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handoutMasters/handoutMaster1.xml" ContentType="application/vnd.openxmlformats-officedocument.presentationml.handoutMaster+xml"/>
  <Override PartName="/ppt/media/image101.svg" ContentType="image/svg+xml"/>
  <Override PartName="/ppt/media/image102.svg" ContentType="image/svg+xml"/>
  <Override PartName="/ppt/media/image130.svg" ContentType="image/svg+xml"/>
  <Override PartName="/ppt/media/image132.svg" ContentType="image/svg+xml"/>
  <Override PartName="/ppt/media/image134.svg" ContentType="image/svg+xml"/>
  <Override PartName="/ppt/media/image136.svg" ContentType="image/svg+xml"/>
  <Override PartName="/ppt/media/image26.svg" ContentType="image/svg+xml"/>
  <Override PartName="/ppt/media/image34.svg" ContentType="image/svg+xml"/>
  <Override PartName="/ppt/media/image39.svg" ContentType="image/svg+xml"/>
  <Override PartName="/ppt/media/image75.svg" ContentType="image/svg+xml"/>
  <Override PartName="/ppt/media/image77.svg" ContentType="image/svg+xml"/>
  <Override PartName="/ppt/media/image79.svg" ContentType="image/svg+xml"/>
  <Override PartName="/ppt/media/image81.svg" ContentType="image/svg+xml"/>
  <Override PartName="/ppt/media/image83.svg" ContentType="image/svg+xml"/>
  <Override PartName="/ppt/media/image85.svg" ContentType="image/svg+xml"/>
  <Override PartName="/ppt/media/image87.svg" ContentType="image/svg+xml"/>
  <Override PartName="/ppt/media/image89.svg" ContentType="image/svg+xml"/>
  <Override PartName="/ppt/media/image9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9"/>
  </p:handoutMasterIdLst>
  <p:sldIdLst>
    <p:sldId id="911" r:id="rId3"/>
    <p:sldId id="912" r:id="rId5"/>
    <p:sldId id="776" r:id="rId6"/>
    <p:sldId id="798" r:id="rId7"/>
    <p:sldId id="784" r:id="rId8"/>
    <p:sldId id="778" r:id="rId9"/>
    <p:sldId id="777" r:id="rId10"/>
    <p:sldId id="753" r:id="rId11"/>
    <p:sldId id="780" r:id="rId12"/>
    <p:sldId id="919" r:id="rId13"/>
    <p:sldId id="962" r:id="rId14"/>
    <p:sldId id="947" r:id="rId15"/>
    <p:sldId id="948" r:id="rId16"/>
    <p:sldId id="949" r:id="rId17"/>
    <p:sldId id="950" r:id="rId18"/>
    <p:sldId id="951" r:id="rId19"/>
    <p:sldId id="952" r:id="rId20"/>
    <p:sldId id="953" r:id="rId21"/>
    <p:sldId id="954" r:id="rId22"/>
    <p:sldId id="955" r:id="rId23"/>
    <p:sldId id="956" r:id="rId24"/>
    <p:sldId id="957" r:id="rId25"/>
    <p:sldId id="958" r:id="rId26"/>
    <p:sldId id="959" r:id="rId27"/>
    <p:sldId id="960" r:id="rId28"/>
    <p:sldId id="961" r:id="rId29"/>
    <p:sldId id="918" r:id="rId30"/>
    <p:sldId id="822" r:id="rId31"/>
    <p:sldId id="847" r:id="rId32"/>
    <p:sldId id="915" r:id="rId33"/>
    <p:sldId id="913" r:id="rId34"/>
    <p:sldId id="914" r:id="rId35"/>
    <p:sldId id="916" r:id="rId36"/>
    <p:sldId id="917" r:id="rId37"/>
    <p:sldId id="577" r:id="rId38"/>
  </p:sldIdLst>
  <p:sldSz cx="12192000" cy="6858000"/>
  <p:notesSz cx="7103745" cy="10234295"/>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86" userDrawn="1">
          <p15:clr>
            <a:srgbClr val="A4A3A4"/>
          </p15:clr>
        </p15:guide>
        <p15:guide id="2" pos="43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9A08"/>
    <a:srgbClr val="F6662C"/>
    <a:srgbClr val="FBB203"/>
    <a:srgbClr val="FE9626"/>
    <a:srgbClr val="F7642A"/>
    <a:srgbClr val="C03606"/>
    <a:srgbClr val="F85803"/>
    <a:srgbClr val="D0D0D0"/>
    <a:srgbClr val="AAAAA9"/>
    <a:srgbClr val="E2E1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80" autoAdjust="0"/>
    <p:restoredTop sz="86374"/>
  </p:normalViewPr>
  <p:slideViewPr>
    <p:cSldViewPr snapToGrid="0" showGuides="1">
      <p:cViewPr varScale="1">
        <p:scale>
          <a:sx n="88" d="100"/>
          <a:sy n="88" d="100"/>
        </p:scale>
        <p:origin x="484" y="56"/>
      </p:cViewPr>
      <p:guideLst>
        <p:guide orient="horz" pos="2786"/>
        <p:guide pos="4341"/>
      </p:guideLst>
    </p:cSldViewPr>
  </p:slideViewPr>
  <p:outlineViewPr>
    <p:cViewPr>
      <p:scale>
        <a:sx n="33" d="100"/>
        <a:sy n="33" d="100"/>
      </p:scale>
      <p:origin x="0" y="0"/>
    </p:cViewPr>
  </p:outlin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3" Type="http://schemas.openxmlformats.org/officeDocument/2006/relationships/tags" Target="tags/tag167.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notesMaster" Target="notesMasters/notesMaster1.xml"/><Relationship Id="rId39" Type="http://schemas.openxmlformats.org/officeDocument/2006/relationships/handoutMaster" Target="handoutMasters/handoutMaster1.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max28\Desktop\&#26032;&#24314;%20XLSX%20&#24037;&#20316;&#34920;%20(3).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max28\Desktop\&#26032;&#24314;%20XLSX%20&#24037;&#20316;&#34920;%20(3).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max28\Desktop\&#26032;&#24314;%20XLSX%20&#24037;&#20316;&#34920;%20(3).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max28\Desktop\&#26032;&#24314;%20XLSX%20&#24037;&#20316;&#34920;%20(3).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max28\Desktop\&#26032;&#24314;%20XLSX%20&#24037;&#20316;&#34920;%20(3).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max28\Desktop\&#26032;&#24314;%20XLSX%20&#24037;&#20316;&#34920;%20(3).xlsx" TargetMode="External"/></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C:\Users\max28\Desktop\&#26032;&#24314;%20XLSX%20&#24037;&#20316;&#34920;%20(3).xlsx"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C:\Users\max28\Desktop\&#26032;&#24314;%20XLSX%20&#24037;&#20316;&#34920;%20(3).xlsx" TargetMode="External"/></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file:///C:\Users\max28\Desktop\&#26032;&#24314;%20XLSX%20&#24037;&#20316;&#34920;%2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600" b="1" i="0" u="none" strike="noStrike" kern="1200" baseline="0">
                <a:solidFill>
                  <a:schemeClr val="tx1">
                    <a:lumMod val="75000"/>
                    <a:lumOff val="25000"/>
                  </a:schemeClr>
                </a:solidFill>
                <a:latin typeface="+mn-lt"/>
                <a:ea typeface="+mn-ea"/>
                <a:cs typeface="+mn-cs"/>
              </a:defRPr>
            </a:pPr>
            <a:r>
              <a:rPr lang="en-US" altLang="zh-CN" sz="1600" b="1"/>
              <a:t>2023</a:t>
            </a:r>
            <a:r>
              <a:rPr altLang="en-US" sz="1600" b="1"/>
              <a:t>年中国</a:t>
            </a:r>
            <a:r>
              <a:rPr lang="en-US" altLang="zh-CN" sz="1600" b="1"/>
              <a:t>AGV/AMR</a:t>
            </a:r>
            <a:r>
              <a:rPr altLang="en-US" sz="1600" b="1"/>
              <a:t>细分市场销售规模占比</a:t>
            </a:r>
            <a:endParaRPr lang="en-US" altLang="zh-CN" sz="1600" b="1"/>
          </a:p>
        </c:rich>
      </c:tx>
      <c:layout/>
      <c:overlay val="0"/>
      <c:spPr>
        <a:noFill/>
        <a:ln>
          <a:noFill/>
        </a:ln>
        <a:effectLst/>
      </c:spPr>
    </c:title>
    <c:autoTitleDeleted val="0"/>
    <c:plotArea>
      <c:layout>
        <c:manualLayout>
          <c:layoutTarget val="inner"/>
          <c:xMode val="edge"/>
          <c:yMode val="edge"/>
          <c:x val="0.166685818222482"/>
          <c:y val="0.133652989536182"/>
          <c:w val="0.469695446778571"/>
          <c:h val="0.817529741077677"/>
        </c:manualLayout>
      </c:layout>
      <c:pieChart>
        <c:varyColors val="1"/>
        <c:ser>
          <c:idx val="0"/>
          <c:order val="0"/>
          <c:spPr/>
          <c:explosion val="0"/>
          <c:dPt>
            <c:idx val="0"/>
            <c:bubble3D val="0"/>
            <c:spPr>
              <a:solidFill>
                <a:schemeClr val="accent1"/>
              </a:solidFill>
              <a:ln>
                <a:solidFill>
                  <a:schemeClr val="bg1"/>
                </a:solidFill>
              </a:ln>
              <a:effectLst/>
            </c:spPr>
          </c:dPt>
          <c:dPt>
            <c:idx val="1"/>
            <c:bubble3D val="0"/>
            <c:spPr>
              <a:solidFill>
                <a:schemeClr val="accent2"/>
              </a:solidFill>
              <a:ln>
                <a:solidFill>
                  <a:schemeClr val="bg1"/>
                </a:solidFill>
              </a:ln>
              <a:effectLst/>
            </c:spPr>
          </c:dPt>
          <c:dPt>
            <c:idx val="2"/>
            <c:bubble3D val="0"/>
            <c:spPr>
              <a:solidFill>
                <a:schemeClr val="accent3"/>
              </a:solidFill>
              <a:ln>
                <a:solidFill>
                  <a:schemeClr val="bg1"/>
                </a:solidFill>
              </a:ln>
              <a:effectLst/>
            </c:spPr>
          </c:dPt>
          <c:dPt>
            <c:idx val="3"/>
            <c:bubble3D val="0"/>
            <c:spPr>
              <a:solidFill>
                <a:schemeClr val="accent4"/>
              </a:solidFill>
              <a:ln>
                <a:solidFill>
                  <a:schemeClr val="bg1"/>
                </a:solidFill>
              </a:ln>
              <a:effectLst/>
            </c:spPr>
          </c:dPt>
          <c:dPt>
            <c:idx val="4"/>
            <c:bubble3D val="0"/>
            <c:spPr>
              <a:solidFill>
                <a:schemeClr val="accent5"/>
              </a:solidFill>
              <a:ln>
                <a:solidFill>
                  <a:schemeClr val="bg1"/>
                </a:solidFill>
              </a:ln>
              <a:effectLst/>
            </c:spPr>
          </c:dPt>
          <c:dPt>
            <c:idx val="5"/>
            <c:bubble3D val="0"/>
            <c:spPr>
              <a:solidFill>
                <a:schemeClr val="accent6"/>
              </a:solidFill>
              <a:ln>
                <a:solidFill>
                  <a:schemeClr val="bg1"/>
                </a:solidFill>
              </a:ln>
              <a:effectLst/>
            </c:spPr>
          </c:dPt>
          <c:dPt>
            <c:idx val="6"/>
            <c:bubble3D val="0"/>
            <c:spPr>
              <a:solidFill>
                <a:schemeClr val="accent1">
                  <a:lumMod val="20000"/>
                  <a:lumOff val="80000"/>
                </a:schemeClr>
              </a:solidFill>
              <a:ln>
                <a:solidFill>
                  <a:schemeClr val="bg1"/>
                </a:solidFill>
              </a:ln>
              <a:effectLst/>
            </c:spPr>
          </c:dPt>
          <c:dPt>
            <c:idx val="7"/>
            <c:bubble3D val="0"/>
            <c:spPr>
              <a:solidFill>
                <a:schemeClr val="accent2">
                  <a:lumMod val="60000"/>
                </a:schemeClr>
              </a:solidFill>
              <a:ln>
                <a:solidFill>
                  <a:schemeClr val="bg1"/>
                </a:solidFill>
              </a:ln>
              <a:effectLst/>
            </c:spPr>
          </c:dPt>
          <c:dPt>
            <c:idx val="8"/>
            <c:bubble3D val="0"/>
            <c:spPr>
              <a:solidFill>
                <a:schemeClr val="accent3">
                  <a:lumMod val="60000"/>
                </a:schemeClr>
              </a:solidFill>
              <a:ln>
                <a:solidFill>
                  <a:schemeClr val="bg1"/>
                </a:solidFill>
              </a:ln>
              <a:effectLst/>
            </c:spPr>
          </c:dPt>
          <c:dPt>
            <c:idx val="9"/>
            <c:bubble3D val="0"/>
            <c:spPr>
              <a:solidFill>
                <a:schemeClr val="accent4">
                  <a:lumMod val="60000"/>
                </a:schemeClr>
              </a:solidFill>
              <a:ln>
                <a:solidFill>
                  <a:schemeClr val="bg1"/>
                </a:solidFill>
              </a:ln>
              <a:effectLst/>
            </c:spPr>
          </c:dPt>
          <c:dPt>
            <c:idx val="10"/>
            <c:bubble3D val="0"/>
            <c:spPr>
              <a:solidFill>
                <a:schemeClr val="accent5">
                  <a:lumMod val="60000"/>
                </a:schemeClr>
              </a:solidFill>
              <a:ln>
                <a:solidFill>
                  <a:schemeClr val="bg1"/>
                </a:solidFill>
              </a:ln>
              <a:effectLst/>
            </c:spPr>
          </c:dPt>
          <c:dPt>
            <c:idx val="11"/>
            <c:bubble3D val="0"/>
            <c:spPr>
              <a:solidFill>
                <a:schemeClr val="accent6">
                  <a:lumMod val="60000"/>
                </a:schemeClr>
              </a:solidFill>
              <a:ln>
                <a:solidFill>
                  <a:schemeClr val="bg1"/>
                </a:solidFill>
              </a:ln>
              <a:effectLst/>
            </c:spPr>
          </c:dPt>
          <c:dPt>
            <c:idx val="12"/>
            <c:bubble3D val="0"/>
            <c:spPr>
              <a:solidFill>
                <a:schemeClr val="accent1">
                  <a:lumMod val="80000"/>
                  <a:lumOff val="20000"/>
                </a:schemeClr>
              </a:solidFill>
              <a:ln>
                <a:solidFill>
                  <a:schemeClr val="bg1"/>
                </a:solidFill>
              </a:ln>
              <a:effectLst/>
            </c:spPr>
          </c:dPt>
          <c:dPt>
            <c:idx val="13"/>
            <c:bubble3D val="0"/>
            <c:spPr>
              <a:solidFill>
                <a:schemeClr val="accent2">
                  <a:lumMod val="80000"/>
                  <a:lumOff val="20000"/>
                </a:schemeClr>
              </a:solidFill>
              <a:ln>
                <a:solidFill>
                  <a:schemeClr val="bg1"/>
                </a:solidFill>
              </a:ln>
              <a:effectLst/>
            </c:spPr>
          </c:dPt>
          <c:dPt>
            <c:idx val="14"/>
            <c:bubble3D val="0"/>
            <c:spPr>
              <a:solidFill>
                <a:schemeClr val="accent3">
                  <a:lumMod val="80000"/>
                  <a:lumOff val="20000"/>
                </a:schemeClr>
              </a:solidFill>
              <a:ln>
                <a:solidFill>
                  <a:schemeClr val="bg1"/>
                </a:solidFill>
              </a:ln>
              <a:effectLst/>
            </c:spPr>
          </c:dPt>
          <c:dLbls>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tx1">
                        <a:lumMod val="75000"/>
                        <a:lumOff val="25000"/>
                      </a:schemeClr>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'[新建 XLSX 工作表 (3).xlsx]Sheet2'!$B$50:$B$64</c:f>
              <c:strCache>
                <c:ptCount val="15"/>
                <c:pt idx="0">
                  <c:v>光伏</c:v>
                </c:pt>
                <c:pt idx="1">
                  <c:v>汽车汽配</c:v>
                </c:pt>
                <c:pt idx="2">
                  <c:v>锂电</c:v>
                </c:pt>
                <c:pt idx="3">
                  <c:v>供应链/三方物流/新零售</c:v>
                </c:pt>
                <c:pt idx="4">
                  <c:v>快消/食品饮料/酒类</c:v>
                </c:pt>
                <c:pt idx="5">
                  <c:v>一般制造业/纺织</c:v>
                </c:pt>
                <c:pt idx="6">
                  <c:v>快递电商</c:v>
                </c:pt>
                <c:pt idx="7">
                  <c:v>3c电子/家电</c:v>
                </c:pt>
                <c:pt idx="8">
                  <c:v>工程机械/重工/机械制造</c:v>
                </c:pt>
                <c:pt idx="9">
                  <c:v>医药医疗</c:v>
                </c:pt>
                <c:pt idx="10">
                  <c:v>液晶/半导体</c:v>
                </c:pt>
                <c:pt idx="11">
                  <c:v>航空航天港口/军工</c:v>
                </c:pt>
                <c:pt idx="12">
                  <c:v>能源化工/冶金</c:v>
                </c:pt>
                <c:pt idx="13">
                  <c:v>电力/巡检</c:v>
                </c:pt>
                <c:pt idx="14">
                  <c:v>其它</c:v>
                </c:pt>
              </c:strCache>
            </c:strRef>
          </c:cat>
          <c:val>
            <c:numRef>
              <c:f>'[新建 XLSX 工作表 (3).xlsx]Sheet2'!$C$50:$C$64</c:f>
              <c:numCache>
                <c:formatCode>0.00%</c:formatCode>
                <c:ptCount val="15"/>
                <c:pt idx="0">
                  <c:v>0.1627</c:v>
                </c:pt>
                <c:pt idx="1">
                  <c:v>0.1528</c:v>
                </c:pt>
                <c:pt idx="2">
                  <c:v>0.1179</c:v>
                </c:pt>
                <c:pt idx="3">
                  <c:v>0.1061</c:v>
                </c:pt>
                <c:pt idx="4">
                  <c:v>0.0646</c:v>
                </c:pt>
                <c:pt idx="5">
                  <c:v>0.0637</c:v>
                </c:pt>
                <c:pt idx="6">
                  <c:v>0.0495</c:v>
                </c:pt>
                <c:pt idx="7">
                  <c:v>0.0472</c:v>
                </c:pt>
                <c:pt idx="8">
                  <c:v>0.0377</c:v>
                </c:pt>
                <c:pt idx="9">
                  <c:v>0.0292</c:v>
                </c:pt>
                <c:pt idx="10">
                  <c:v>0.0259</c:v>
                </c:pt>
                <c:pt idx="11">
                  <c:v>0.0198</c:v>
                </c:pt>
                <c:pt idx="12">
                  <c:v>0.0193</c:v>
                </c:pt>
                <c:pt idx="13">
                  <c:v>0.0132</c:v>
                </c:pt>
                <c:pt idx="14">
                  <c:v>0.09</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t"/>
      <c:legendEntry>
        <c:idx val="0"/>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2"/>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3"/>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4"/>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5"/>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6"/>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7"/>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8"/>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9"/>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10"/>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11"/>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12"/>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13"/>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egendEntry>
        <c:idx val="14"/>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Entry>
      <c:layout>
        <c:manualLayout>
          <c:xMode val="edge"/>
          <c:yMode val="edge"/>
          <c:x val="0.636556927149363"/>
          <c:y val="0.101959159513747"/>
          <c:w val="0.32874591432995"/>
          <c:h val="0.849952365830422"/>
        </c:manualLayout>
      </c:layout>
      <c:overlay val="0"/>
      <c:spPr>
        <a:noFill/>
        <a:ln>
          <a:noFill/>
        </a:ln>
        <a:effectLst/>
      </c:spPr>
      <c:txPr>
        <a:bodyPr rot="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t>20</a:t>
            </a:r>
            <a:r>
              <a:rPr lang="en-US" altLang="zh-CN"/>
              <a:t>18</a:t>
            </a:r>
            <a:r>
              <a:t>~20</a:t>
            </a:r>
            <a:r>
              <a:rPr lang="en-US" altLang="zh-CN"/>
              <a:t>22</a:t>
            </a:r>
            <a:r>
              <a:rPr altLang="en-US"/>
              <a:t>全球</a:t>
            </a:r>
            <a:r>
              <a:t>AGV/AMR销售情况</a:t>
            </a:r>
          </a:p>
        </c:rich>
      </c:tx>
      <c:layout>
        <c:manualLayout>
          <c:xMode val="edge"/>
          <c:yMode val="edge"/>
          <c:x val="0.267595437189938"/>
          <c:y val="0.0306098748753825"/>
        </c:manualLayout>
      </c:layout>
      <c:overlay val="0"/>
      <c:spPr>
        <a:noFill/>
        <a:ln>
          <a:noFill/>
        </a:ln>
        <a:effectLst/>
      </c:spPr>
    </c:title>
    <c:autoTitleDeleted val="0"/>
    <c:plotArea>
      <c:layout/>
      <c:barChart>
        <c:barDir val="col"/>
        <c:grouping val="clustered"/>
        <c:varyColors val="0"/>
        <c:ser>
          <c:idx val="0"/>
          <c:order val="0"/>
          <c:tx>
            <c:strRef>
              <c:f>'[新建 XLSX 工作表 (3).xlsx]全球'!$A$4</c:f>
              <c:strCache>
                <c:ptCount val="1"/>
                <c:pt idx="0">
                  <c:v>销售数量（台）</c:v>
                </c:pt>
              </c:strCache>
            </c:strRef>
          </c:tx>
          <c:spPr>
            <a:gradFill>
              <a:gsLst>
                <a:gs pos="0">
                  <a:schemeClr val="accent1">
                    <a:lumMod val="40000"/>
                    <a:lumOff val="60000"/>
                  </a:schemeClr>
                </a:gs>
                <a:gs pos="90000">
                  <a:schemeClr val="accent1"/>
                </a:gs>
              </a:gsLst>
              <a:lin ang="5400000" scaled="0"/>
            </a:gradFill>
            <a:ln>
              <a:gradFill>
                <a:gsLst>
                  <a:gs pos="0">
                    <a:schemeClr val="accent1"/>
                  </a:gs>
                  <a:gs pos="100000">
                    <a:schemeClr val="accent1">
                      <a:lumMod val="75000"/>
                    </a:schemeClr>
                  </a:gs>
                </a:gsLst>
                <a:lin ang="5400000" scaled="1"/>
              </a:gradFill>
            </a:ln>
            <a:effectLst>
              <a:outerShdw blurRad="76200" dist="25400" dir="2700000" algn="tl" rotWithShape="0">
                <a:schemeClr val="accent1">
                  <a:lumMod val="50000"/>
                  <a:alpha val="30000"/>
                </a:scheme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'[新建 XLSX 工作表 (3).xlsx]全球'!$B$3:$F$3</c:f>
              <c:numCache>
                <c:formatCode>General</c:formatCode>
                <c:ptCount val="5"/>
                <c:pt idx="0">
                  <c:v>2018</c:v>
                </c:pt>
                <c:pt idx="1">
                  <c:v>2019</c:v>
                </c:pt>
                <c:pt idx="2">
                  <c:v>2020</c:v>
                </c:pt>
                <c:pt idx="3">
                  <c:v>2021</c:v>
                </c:pt>
                <c:pt idx="4">
                  <c:v>2022</c:v>
                </c:pt>
              </c:numCache>
            </c:numRef>
          </c:cat>
          <c:val>
            <c:numRef>
              <c:f>'[新建 XLSX 工作表 (3).xlsx]全球'!$B$4:$F$4</c:f>
              <c:numCache>
                <c:formatCode>General</c:formatCode>
                <c:ptCount val="5"/>
                <c:pt idx="0">
                  <c:v>35000</c:v>
                </c:pt>
                <c:pt idx="1">
                  <c:v>55000</c:v>
                </c:pt>
                <c:pt idx="2">
                  <c:v>75000</c:v>
                </c:pt>
                <c:pt idx="3">
                  <c:v>120000</c:v>
                </c:pt>
                <c:pt idx="4">
                  <c:v>153000</c:v>
                </c:pt>
              </c:numCache>
            </c:numRef>
          </c:val>
        </c:ser>
        <c:dLbls>
          <c:showLegendKey val="0"/>
          <c:showVal val="1"/>
          <c:showCatName val="0"/>
          <c:showSerName val="0"/>
          <c:showPercent val="0"/>
          <c:showBubbleSize val="0"/>
        </c:dLbls>
        <c:gapWidth val="246"/>
        <c:overlap val="-28"/>
        <c:axId val="705491758"/>
        <c:axId val="483450800"/>
      </c:barChart>
      <c:lineChart>
        <c:grouping val="standard"/>
        <c:varyColors val="0"/>
        <c:ser>
          <c:idx val="1"/>
          <c:order val="1"/>
          <c:tx>
            <c:strRef>
              <c:f>'[新建 XLSX 工作表 (3).xlsx]全球'!$A$5</c:f>
              <c:strCache>
                <c:ptCount val="1"/>
                <c:pt idx="0">
                  <c:v>销售规模（亿美元）</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accent2"/>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'[新建 XLSX 工作表 (3).xlsx]全球'!$B$3:$F$3</c:f>
              <c:numCache>
                <c:formatCode>General</c:formatCode>
                <c:ptCount val="5"/>
                <c:pt idx="0">
                  <c:v>2018</c:v>
                </c:pt>
                <c:pt idx="1">
                  <c:v>2019</c:v>
                </c:pt>
                <c:pt idx="2">
                  <c:v>2020</c:v>
                </c:pt>
                <c:pt idx="3">
                  <c:v>2021</c:v>
                </c:pt>
                <c:pt idx="4">
                  <c:v>2022</c:v>
                </c:pt>
              </c:numCache>
            </c:numRef>
          </c:cat>
          <c:val>
            <c:numRef>
              <c:f>'[新建 XLSX 工作表 (3).xlsx]全球'!$B$5:$F$5</c:f>
              <c:numCache>
                <c:formatCode>General</c:formatCode>
                <c:ptCount val="5"/>
                <c:pt idx="0">
                  <c:v>15</c:v>
                </c:pt>
                <c:pt idx="1">
                  <c:v>19</c:v>
                </c:pt>
                <c:pt idx="2">
                  <c:v>22</c:v>
                </c:pt>
                <c:pt idx="3">
                  <c:v>35</c:v>
                </c:pt>
                <c:pt idx="4">
                  <c:v>47.5</c:v>
                </c:pt>
              </c:numCache>
            </c:numRef>
          </c:val>
          <c:smooth val="0"/>
        </c:ser>
        <c:dLbls>
          <c:showLegendKey val="0"/>
          <c:showVal val="1"/>
          <c:showCatName val="0"/>
          <c:showSerName val="0"/>
          <c:showPercent val="0"/>
          <c:showBubbleSize val="0"/>
        </c:dLbls>
        <c:marker val="1"/>
        <c:smooth val="0"/>
        <c:axId val="947461870"/>
        <c:axId val="496833489"/>
      </c:lineChart>
      <c:catAx>
        <c:axId val="70549175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83450800"/>
        <c:crosses val="autoZero"/>
        <c:auto val="1"/>
        <c:lblAlgn val="ctr"/>
        <c:lblOffset val="100"/>
        <c:noMultiLvlLbl val="0"/>
      </c:catAx>
      <c:valAx>
        <c:axId val="483450800"/>
        <c:scaling>
          <c:orientation val="minMax"/>
          <c:max val="160000"/>
          <c:min val="0"/>
        </c:scaling>
        <c:delete val="0"/>
        <c:axPos val="l"/>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05491758"/>
        <c:crosses val="autoZero"/>
        <c:crossBetween val="between"/>
      </c:valAx>
      <c:catAx>
        <c:axId val="947461870"/>
        <c:scaling>
          <c:orientation val="minMax"/>
        </c:scaling>
        <c:delete val="1"/>
        <c:axPos val="b"/>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96833489"/>
        <c:crosses val="autoZero"/>
        <c:auto val="1"/>
        <c:lblAlgn val="ctr"/>
        <c:lblOffset val="100"/>
        <c:noMultiLvlLbl val="0"/>
      </c:catAx>
      <c:valAx>
        <c:axId val="496833489"/>
        <c:scaling>
          <c:orientation val="minMax"/>
        </c:scaling>
        <c:delete val="0"/>
        <c:axPos val="r"/>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947461870"/>
        <c:crosses val="max"/>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w="9525" cap="flat" cmpd="sng" algn="ctr">
      <a:solidFill>
        <a:schemeClr val="bg1">
          <a:lumMod val="50000"/>
        </a:schemeClr>
      </a:solidFill>
      <a:round/>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200" b="1" i="0" u="none" strike="noStrike" kern="1200" baseline="0">
                <a:solidFill>
                  <a:schemeClr val="tx1">
                    <a:lumMod val="75000"/>
                    <a:lumOff val="25000"/>
                  </a:schemeClr>
                </a:solidFill>
                <a:latin typeface="+mn-lt"/>
                <a:ea typeface="+mn-ea"/>
                <a:cs typeface="+mn-cs"/>
              </a:defRPr>
            </a:pPr>
            <a:r>
              <a:rPr lang="en-US" altLang="zh-CN" sz="1200" b="1"/>
              <a:t>AGV/AMR</a:t>
            </a:r>
            <a:r>
              <a:rPr altLang="en-US" sz="1200" b="1"/>
              <a:t>全球市场分布</a:t>
            </a:r>
            <a:endParaRPr lang="en-US" altLang="zh-CN" sz="1200" b="1"/>
          </a:p>
        </c:rich>
      </c:tx>
      <c:layout>
        <c:manualLayout>
          <c:xMode val="edge"/>
          <c:yMode val="edge"/>
          <c:x val="0.354044131113609"/>
          <c:y val="0.0260140931500792"/>
        </c:manualLayout>
      </c:layout>
      <c:overlay val="0"/>
      <c:spPr>
        <a:noFill/>
        <a:ln>
          <a:noFill/>
        </a:ln>
        <a:effectLst/>
      </c:spPr>
    </c:title>
    <c:autoTitleDeleted val="0"/>
    <c:view3D>
      <c:rotX val="30"/>
      <c:rotY val="0"/>
      <c:depthPercent val="100"/>
      <c:rAngAx val="0"/>
    </c:view3D>
    <c:floor>
      <c:thickness val="0"/>
      <c:spPr>
        <a:noFill/>
        <a:effectLst/>
      </c:spPr>
    </c:floor>
    <c:sideWall>
      <c:thickness val="0"/>
      <c:spPr>
        <a:noFill/>
        <a:effectLst/>
      </c:spPr>
    </c:sideWall>
    <c:backWall>
      <c:thickness val="0"/>
      <c:spPr>
        <a:noFill/>
        <a:effectLst/>
      </c:spPr>
    </c:backWall>
    <c:plotArea>
      <c:layout>
        <c:manualLayout>
          <c:layoutTarget val="inner"/>
          <c:xMode val="edge"/>
          <c:yMode val="edge"/>
          <c:x val="0.0619901373723142"/>
          <c:y val="0.190294526257294"/>
          <c:w val="0.84590348714336"/>
          <c:h val="0.663728813559322"/>
        </c:manualLayout>
      </c:layout>
      <c:pie3DChart>
        <c:varyColors val="1"/>
        <c:ser>
          <c:idx val="0"/>
          <c:order val="0"/>
          <c:spPr>
            <a:scene3d>
              <a:camera prst="orthographicFront"/>
              <a:lightRig rig="threePt" dir="t"/>
            </a:scene3d>
            <a:sp3d contourW="9525"/>
          </c:spPr>
          <c:explosion val="0"/>
          <c:dPt>
            <c:idx val="0"/>
            <c:bubble3D val="0"/>
            <c:spPr>
              <a:solidFill>
                <a:schemeClr val="accent1"/>
              </a:solidFill>
              <a:ln>
                <a:solidFill>
                  <a:schemeClr val="bg1"/>
                </a:solidFill>
              </a:ln>
              <a:effectLst/>
              <a:scene3d>
                <a:camera prst="orthographicFront"/>
                <a:lightRig rig="threePt" dir="t"/>
              </a:scene3d>
              <a:sp3d contourW="9525"/>
            </c:spPr>
          </c:dPt>
          <c:dPt>
            <c:idx val="1"/>
            <c:bubble3D val="0"/>
            <c:spPr>
              <a:solidFill>
                <a:schemeClr val="accent2"/>
              </a:solidFill>
              <a:ln>
                <a:solidFill>
                  <a:schemeClr val="bg1"/>
                </a:solidFill>
              </a:ln>
              <a:effectLst/>
              <a:scene3d>
                <a:camera prst="orthographicFront"/>
                <a:lightRig rig="threePt" dir="t"/>
              </a:scene3d>
              <a:sp3d contourW="9525"/>
            </c:spPr>
          </c:dPt>
          <c:dPt>
            <c:idx val="2"/>
            <c:bubble3D val="0"/>
            <c:spPr>
              <a:solidFill>
                <a:schemeClr val="accent3"/>
              </a:solidFill>
              <a:ln>
                <a:solidFill>
                  <a:schemeClr val="bg1"/>
                </a:solidFill>
              </a:ln>
              <a:effectLst/>
              <a:scene3d>
                <a:camera prst="orthographicFront"/>
                <a:lightRig rig="threePt" dir="t"/>
              </a:scene3d>
              <a:sp3d contourW="9525"/>
            </c:spPr>
          </c:dPt>
          <c:dPt>
            <c:idx val="3"/>
            <c:bubble3D val="0"/>
            <c:spPr>
              <a:solidFill>
                <a:schemeClr val="accent4"/>
              </a:solidFill>
              <a:ln>
                <a:solidFill>
                  <a:schemeClr val="bg1"/>
                </a:solidFill>
              </a:ln>
              <a:effectLst/>
              <a:scene3d>
                <a:camera prst="orthographicFront"/>
                <a:lightRig rig="threePt" dir="t"/>
              </a:scene3d>
              <a:sp3d contourW="9525"/>
            </c:spPr>
          </c:dPt>
          <c:dLbls>
            <c:dLbl>
              <c:idx val="0"/>
              <c:layout>
                <c:manualLayout>
                  <c:x val="-0.0133008921330089"/>
                  <c:y val="-0.0691425120772947"/>
                </c:manualLayout>
              </c:layout>
              <c:tx>
                <c:rich>
                  <a:bodyPr rot="0" spcFirstLastPara="0" vertOverflow="ellipsis" vert="horz" wrap="square" lIns="38100" tIns="19050" rIns="38100" bIns="19050" anchor="ctr" anchorCtr="1"/>
                  <a:lstStyle/>
                  <a:p>
                    <a:pPr defTabSz="914400">
                      <a:defRPr lang="zh-CN" sz="1000" b="1" i="0" u="none" strike="noStrike" kern="1200" baseline="0">
                        <a:solidFill>
                          <a:schemeClr val="tx1">
                            <a:lumMod val="75000"/>
                            <a:lumOff val="25000"/>
                          </a:schemeClr>
                        </a:solidFill>
                        <a:highlight>
                          <a:srgbClr val="FFFF00"/>
                        </a:highlight>
                        <a:latin typeface="+mn-lt"/>
                        <a:ea typeface="+mn-ea"/>
                        <a:cs typeface="+mn-cs"/>
                      </a:defRPr>
                    </a:pPr>
                    <a:r>
                      <a:rPr sz="1200"/>
                      <a:t>亚太, 52.71%</a:t>
                    </a:r>
                    <a:endParaRPr sz="1200"/>
                  </a:p>
                </c:rich>
              </c:tx>
              <c:numFmt formatCode="General" sourceLinked="1"/>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tx1">
                          <a:lumMod val="75000"/>
                          <a:lumOff val="25000"/>
                        </a:schemeClr>
                      </a:solidFill>
                      <a:highlight>
                        <a:srgbClr val="FFFF00"/>
                      </a:highlight>
                      <a:latin typeface="+mn-lt"/>
                      <a:ea typeface="+mn-ea"/>
                      <a:cs typeface="+mn-cs"/>
                    </a:defRPr>
                  </a:pPr>
                </a:p>
              </c:txPr>
              <c:dLblPos val="bestFit"/>
              <c:showLegendKey val="0"/>
              <c:showVal val="1"/>
              <c:showCatName val="1"/>
              <c:showSerName val="0"/>
              <c:showPercent val="0"/>
              <c:showBubbleSize val="0"/>
              <c:extLst>
                <c:ext xmlns:c15="http://schemas.microsoft.com/office/drawing/2012/chart" uri="{CE6537A1-D6FC-4f65-9D91-7224C49458BB}">
                  <c15:layout>
                    <c:manualLayout>
                      <c:w val="0.246553122465531"/>
                      <c:h val="0.163647342995169"/>
                    </c:manualLayout>
                  </c15:layout>
                </c:ext>
              </c:extLst>
            </c:dLbl>
            <c:dLbl>
              <c:idx val="1"/>
              <c:layout>
                <c:manualLayout>
                  <c:x val="0.010705596107056"/>
                  <c:y val="-0.0667270531400966"/>
                </c:manualLayout>
              </c:layout>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bestFit"/>
              <c:showLegendKey val="0"/>
              <c:showVal val="1"/>
              <c:showCatName val="1"/>
              <c:showSerName val="0"/>
              <c:showPercent val="0"/>
              <c:showBubbleSize val="0"/>
              <c:extLst>
                <c:ext xmlns:c15="http://schemas.microsoft.com/office/drawing/2012/chart" uri="{CE6537A1-D6FC-4f65-9D91-7224C49458BB}">
                  <c15:layout>
                    <c:manualLayout>
                      <c:w val="0.239253852392539"/>
                      <c:h val="0.192934782608696"/>
                    </c:manualLayout>
                  </c15:layout>
                </c:ext>
              </c:extLst>
            </c:dLbl>
            <c:dLbl>
              <c:idx val="2"/>
              <c:layout>
                <c:manualLayout>
                  <c:x val="-0.0040551500405515"/>
                  <c:y val="0.0471014492753623"/>
                </c:manualLayout>
              </c:layout>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bestFit"/>
              <c:showLegendKey val="0"/>
              <c:showVal val="1"/>
              <c:showCatName val="1"/>
              <c:showSerName val="0"/>
              <c:showPercent val="0"/>
              <c:showBubbleSize val="0"/>
              <c:extLst>
                <c:ext xmlns:c15="http://schemas.microsoft.com/office/drawing/2012/chart" uri="{CE6537A1-D6FC-4f65-9D91-7224C49458BB}">
                  <c15:layout>
                    <c:manualLayout>
                      <c:w val="0.250608272506083"/>
                      <c:h val="0.192934782608696"/>
                    </c:manualLayout>
                  </c15:layout>
                </c:ext>
              </c:extLst>
            </c:dLbl>
            <c:dLbl>
              <c:idx val="3"/>
              <c:layout/>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1"/>
              <c:showSerName val="0"/>
              <c:showPercent val="0"/>
              <c:showBubbleSize val="0"/>
              <c:extLst>
                <c:ext xmlns:c15="http://schemas.microsoft.com/office/drawing/2012/chart" uri="{CE6537A1-D6FC-4f65-9D91-7224C49458BB}">
                  <c15:layout>
                    <c:manualLayout>
                      <c:w val="0.359697386519945"/>
                      <c:h val="0.206042296072508"/>
                    </c:manualLayout>
                  </c15:layout>
                </c:ext>
              </c:extLst>
            </c:dLbl>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tx1">
                        <a:lumMod val="75000"/>
                        <a:lumOff val="25000"/>
                      </a:schemeClr>
                    </a:solidFill>
                    <a:latin typeface="+mn-lt"/>
                    <a:ea typeface="+mn-ea"/>
                    <a:cs typeface="+mn-cs"/>
                  </a:defRPr>
                </a:pPr>
              </a:p>
            </c:txPr>
            <c:dLblPos val="outEnd"/>
            <c:showLegendKey val="0"/>
            <c:showVal val="1"/>
            <c:showCatName val="1"/>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'[新建 XLSX 工作表 (3).xlsx]Sheet1'!$F$7:$F$10</c:f>
              <c:strCache>
                <c:ptCount val="4"/>
                <c:pt idx="0">
                  <c:v>亚太</c:v>
                </c:pt>
                <c:pt idx="1">
                  <c:v>美洲</c:v>
                </c:pt>
                <c:pt idx="2">
                  <c:v>欧洲</c:v>
                </c:pt>
                <c:pt idx="3">
                  <c:v>其它地区</c:v>
                </c:pt>
              </c:strCache>
            </c:strRef>
          </c:cat>
          <c:val>
            <c:numRef>
              <c:f>'[新建 XLSX 工作表 (3).xlsx]Sheet1'!$G$7:$G$10</c:f>
              <c:numCache>
                <c:formatCode>0.00%</c:formatCode>
                <c:ptCount val="4"/>
                <c:pt idx="0">
                  <c:v>0.5271</c:v>
                </c:pt>
                <c:pt idx="1">
                  <c:v>0.2758</c:v>
                </c:pt>
                <c:pt idx="2">
                  <c:v>0.1545</c:v>
                </c:pt>
                <c:pt idx="3">
                  <c:v>0.0426</c:v>
                </c:pt>
              </c:numCache>
            </c:numRef>
          </c:val>
        </c:ser>
        <c:dLbls>
          <c:showLegendKey val="0"/>
          <c:showVal val="1"/>
          <c:showCatName val="1"/>
          <c:showSerName val="0"/>
          <c:showPercent val="0"/>
          <c:showBubbleSize val="0"/>
        </c:dLbls>
      </c:pie3DChart>
      <c:spPr>
        <a:noFill/>
        <a:ln>
          <a:noFill/>
        </a:ln>
        <a:effectLst/>
      </c:spPr>
    </c:plotArea>
    <c:legend>
      <c:legendPos val="t"/>
      <c:legendEntry>
        <c:idx val="0"/>
        <c:txPr>
          <a:bodyPr rot="0" spcFirstLastPara="0" vertOverflow="ellipsis" vert="horz" wrap="square" anchor="ctr" anchorCtr="1"/>
          <a:lstStyle/>
          <a:p>
            <a:pPr>
              <a:defRPr lang="zh-CN" sz="1000" b="1"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1000" b="1" i="0" u="none" strike="noStrike" kern="1200" baseline="0">
                <a:solidFill>
                  <a:schemeClr val="tx1">
                    <a:lumMod val="65000"/>
                    <a:lumOff val="35000"/>
                  </a:schemeClr>
                </a:solidFill>
                <a:latin typeface="+mn-lt"/>
                <a:ea typeface="+mn-ea"/>
                <a:cs typeface="+mn-cs"/>
              </a:defRPr>
            </a:pPr>
          </a:p>
        </c:txPr>
      </c:legendEntry>
      <c:legendEntry>
        <c:idx val="2"/>
        <c:txPr>
          <a:bodyPr rot="0" spcFirstLastPara="0" vertOverflow="ellipsis" vert="horz" wrap="square" anchor="ctr" anchorCtr="1"/>
          <a:lstStyle/>
          <a:p>
            <a:pPr>
              <a:defRPr lang="zh-CN" sz="1000" b="1" i="0" u="none" strike="noStrike" kern="1200" baseline="0">
                <a:solidFill>
                  <a:schemeClr val="tx1">
                    <a:lumMod val="65000"/>
                    <a:lumOff val="35000"/>
                  </a:schemeClr>
                </a:solidFill>
                <a:latin typeface="+mn-lt"/>
                <a:ea typeface="+mn-ea"/>
                <a:cs typeface="+mn-cs"/>
              </a:defRPr>
            </a:pPr>
          </a:p>
        </c:txPr>
      </c:legendEntry>
      <c:legendEntry>
        <c:idx val="3"/>
        <c:txPr>
          <a:bodyPr rot="0" spcFirstLastPara="0" vertOverflow="ellipsis" vert="horz" wrap="square" anchor="ctr" anchorCtr="1"/>
          <a:lstStyle/>
          <a:p>
            <a:pPr>
              <a:defRPr lang="zh-CN" sz="1000" b="1" i="0" u="none" strike="noStrike" kern="1200" baseline="0">
                <a:solidFill>
                  <a:schemeClr val="tx1">
                    <a:lumMod val="65000"/>
                    <a:lumOff val="35000"/>
                  </a:schemeClr>
                </a:solidFill>
                <a:latin typeface="+mn-lt"/>
                <a:ea typeface="+mn-ea"/>
                <a:cs typeface="+mn-cs"/>
              </a:defRPr>
            </a:pPr>
          </a:p>
        </c:txPr>
      </c:legendEntry>
      <c:layout>
        <c:manualLayout>
          <c:xMode val="edge"/>
          <c:yMode val="edge"/>
          <c:x val="0.310809158102825"/>
          <c:y val="0.87948525253993"/>
        </c:manualLayout>
      </c:layout>
      <c:overlay val="0"/>
      <c:spPr>
        <a:noFill/>
        <a:ln>
          <a:noFill/>
        </a:ln>
        <a:effectLst/>
      </c:spPr>
      <c:txPr>
        <a:bodyPr rot="0" spcFirstLastPara="0" vertOverflow="ellipsis" vert="horz" wrap="square" anchor="ctr" anchorCtr="1"/>
        <a:lstStyle/>
        <a:p>
          <a:pPr>
            <a:defRPr lang="zh-CN" sz="1000" b="1"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w="9525" cap="flat" cmpd="sng" algn="ctr">
      <a:solidFill>
        <a:schemeClr val="bg1">
          <a:lumMod val="50000"/>
        </a:schemeClr>
      </a:solidFill>
      <a:round/>
    </a:ln>
    <a:effectLst/>
  </c:spPr>
  <c:txPr>
    <a:bodyPr/>
    <a:lstStyle/>
    <a:p>
      <a:pPr>
        <a:defRPr lang="zh-CN" sz="1000" b="1"/>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lang="en-US" altLang="zh-CN"/>
              <a:t>2023~2030</a:t>
            </a:r>
            <a:r>
              <a:rPr altLang="en-US"/>
              <a:t>全球</a:t>
            </a:r>
            <a:r>
              <a:rPr lang="en-US" altLang="zh-CN"/>
              <a:t>AGV/AMR</a:t>
            </a:r>
            <a:r>
              <a:rPr altLang="en-US"/>
              <a:t>市场规模预测</a:t>
            </a:r>
            <a:r>
              <a:t>（亿美元）</a:t>
            </a:r>
          </a:p>
        </c:rich>
      </c:tx>
      <c:layout/>
      <c:overlay val="0"/>
      <c:spPr>
        <a:noFill/>
        <a:ln>
          <a:noFill/>
        </a:ln>
        <a:effectLst/>
      </c:spPr>
    </c:title>
    <c:autoTitleDeleted val="0"/>
    <c:plotArea>
      <c:layout/>
      <c:barChart>
        <c:barDir val="col"/>
        <c:grouping val="clustered"/>
        <c:varyColors val="0"/>
        <c:ser>
          <c:idx val="0"/>
          <c:order val="0"/>
          <c:tx>
            <c:strRef>
              <c:f>'[新建 XLSX 工作表 (3).xlsx]全球'!$A$16</c:f>
              <c:strCache>
                <c:ptCount val="1"/>
                <c:pt idx="0">
                  <c:v>销售规模（亿美元）</c:v>
                </c:pt>
              </c:strCache>
            </c:strRef>
          </c:tx>
          <c:spPr>
            <a:solidFill>
              <a:schemeClr val="accent1"/>
            </a:solidFill>
            <a:ln>
              <a:noFill/>
            </a:ln>
            <a:effectLst/>
          </c:spPr>
          <c:invertIfNegative val="0"/>
          <c:dLbls>
            <c:delete val="1"/>
          </c:dLbls>
          <c:trendline>
            <c:spPr>
              <a:ln w="38100" cap="rnd">
                <a:solidFill>
                  <a:schemeClr val="accent2"/>
                </a:solidFill>
                <a:prstDash val="sysDot"/>
              </a:ln>
              <a:effectLst/>
            </c:spPr>
            <c:trendlineType val="exp"/>
            <c:dispRSqr val="0"/>
            <c:dispEq val="0"/>
          </c:trendline>
          <c:cat>
            <c:numRef>
              <c:f>'[新建 XLSX 工作表 (3).xlsx]全球'!$B$15:$F$15</c:f>
              <c:numCache>
                <c:formatCode>General</c:formatCode>
                <c:ptCount val="5"/>
                <c:pt idx="0">
                  <c:v>2023</c:v>
                </c:pt>
                <c:pt idx="1">
                  <c:v>2025</c:v>
                </c:pt>
                <c:pt idx="2">
                  <c:v>2027</c:v>
                </c:pt>
                <c:pt idx="3">
                  <c:v>2029</c:v>
                </c:pt>
                <c:pt idx="4">
                  <c:v>2030</c:v>
                </c:pt>
              </c:numCache>
            </c:numRef>
          </c:cat>
          <c:val>
            <c:numRef>
              <c:f>'[新建 XLSX 工作表 (3).xlsx]全球'!$B$16:$F$16</c:f>
              <c:numCache>
                <c:formatCode>General</c:formatCode>
                <c:ptCount val="5"/>
                <c:pt idx="0">
                  <c:v>58</c:v>
                </c:pt>
                <c:pt idx="1">
                  <c:v>90</c:v>
                </c:pt>
                <c:pt idx="2">
                  <c:v>125</c:v>
                </c:pt>
                <c:pt idx="3">
                  <c:v>162</c:v>
                </c:pt>
                <c:pt idx="4">
                  <c:v>200</c:v>
                </c:pt>
              </c:numCache>
            </c:numRef>
          </c:val>
        </c:ser>
        <c:dLbls>
          <c:showLegendKey val="0"/>
          <c:showVal val="0"/>
          <c:showCatName val="0"/>
          <c:showSerName val="0"/>
          <c:showPercent val="0"/>
          <c:showBubbleSize val="0"/>
        </c:dLbls>
        <c:gapWidth val="246"/>
        <c:overlap val="-28"/>
        <c:axId val="317270683"/>
        <c:axId val="730292168"/>
      </c:barChart>
      <c:catAx>
        <c:axId val="317270683"/>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30292168"/>
        <c:crosses val="autoZero"/>
        <c:auto val="1"/>
        <c:lblAlgn val="ctr"/>
        <c:lblOffset val="100"/>
        <c:noMultiLvlLbl val="0"/>
      </c:catAx>
      <c:valAx>
        <c:axId val="730292168"/>
        <c:scaling>
          <c:orientation val="minMax"/>
        </c:scaling>
        <c:delete val="0"/>
        <c:axPos val="l"/>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317270683"/>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bg1">
          <a:lumMod val="50000"/>
        </a:schemeClr>
      </a:solidFill>
      <a:round/>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000" b="1" i="0" u="none" strike="noStrike" kern="1200" baseline="0">
                <a:solidFill>
                  <a:schemeClr val="tx1">
                    <a:lumMod val="75000"/>
                    <a:lumOff val="25000"/>
                  </a:schemeClr>
                </a:solidFill>
                <a:latin typeface="+mn-lt"/>
                <a:ea typeface="+mn-ea"/>
                <a:cs typeface="+mn-cs"/>
              </a:defRPr>
            </a:pPr>
            <a:r>
              <a:rPr sz="1000"/>
              <a:t>2015~2023中国移动机器人（AGV/AMR）销售数量与增长率</a:t>
            </a:r>
            <a:endParaRPr sz="1000"/>
          </a:p>
        </c:rich>
      </c:tx>
      <c:layout>
        <c:manualLayout>
          <c:xMode val="edge"/>
          <c:yMode val="edge"/>
          <c:x val="0.150808933621123"/>
          <c:y val="0.0206175612704632"/>
        </c:manualLayout>
      </c:layout>
      <c:overlay val="0"/>
      <c:spPr>
        <a:noFill/>
        <a:ln>
          <a:noFill/>
        </a:ln>
        <a:effectLst/>
      </c:spPr>
    </c:title>
    <c:autoTitleDeleted val="0"/>
    <c:plotArea>
      <c:layout/>
      <c:barChart>
        <c:barDir val="col"/>
        <c:grouping val="clustered"/>
        <c:varyColors val="0"/>
        <c:ser>
          <c:idx val="0"/>
          <c:order val="0"/>
          <c:tx>
            <c:strRef>
              <c:f>'[新建 XLSX 工作表 (3).xlsx]Sheet4'!$A$6</c:f>
              <c:strCache>
                <c:ptCount val="1"/>
                <c:pt idx="0">
                  <c:v>销售数量（台）</c:v>
                </c:pt>
              </c:strCache>
            </c:strRef>
          </c:tx>
          <c:spPr>
            <a:gradFill>
              <a:gsLst>
                <a:gs pos="0">
                  <a:schemeClr val="accent1">
                    <a:lumMod val="40000"/>
                    <a:lumOff val="60000"/>
                  </a:schemeClr>
                </a:gs>
                <a:gs pos="90000">
                  <a:schemeClr val="accent1"/>
                </a:gs>
              </a:gsLst>
              <a:lin ang="5400000" scaled="0"/>
            </a:gradFill>
            <a:ln>
              <a:gradFill>
                <a:gsLst>
                  <a:gs pos="0">
                    <a:schemeClr val="accent1"/>
                  </a:gs>
                  <a:gs pos="100000">
                    <a:schemeClr val="accent1">
                      <a:lumMod val="75000"/>
                    </a:schemeClr>
                  </a:gs>
                </a:gsLst>
                <a:lin ang="5400000" scaled="1"/>
              </a:gradFill>
            </a:ln>
            <a:effectLst>
              <a:outerShdw blurRad="76200" dist="25400" dir="2700000" algn="tl" rotWithShape="0">
                <a:schemeClr val="accent1">
                  <a:lumMod val="50000"/>
                  <a:alpha val="30000"/>
                </a:scheme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'[新建 XLSX 工作表 (3).xlsx]Sheet4'!$B$5:$J$5</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'[新建 XLSX 工作表 (3).xlsx]Sheet4'!$B$6:$J$6</c:f>
              <c:numCache>
                <c:formatCode>General</c:formatCode>
                <c:ptCount val="9"/>
                <c:pt idx="0">
                  <c:v>4280</c:v>
                </c:pt>
                <c:pt idx="1">
                  <c:v>11300</c:v>
                </c:pt>
                <c:pt idx="2">
                  <c:v>21890</c:v>
                </c:pt>
                <c:pt idx="3">
                  <c:v>29600</c:v>
                </c:pt>
                <c:pt idx="4">
                  <c:v>33400</c:v>
                </c:pt>
                <c:pt idx="5">
                  <c:v>41000</c:v>
                </c:pt>
                <c:pt idx="6">
                  <c:v>72000</c:v>
                </c:pt>
                <c:pt idx="7">
                  <c:v>93000</c:v>
                </c:pt>
                <c:pt idx="8">
                  <c:v>125000</c:v>
                </c:pt>
              </c:numCache>
            </c:numRef>
          </c:val>
        </c:ser>
        <c:dLbls>
          <c:showLegendKey val="0"/>
          <c:showVal val="1"/>
          <c:showCatName val="0"/>
          <c:showSerName val="0"/>
          <c:showPercent val="0"/>
          <c:showBubbleSize val="0"/>
        </c:dLbls>
        <c:gapWidth val="246"/>
        <c:overlap val="-28"/>
        <c:axId val="705491758"/>
        <c:axId val="483450800"/>
      </c:barChart>
      <c:lineChart>
        <c:grouping val="standard"/>
        <c:varyColors val="0"/>
        <c:ser>
          <c:idx val="1"/>
          <c:order val="1"/>
          <c:tx>
            <c:strRef>
              <c:f>'[新建 XLSX 工作表 (3).xlsx]Sheet4'!$A$7</c:f>
              <c:strCache>
                <c:ptCount val="1"/>
                <c:pt idx="0">
                  <c:v>增长率（%）</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accent2"/>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'[新建 XLSX 工作表 (3).xlsx]Sheet4'!$B$5:$J$5</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'[新建 XLSX 工作表 (3).xlsx]Sheet4'!$B$7:$J$7</c:f>
              <c:numCache>
                <c:formatCode>0%</c:formatCode>
                <c:ptCount val="9"/>
                <c:pt idx="0">
                  <c:v>0.34</c:v>
                </c:pt>
                <c:pt idx="1">
                  <c:v>1.64</c:v>
                </c:pt>
                <c:pt idx="2">
                  <c:v>0.94</c:v>
                </c:pt>
                <c:pt idx="3">
                  <c:v>0.35</c:v>
                </c:pt>
                <c:pt idx="4">
                  <c:v>0.13</c:v>
                </c:pt>
                <c:pt idx="5">
                  <c:v>0.23</c:v>
                </c:pt>
                <c:pt idx="6">
                  <c:v>0.76</c:v>
                </c:pt>
                <c:pt idx="7">
                  <c:v>0.29</c:v>
                </c:pt>
                <c:pt idx="8">
                  <c:v>0.34</c:v>
                </c:pt>
              </c:numCache>
            </c:numRef>
          </c:val>
          <c:smooth val="0"/>
        </c:ser>
        <c:dLbls>
          <c:showLegendKey val="0"/>
          <c:showVal val="1"/>
          <c:showCatName val="0"/>
          <c:showSerName val="0"/>
          <c:showPercent val="0"/>
          <c:showBubbleSize val="0"/>
        </c:dLbls>
        <c:marker val="1"/>
        <c:smooth val="0"/>
        <c:axId val="947461870"/>
        <c:axId val="496833489"/>
      </c:lineChart>
      <c:catAx>
        <c:axId val="70549175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83450800"/>
        <c:crosses val="autoZero"/>
        <c:auto val="1"/>
        <c:lblAlgn val="ctr"/>
        <c:lblOffset val="100"/>
        <c:noMultiLvlLbl val="0"/>
      </c:catAx>
      <c:valAx>
        <c:axId val="483450800"/>
        <c:scaling>
          <c:orientation val="minMax"/>
          <c:max val="140000"/>
          <c:min val="0"/>
        </c:scaling>
        <c:delete val="0"/>
        <c:axPos val="l"/>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05491758"/>
        <c:crosses val="autoZero"/>
        <c:crossBetween val="between"/>
      </c:valAx>
      <c:catAx>
        <c:axId val="947461870"/>
        <c:scaling>
          <c:orientation val="minMax"/>
        </c:scaling>
        <c:delete val="1"/>
        <c:axPos val="b"/>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96833489"/>
        <c:crosses val="autoZero"/>
        <c:auto val="1"/>
        <c:lblAlgn val="ctr"/>
        <c:lblOffset val="100"/>
        <c:noMultiLvlLbl val="0"/>
      </c:catAx>
      <c:valAx>
        <c:axId val="496833489"/>
        <c:scaling>
          <c:orientation val="minMax"/>
        </c:scaling>
        <c:delete val="0"/>
        <c:axPos val="r"/>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947461870"/>
        <c:crosses val="max"/>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w="9525" cap="flat" cmpd="sng" algn="ctr">
      <a:solidFill>
        <a:schemeClr val="bg1">
          <a:lumMod val="50000"/>
        </a:schemeClr>
      </a:solidFill>
      <a:round/>
    </a:ln>
    <a:effectLst/>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000" b="1" i="0" u="none" strike="noStrike" kern="1200" baseline="0">
                <a:solidFill>
                  <a:schemeClr val="tx1">
                    <a:lumMod val="75000"/>
                    <a:lumOff val="25000"/>
                  </a:schemeClr>
                </a:solidFill>
                <a:latin typeface="+mn-lt"/>
                <a:ea typeface="+mn-ea"/>
                <a:cs typeface="+mn-cs"/>
              </a:defRPr>
            </a:pPr>
            <a:r>
              <a:rPr sz="1000"/>
              <a:t>2015~2023中国移动机器人（AGV/AMR）销售规模与增长率</a:t>
            </a:r>
            <a:endParaRPr sz="1000"/>
          </a:p>
        </c:rich>
      </c:tx>
      <c:layout>
        <c:manualLayout>
          <c:xMode val="edge"/>
          <c:yMode val="edge"/>
          <c:x val="0.130996091436693"/>
          <c:y val="0.0388727495871427"/>
        </c:manualLayout>
      </c:layout>
      <c:overlay val="0"/>
      <c:spPr>
        <a:noFill/>
        <a:ln>
          <a:noFill/>
        </a:ln>
        <a:effectLst/>
      </c:spPr>
    </c:title>
    <c:autoTitleDeleted val="0"/>
    <c:plotArea>
      <c:layout/>
      <c:barChart>
        <c:barDir val="col"/>
        <c:grouping val="clustered"/>
        <c:varyColors val="0"/>
        <c:ser>
          <c:idx val="0"/>
          <c:order val="0"/>
          <c:tx>
            <c:strRef>
              <c:f>'[新建 XLSX 工作表 (3).xlsx]Sheet4'!$A$36</c:f>
              <c:strCache>
                <c:ptCount val="1"/>
                <c:pt idx="0">
                  <c:v>销售规模（亿）</c:v>
                </c:pt>
              </c:strCache>
            </c:strRef>
          </c:tx>
          <c:spPr>
            <a:gradFill>
              <a:gsLst>
                <a:gs pos="0">
                  <a:schemeClr val="accent1">
                    <a:lumMod val="40000"/>
                    <a:lumOff val="60000"/>
                  </a:schemeClr>
                </a:gs>
                <a:gs pos="90000">
                  <a:schemeClr val="accent1"/>
                </a:gs>
              </a:gsLst>
              <a:lin ang="5400000" scaled="0"/>
            </a:gradFill>
            <a:ln>
              <a:gradFill>
                <a:gsLst>
                  <a:gs pos="0">
                    <a:schemeClr val="accent1"/>
                  </a:gs>
                  <a:gs pos="100000">
                    <a:schemeClr val="accent1">
                      <a:lumMod val="75000"/>
                    </a:schemeClr>
                  </a:gs>
                </a:gsLst>
                <a:lin ang="5400000" scaled="1"/>
              </a:gradFill>
            </a:ln>
            <a:effectLst>
              <a:outerShdw blurRad="76200" dist="25400" dir="2700000" algn="tl" rotWithShape="0">
                <a:schemeClr val="accent1">
                  <a:lumMod val="50000"/>
                  <a:alpha val="30000"/>
                </a:scheme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'[新建 XLSX 工作表 (3).xlsx]Sheet4'!$B$35:$J$35</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'[新建 XLSX 工作表 (3).xlsx]Sheet4'!$B$36:$J$36</c:f>
              <c:numCache>
                <c:formatCode>General</c:formatCode>
                <c:ptCount val="9"/>
                <c:pt idx="0">
                  <c:v>12</c:v>
                </c:pt>
                <c:pt idx="1">
                  <c:v>19</c:v>
                </c:pt>
                <c:pt idx="2">
                  <c:v>28.5</c:v>
                </c:pt>
                <c:pt idx="3">
                  <c:v>42.5</c:v>
                </c:pt>
                <c:pt idx="4">
                  <c:v>61.75</c:v>
                </c:pt>
                <c:pt idx="5">
                  <c:v>76.8</c:v>
                </c:pt>
                <c:pt idx="6">
                  <c:v>126</c:v>
                </c:pt>
                <c:pt idx="7">
                  <c:v>185</c:v>
                </c:pt>
                <c:pt idx="8">
                  <c:v>212</c:v>
                </c:pt>
              </c:numCache>
            </c:numRef>
          </c:val>
        </c:ser>
        <c:dLbls>
          <c:showLegendKey val="0"/>
          <c:showVal val="1"/>
          <c:showCatName val="0"/>
          <c:showSerName val="0"/>
          <c:showPercent val="0"/>
          <c:showBubbleSize val="0"/>
        </c:dLbls>
        <c:gapWidth val="246"/>
        <c:overlap val="-28"/>
        <c:axId val="705491758"/>
        <c:axId val="483450800"/>
      </c:barChart>
      <c:lineChart>
        <c:grouping val="standard"/>
        <c:varyColors val="0"/>
        <c:ser>
          <c:idx val="1"/>
          <c:order val="1"/>
          <c:tx>
            <c:strRef>
              <c:f>'[新建 XLSX 工作表 (3).xlsx]Sheet4'!$A$37</c:f>
              <c:strCache>
                <c:ptCount val="1"/>
                <c:pt idx="0">
                  <c:v>增长率（%）</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accent2"/>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'[新建 XLSX 工作表 (3).xlsx]Sheet4'!$B$35:$J$35</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'[新建 XLSX 工作表 (3).xlsx]Sheet4'!$B$37:$J$37</c:f>
              <c:numCache>
                <c:formatCode>0%</c:formatCode>
                <c:ptCount val="9"/>
                <c:pt idx="0">
                  <c:v>0.67</c:v>
                </c:pt>
                <c:pt idx="1">
                  <c:v>0.58</c:v>
                </c:pt>
                <c:pt idx="2">
                  <c:v>0.5</c:v>
                </c:pt>
                <c:pt idx="3">
                  <c:v>0.49</c:v>
                </c:pt>
                <c:pt idx="4">
                  <c:v>0.45</c:v>
                </c:pt>
                <c:pt idx="5">
                  <c:v>0.24</c:v>
                </c:pt>
                <c:pt idx="6">
                  <c:v>0.64</c:v>
                </c:pt>
                <c:pt idx="7">
                  <c:v>0.47</c:v>
                </c:pt>
                <c:pt idx="8">
                  <c:v>0.15</c:v>
                </c:pt>
              </c:numCache>
            </c:numRef>
          </c:val>
          <c:smooth val="0"/>
        </c:ser>
        <c:dLbls>
          <c:showLegendKey val="0"/>
          <c:showVal val="1"/>
          <c:showCatName val="0"/>
          <c:showSerName val="0"/>
          <c:showPercent val="0"/>
          <c:showBubbleSize val="0"/>
        </c:dLbls>
        <c:marker val="1"/>
        <c:smooth val="0"/>
        <c:axId val="947461870"/>
        <c:axId val="496833489"/>
      </c:lineChart>
      <c:catAx>
        <c:axId val="70549175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83450800"/>
        <c:crosses val="autoZero"/>
        <c:auto val="1"/>
        <c:lblAlgn val="ctr"/>
        <c:lblOffset val="100"/>
        <c:noMultiLvlLbl val="0"/>
      </c:catAx>
      <c:valAx>
        <c:axId val="483450800"/>
        <c:scaling>
          <c:orientation val="minMax"/>
          <c:max val="250"/>
          <c:min val="0"/>
        </c:scaling>
        <c:delete val="0"/>
        <c:axPos val="l"/>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05491758"/>
        <c:crosses val="autoZero"/>
        <c:crossBetween val="between"/>
      </c:valAx>
      <c:catAx>
        <c:axId val="947461870"/>
        <c:scaling>
          <c:orientation val="minMax"/>
        </c:scaling>
        <c:delete val="1"/>
        <c:axPos val="b"/>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96833489"/>
        <c:crosses val="autoZero"/>
        <c:auto val="1"/>
        <c:lblAlgn val="ctr"/>
        <c:lblOffset val="100"/>
        <c:noMultiLvlLbl val="0"/>
      </c:catAx>
      <c:valAx>
        <c:axId val="496833489"/>
        <c:scaling>
          <c:orientation val="minMax"/>
        </c:scaling>
        <c:delete val="0"/>
        <c:axPos val="r"/>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947461870"/>
        <c:crosses val="max"/>
        <c:crossBetween val="between"/>
      </c:valAx>
      <c:spPr>
        <a:noFill/>
        <a:ln>
          <a:noFill/>
        </a:ln>
        <a:effectLst/>
      </c:spPr>
    </c:plotArea>
    <c:legend>
      <c:legendPos val="b"/>
      <c:legendEntry>
        <c:idx val="0"/>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w="9525" cap="flat" cmpd="sng" algn="ctr">
      <a:solidFill>
        <a:schemeClr val="bg1">
          <a:lumMod val="50000"/>
        </a:schemeClr>
      </a:solidFill>
      <a:round/>
    </a:ln>
    <a:effectLst/>
  </c:spPr>
  <c:txPr>
    <a:bodyPr/>
    <a:lstStyle/>
    <a:p>
      <a:pPr>
        <a:defRPr lang="zh-CN" sz="900"/>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800" b="1" i="0" u="none" strike="noStrike" kern="1200" baseline="0">
                <a:solidFill>
                  <a:schemeClr val="tx1">
                    <a:lumMod val="75000"/>
                    <a:lumOff val="25000"/>
                  </a:schemeClr>
                </a:solidFill>
                <a:latin typeface="+mn-lt"/>
                <a:ea typeface="+mn-ea"/>
                <a:cs typeface="+mn-cs"/>
              </a:defRPr>
            </a:pPr>
            <a:r>
              <a:rPr lang="en-US" altLang="zh-CN" sz="800"/>
              <a:t>2023</a:t>
            </a:r>
            <a:r>
              <a:rPr altLang="en-US" sz="800"/>
              <a:t>年度中国</a:t>
            </a:r>
            <a:r>
              <a:rPr lang="en-US" altLang="zh-CN" sz="800"/>
              <a:t>AGV/AMR</a:t>
            </a:r>
            <a:r>
              <a:rPr altLang="en-US" sz="800"/>
              <a:t>国内外销售规模占比</a:t>
            </a:r>
            <a:endParaRPr lang="en-US" altLang="zh-CN" sz="800"/>
          </a:p>
        </c:rich>
      </c:tx>
      <c:layout>
        <c:manualLayout>
          <c:xMode val="edge"/>
          <c:yMode val="edge"/>
          <c:x val="0.151958525345622"/>
          <c:y val="0.886178861788618"/>
        </c:manualLayout>
      </c:layout>
      <c:overlay val="0"/>
      <c:spPr>
        <a:noFill/>
        <a:ln>
          <a:noFill/>
        </a:ln>
        <a:effectLst/>
      </c:spPr>
    </c:title>
    <c:autoTitleDeleted val="0"/>
    <c:plotArea>
      <c:layout>
        <c:manualLayout>
          <c:layoutTarget val="inner"/>
          <c:xMode val="edge"/>
          <c:yMode val="edge"/>
          <c:x val="0.291973659736024"/>
          <c:y val="0.051191282746161"/>
          <c:w val="0.415466034755134"/>
          <c:h val="0.730527777777778"/>
        </c:manualLayout>
      </c:layout>
      <c:pieChart>
        <c:varyColors val="1"/>
        <c:ser>
          <c:idx val="0"/>
          <c:order val="0"/>
          <c:spPr/>
          <c:explosion val="0"/>
          <c:dPt>
            <c:idx val="0"/>
            <c:bubble3D val="0"/>
            <c:spPr>
              <a:solidFill>
                <a:schemeClr val="accent1"/>
              </a:solidFill>
              <a:ln>
                <a:solidFill>
                  <a:schemeClr val="bg1"/>
                </a:solidFill>
              </a:ln>
              <a:effectLst/>
            </c:spPr>
          </c:dPt>
          <c:dPt>
            <c:idx val="1"/>
            <c:bubble3D val="0"/>
            <c:spPr>
              <a:solidFill>
                <a:schemeClr val="accent2"/>
              </a:solidFill>
              <a:ln>
                <a:solidFill>
                  <a:schemeClr val="bg1"/>
                </a:solidFill>
              </a:ln>
              <a:effectLst/>
            </c:spPr>
          </c:dPt>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'[新建 XLSX 工作表 (3).xlsx]Sheet2'!$C$72:$C$73</c:f>
              <c:strCache>
                <c:ptCount val="2"/>
                <c:pt idx="0">
                  <c:v>海外市场</c:v>
                </c:pt>
                <c:pt idx="1">
                  <c:v>国内市场</c:v>
                </c:pt>
              </c:strCache>
            </c:strRef>
          </c:cat>
          <c:val>
            <c:numRef>
              <c:f>'[新建 XLSX 工作表 (3).xlsx]Sheet2'!$D$72:$D$73</c:f>
              <c:numCache>
                <c:formatCode>0.00%</c:formatCode>
                <c:ptCount val="2"/>
                <c:pt idx="0">
                  <c:v>0.2143</c:v>
                </c:pt>
                <c:pt idx="1">
                  <c:v>0.7857</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t"/>
      <c:legendEntry>
        <c:idx val="0"/>
        <c:txPr>
          <a:bodyPr rot="0" spcFirstLastPara="0" vertOverflow="ellipsis" vert="horz" wrap="square" anchor="ctr" anchorCtr="1"/>
          <a:lstStyle/>
          <a:p>
            <a:pPr>
              <a:defRPr lang="zh-CN" sz="8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zh-CN" sz="800" b="0" i="0" u="none" strike="noStrike" kern="1200" baseline="0">
                <a:solidFill>
                  <a:schemeClr val="tx1">
                    <a:lumMod val="65000"/>
                    <a:lumOff val="35000"/>
                  </a:schemeClr>
                </a:solidFill>
                <a:latin typeface="+mn-lt"/>
                <a:ea typeface="+mn-ea"/>
                <a:cs typeface="+mn-cs"/>
              </a:defRPr>
            </a:pPr>
          </a:p>
        </c:txPr>
      </c:legendEntry>
      <c:layout>
        <c:manualLayout>
          <c:xMode val="edge"/>
          <c:yMode val="edge"/>
          <c:x val="0.273124528311044"/>
          <c:y val="0.773413504968383"/>
        </c:manualLayout>
      </c:layout>
      <c:overlay val="0"/>
      <c:spPr>
        <a:noFill/>
        <a:ln>
          <a:noFill/>
        </a:ln>
        <a:effectLst/>
      </c:spPr>
      <c:txPr>
        <a:bodyPr rot="0" spcFirstLastPara="0" vertOverflow="ellipsis" vert="horz" wrap="square" anchor="ctr" anchorCtr="1"/>
        <a:lstStyle/>
        <a:p>
          <a:pPr>
            <a:defRPr lang="zh-CN" sz="8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w="9525" cap="flat" cmpd="sng" algn="ctr">
      <a:noFill/>
      <a:round/>
    </a:ln>
    <a:effectLst/>
  </c:spPr>
  <c:txPr>
    <a:bodyPr/>
    <a:lstStyle/>
    <a:p>
      <a:pPr>
        <a:defRPr lang="zh-CN" sz="900"/>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lang="en-US" altLang="zh-CN"/>
              <a:t>2023</a:t>
            </a:r>
            <a:r>
              <a:rPr altLang="en-US"/>
              <a:t>年</a:t>
            </a:r>
            <a:r>
              <a:rPr lang="en-US" altLang="zh-CN"/>
              <a:t>AGV/AMR</a:t>
            </a:r>
            <a:r>
              <a:rPr altLang="en-US"/>
              <a:t>销售占比（导航方式）</a:t>
            </a:r>
            <a:endParaRPr lang="en-US" altLang="zh-CN"/>
          </a:p>
        </c:rich>
      </c:tx>
      <c:layout/>
      <c:overlay val="0"/>
      <c:spPr>
        <a:noFill/>
        <a:ln>
          <a:noFill/>
        </a:ln>
        <a:effectLst/>
      </c:spPr>
    </c:title>
    <c:autoTitleDeleted val="0"/>
    <c:plotArea>
      <c:layout/>
      <c:pieChart>
        <c:varyColors val="1"/>
        <c:ser>
          <c:idx val="0"/>
          <c:order val="0"/>
          <c:spPr/>
          <c:explosion val="0"/>
          <c:dPt>
            <c:idx val="0"/>
            <c:bubble3D val="0"/>
            <c:spPr>
              <a:solidFill>
                <a:schemeClr val="accent1"/>
              </a:solidFill>
              <a:ln>
                <a:solidFill>
                  <a:schemeClr val="bg1"/>
                </a:solidFill>
              </a:ln>
              <a:effectLst/>
            </c:spPr>
          </c:dPt>
          <c:dPt>
            <c:idx val="1"/>
            <c:bubble3D val="0"/>
            <c:spPr>
              <a:solidFill>
                <a:schemeClr val="accent2"/>
              </a:solidFill>
              <a:ln>
                <a:solidFill>
                  <a:schemeClr val="bg1"/>
                </a:solidFill>
              </a:ln>
              <a:effectLst/>
            </c:spPr>
          </c:dPt>
          <c:dPt>
            <c:idx val="2"/>
            <c:bubble3D val="0"/>
            <c:spPr>
              <a:solidFill>
                <a:schemeClr val="accent3"/>
              </a:solidFill>
              <a:ln>
                <a:solidFill>
                  <a:schemeClr val="bg1"/>
                </a:solidFill>
              </a:ln>
              <a:effectLst/>
            </c:spPr>
          </c:dPt>
          <c:dPt>
            <c:idx val="3"/>
            <c:bubble3D val="0"/>
            <c:spPr>
              <a:solidFill>
                <a:schemeClr val="accent4"/>
              </a:solidFill>
              <a:ln>
                <a:solidFill>
                  <a:schemeClr val="bg1"/>
                </a:solidFill>
              </a:ln>
              <a:effectLst/>
            </c:spPr>
          </c:dPt>
          <c:dPt>
            <c:idx val="4"/>
            <c:bubble3D val="0"/>
            <c:spPr>
              <a:solidFill>
                <a:schemeClr val="accent5"/>
              </a:solidFill>
              <a:ln>
                <a:solidFill>
                  <a:schemeClr val="bg1"/>
                </a:solidFill>
              </a:ln>
              <a:effectLst/>
            </c:spPr>
          </c:dPt>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1"/>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'[新建 XLSX 工作表 (3).xlsx]Sheet2'!$E$20:$E$24</c:f>
              <c:strCache>
                <c:ptCount val="5"/>
                <c:pt idx="0">
                  <c:v>AMR</c:v>
                </c:pt>
                <c:pt idx="1">
                  <c:v>二维码导航</c:v>
                </c:pt>
                <c:pt idx="2">
                  <c:v>磁导航</c:v>
                </c:pt>
                <c:pt idx="3">
                  <c:v>激光反射板</c:v>
                </c:pt>
                <c:pt idx="4">
                  <c:v>其它导航</c:v>
                </c:pt>
              </c:strCache>
            </c:strRef>
          </c:cat>
          <c:val>
            <c:numRef>
              <c:f>'[新建 XLSX 工作表 (3).xlsx]Sheet2'!$F$20:$F$24</c:f>
              <c:numCache>
                <c:formatCode>0.00%</c:formatCode>
                <c:ptCount val="5"/>
                <c:pt idx="0">
                  <c:v>0.432</c:v>
                </c:pt>
                <c:pt idx="1">
                  <c:v>0.206</c:v>
                </c:pt>
                <c:pt idx="2">
                  <c:v>0.088</c:v>
                </c:pt>
                <c:pt idx="3">
                  <c:v>0.036</c:v>
                </c:pt>
                <c:pt idx="4">
                  <c:v>0.148</c:v>
                </c:pt>
              </c:numCache>
            </c:numRef>
          </c:val>
        </c:ser>
        <c:dLbls>
          <c:showLegendKey val="0"/>
          <c:showVal val="1"/>
          <c:showCatName val="1"/>
          <c:showSerName val="0"/>
          <c:showPercent val="0"/>
          <c:showBubbleSize val="0"/>
          <c:showLeaderLines val="1"/>
        </c:dLbls>
        <c:firstSliceAng val="0"/>
      </c:pieChart>
      <c:spPr>
        <a:noFill/>
        <a:ln>
          <a:noFill/>
        </a:ln>
        <a:effectLst/>
      </c:spPr>
    </c:plotArea>
    <c:legend>
      <c:legendPos val="t"/>
      <c:layout>
        <c:manualLayout>
          <c:xMode val="edge"/>
          <c:yMode val="edge"/>
          <c:x val="0.820468530713592"/>
          <c:y val="0.277197057684863"/>
          <c:w val="0.161934578430314"/>
          <c:h val="0.552264808362369"/>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w="9525" cap="flat" cmpd="sng" algn="ctr">
      <a:solidFill>
        <a:schemeClr val="bg1">
          <a:lumMod val="50000"/>
        </a:schemeClr>
      </a:solidFill>
      <a:round/>
    </a:ln>
    <a:effectLst/>
  </c:spPr>
  <c:txPr>
    <a:bodyPr/>
    <a:lstStyle/>
    <a:p>
      <a:pPr>
        <a:defRPr lang="zh-CN"/>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lang="en-US" altLang="zh-CN"/>
              <a:t>2023</a:t>
            </a:r>
            <a:r>
              <a:rPr altLang="en-US"/>
              <a:t>年</a:t>
            </a:r>
            <a:r>
              <a:rPr lang="en-US" altLang="zh-CN"/>
              <a:t>AGV/AMR</a:t>
            </a:r>
            <a:r>
              <a:rPr altLang="en-US"/>
              <a:t>销售占比（按功能类型分）</a:t>
            </a:r>
            <a:endParaRPr lang="en-US" altLang="zh-CN"/>
          </a:p>
        </c:rich>
      </c:tx>
      <c:layout/>
      <c:overlay val="0"/>
      <c:spPr>
        <a:noFill/>
        <a:ln>
          <a:noFill/>
        </a:ln>
        <a:effectLst/>
      </c:spPr>
    </c:title>
    <c:autoTitleDeleted val="0"/>
    <c:plotArea>
      <c:layout>
        <c:manualLayout>
          <c:layoutTarget val="inner"/>
          <c:xMode val="edge"/>
          <c:yMode val="edge"/>
          <c:x val="0.254600120264582"/>
          <c:y val="0.239564787339268"/>
          <c:w val="0.396392062537583"/>
          <c:h val="0.652027695351137"/>
        </c:manualLayout>
      </c:layout>
      <c:pieChart>
        <c:varyColors val="1"/>
        <c:ser>
          <c:idx val="0"/>
          <c:order val="0"/>
          <c:spPr/>
          <c:explosion val="0"/>
          <c:dPt>
            <c:idx val="0"/>
            <c:bubble3D val="0"/>
            <c:spPr>
              <a:solidFill>
                <a:schemeClr val="accent1"/>
              </a:solidFill>
              <a:ln>
                <a:solidFill>
                  <a:schemeClr val="bg1"/>
                </a:solidFill>
              </a:ln>
              <a:effectLst/>
            </c:spPr>
          </c:dPt>
          <c:dPt>
            <c:idx val="1"/>
            <c:bubble3D val="0"/>
            <c:spPr>
              <a:solidFill>
                <a:schemeClr val="accent2"/>
              </a:solidFill>
              <a:ln>
                <a:solidFill>
                  <a:schemeClr val="bg1"/>
                </a:solidFill>
              </a:ln>
              <a:effectLst/>
            </c:spPr>
          </c:dPt>
          <c:dPt>
            <c:idx val="2"/>
            <c:bubble3D val="0"/>
            <c:spPr>
              <a:solidFill>
                <a:schemeClr val="accent3"/>
              </a:solidFill>
              <a:ln>
                <a:solidFill>
                  <a:schemeClr val="bg1"/>
                </a:solidFill>
              </a:ln>
              <a:effectLst/>
            </c:spPr>
          </c:dPt>
          <c:dPt>
            <c:idx val="3"/>
            <c:bubble3D val="0"/>
            <c:spPr>
              <a:solidFill>
                <a:schemeClr val="accent4"/>
              </a:solidFill>
              <a:ln>
                <a:solidFill>
                  <a:schemeClr val="bg1"/>
                </a:solidFill>
              </a:ln>
              <a:effectLst/>
            </c:spPr>
          </c:dPt>
          <c:dPt>
            <c:idx val="4"/>
            <c:bubble3D val="0"/>
            <c:spPr>
              <a:solidFill>
                <a:schemeClr val="accent5"/>
              </a:solidFill>
              <a:ln>
                <a:solidFill>
                  <a:schemeClr val="bg1"/>
                </a:solidFill>
              </a:ln>
              <a:effectLst/>
            </c:spPr>
          </c:dPt>
          <c:dPt>
            <c:idx val="5"/>
            <c:bubble3D val="0"/>
            <c:spPr>
              <a:solidFill>
                <a:schemeClr val="accent6"/>
              </a:solidFill>
              <a:ln>
                <a:solidFill>
                  <a:schemeClr val="bg1"/>
                </a:solidFill>
              </a:ln>
              <a:effectLst/>
            </c:spPr>
          </c:dPt>
          <c:dPt>
            <c:idx val="6"/>
            <c:bubble3D val="0"/>
            <c:spPr>
              <a:solidFill>
                <a:schemeClr val="accent1">
                  <a:lumMod val="60000"/>
                </a:schemeClr>
              </a:solidFill>
              <a:ln>
                <a:solidFill>
                  <a:schemeClr val="bg1"/>
                </a:solidFill>
              </a:ln>
              <a:effectLst/>
            </c:spPr>
          </c:dPt>
          <c:dPt>
            <c:idx val="7"/>
            <c:bubble3D val="0"/>
            <c:spPr>
              <a:solidFill>
                <a:schemeClr val="accent2">
                  <a:lumMod val="60000"/>
                </a:schemeClr>
              </a:solidFill>
              <a:ln>
                <a:solidFill>
                  <a:schemeClr val="bg1"/>
                </a:solidFill>
              </a:ln>
              <a:effectLst/>
            </c:spPr>
          </c:dPt>
          <c:dPt>
            <c:idx val="8"/>
            <c:bubble3D val="0"/>
            <c:spPr>
              <a:solidFill>
                <a:schemeClr val="accent3">
                  <a:lumMod val="60000"/>
                </a:schemeClr>
              </a:solidFill>
              <a:ln>
                <a:solidFill>
                  <a:schemeClr val="bg1"/>
                </a:solidFill>
              </a:ln>
              <a:effectLst/>
            </c:spPr>
          </c:dPt>
          <c:dLbls>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'[新建 XLSX 工作表 (3).xlsx]Sheet2'!$L$19:$L$27</c:f>
              <c:strCache>
                <c:ptCount val="9"/>
                <c:pt idx="0">
                  <c:v>潜伏顶升、辊道式</c:v>
                </c:pt>
                <c:pt idx="1">
                  <c:v>无人叉车</c:v>
                </c:pt>
                <c:pt idx="2">
                  <c:v>料箱、箱式</c:v>
                </c:pt>
                <c:pt idx="3">
                  <c:v>牵引型</c:v>
                </c:pt>
                <c:pt idx="4">
                  <c:v>装配型</c:v>
                </c:pt>
                <c:pt idx="5">
                  <c:v>巡检型</c:v>
                </c:pt>
                <c:pt idx="6">
                  <c:v>重载（10T）</c:v>
                </c:pt>
                <c:pt idx="7">
                  <c:v>复合型</c:v>
                </c:pt>
                <c:pt idx="8">
                  <c:v>其他类型</c:v>
                </c:pt>
              </c:strCache>
            </c:strRef>
          </c:cat>
          <c:val>
            <c:numRef>
              <c:f>'[新建 XLSX 工作表 (3).xlsx]Sheet2'!$M$19:$M$27</c:f>
              <c:numCache>
                <c:formatCode>0.00%</c:formatCode>
                <c:ptCount val="9"/>
                <c:pt idx="0">
                  <c:v>0.584</c:v>
                </c:pt>
                <c:pt idx="1">
                  <c:v>0.156</c:v>
                </c:pt>
                <c:pt idx="2">
                  <c:v>0.0668</c:v>
                </c:pt>
                <c:pt idx="3">
                  <c:v>0.044</c:v>
                </c:pt>
                <c:pt idx="4" c:formatCode="0%">
                  <c:v>0.02</c:v>
                </c:pt>
                <c:pt idx="5">
                  <c:v>0.012</c:v>
                </c:pt>
                <c:pt idx="6">
                  <c:v>0.0112</c:v>
                </c:pt>
                <c:pt idx="7" c:formatCode="0%">
                  <c:v>0.01</c:v>
                </c:pt>
                <c:pt idx="8">
                  <c:v>0.096</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t"/>
      <c:layout>
        <c:manualLayout>
          <c:xMode val="edge"/>
          <c:yMode val="edge"/>
          <c:x val="0.781913002251985"/>
          <c:y val="0.168012014266942"/>
          <c:w val="0.204219509304255"/>
          <c:h val="0.761404167448846"/>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w="9525" cap="flat" cmpd="sng" algn="ctr">
      <a:solidFill>
        <a:schemeClr val="bg1">
          <a:lumMod val="50000"/>
        </a:schemeClr>
      </a:solidFill>
      <a:round/>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8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solidFill>
          <a:schemeClr val="bg1"/>
        </a:solidFill>
      </a:ln>
      <a:effectLst/>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4">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09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styleClr val="auto"/>
    </cs:lnRef>
    <cs:fillRef idx="1">
      <cs:styleClr val="auto"/>
    </cs:fillRef>
    <cs:effectRef idx="0"/>
    <cs:fontRef idx="minor">
      <a:schemeClr val="dk1"/>
    </cs:fontRef>
    <cs:spPr>
      <a:ln>
        <a:solidFill>
          <a:schemeClr val="bg1"/>
        </a:solidFill>
      </a:ln>
      <a:effectLs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10004">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10004">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1008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solidFill>
          <a:schemeClr val="bg1"/>
        </a:solidFill>
      </a:ln>
      <a:effectLst/>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1008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solidFill>
          <a:schemeClr val="bg1"/>
        </a:solidFill>
      </a:ln>
      <a:effectLst/>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1008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solidFill>
          <a:schemeClr val="bg1"/>
        </a:solidFill>
      </a:ln>
      <a:effectLst/>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pic>
        <p:nvPicPr>
          <p:cNvPr id="18" name="图片 17" descr="7adacc61b82ee170a68d9e57f364b762"/>
          <p:cNvPicPr>
            <a:picLocks noChangeAspect="1"/>
          </p:cNvPicPr>
          <p:nvPr userDrawn="1"/>
        </p:nvPicPr>
        <p:blipFill>
          <a:blip r:embed="rId2">
            <a:alphaModFix amt="60000"/>
            <a:lum bright="6000"/>
          </a:blip>
          <a:srcRect b="34742"/>
          <a:stretch>
            <a:fillRect/>
          </a:stretch>
        </p:blipFill>
        <p:spPr>
          <a:xfrm flipH="1">
            <a:off x="0" y="0"/>
            <a:ext cx="12192635" cy="685863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4400" b="0">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18" name="图片 17" descr="7adacc61b82ee170a68d9e57f364b762"/>
          <p:cNvPicPr>
            <a:picLocks noChangeAspect="1"/>
          </p:cNvPicPr>
          <p:nvPr userDrawn="1"/>
        </p:nvPicPr>
        <p:blipFill>
          <a:blip r:embed="rId2">
            <a:alphaModFix amt="60000"/>
            <a:lum bright="6000"/>
          </a:blip>
          <a:srcRect b="34742"/>
          <a:stretch>
            <a:fillRect/>
          </a:stretch>
        </p:blipFill>
        <p:spPr>
          <a:xfrm flipH="1">
            <a:off x="0" y="0"/>
            <a:ext cx="12192635" cy="685863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49" y="469127"/>
            <a:ext cx="10307927" cy="4093347"/>
          </a:xfrm>
        </p:spPr>
        <p:txBody>
          <a:bodyPr anchor="b">
            <a:normAutofit/>
          </a:bodyPr>
          <a:lstStyle>
            <a:lvl1pPr>
              <a:defRPr sz="6000">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10307926" cy="647555"/>
          </a:xfrm>
        </p:spPr>
        <p:txBody>
          <a:bodyPr>
            <a:norm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18" name="图片 17" descr="7adacc61b82ee170a68d9e57f364b762"/>
          <p:cNvPicPr>
            <a:picLocks noChangeAspect="1"/>
          </p:cNvPicPr>
          <p:nvPr userDrawn="1"/>
        </p:nvPicPr>
        <p:blipFill>
          <a:blip r:embed="rId2">
            <a:alphaModFix amt="60000"/>
            <a:lum bright="6000"/>
          </a:blip>
          <a:srcRect b="34742"/>
          <a:stretch>
            <a:fillRect/>
          </a:stretch>
        </p:blipFill>
        <p:spPr>
          <a:xfrm flipH="1">
            <a:off x="0" y="0"/>
            <a:ext cx="12192635" cy="685863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4400" b="0" i="0">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18" name="图片 17" descr="7adacc61b82ee170a68d9e57f364b762"/>
          <p:cNvPicPr>
            <a:picLocks noChangeAspect="1"/>
          </p:cNvPicPr>
          <p:nvPr userDrawn="1"/>
        </p:nvPicPr>
        <p:blipFill>
          <a:blip r:embed="rId2">
            <a:alphaModFix amt="60000"/>
            <a:lum bright="6000"/>
          </a:blip>
          <a:srcRect b="34742"/>
          <a:stretch>
            <a:fillRect/>
          </a:stretch>
        </p:blipFill>
        <p:spPr>
          <a:xfrm flipH="1">
            <a:off x="0" y="0"/>
            <a:ext cx="12192635" cy="685863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9788" y="1744961"/>
            <a:ext cx="5157787"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400" b="0">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3200" b="0">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4400"/>
            </a:lvl1pPr>
          </a:lstStyle>
          <a:p>
            <a:r>
              <a:rPr lang="zh-CN" altLang="en-US" dirty="0"/>
              <a:t>单击此处编辑母版标题样式</a:t>
            </a:r>
            <a:endParaRPr lang="zh-CN" altLang="en-US" dirty="0"/>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pic>
        <p:nvPicPr>
          <p:cNvPr id="18" name="图片 17" descr="7adacc61b82ee170a68d9e57f364b762"/>
          <p:cNvPicPr>
            <a:picLocks noChangeAspect="1"/>
          </p:cNvPicPr>
          <p:nvPr userDrawn="1"/>
        </p:nvPicPr>
        <p:blipFill>
          <a:blip r:embed="rId11">
            <a:alphaModFix amt="60000"/>
            <a:lum bright="6000"/>
          </a:blip>
          <a:srcRect b="34742"/>
          <a:stretch>
            <a:fillRect/>
          </a:stretch>
        </p:blipFill>
        <p:spPr>
          <a:xfrm flipH="1">
            <a:off x="0" y="0"/>
            <a:ext cx="12192635" cy="685863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tags" Target="../tags/tag3.xml"/><Relationship Id="rId4" Type="http://schemas.openxmlformats.org/officeDocument/2006/relationships/image" Target="../media/image3.png"/><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image" Target="../media/image21.jpeg"/></Relationships>
</file>

<file path=ppt/slides/_rels/slide11.xml.rels><?xml version="1.0" encoding="UTF-8" standalone="yes"?>
<Relationships xmlns="http://schemas.openxmlformats.org/package/2006/relationships"><Relationship Id="rId9" Type="http://schemas.openxmlformats.org/officeDocument/2006/relationships/tags" Target="../tags/tag61.xml"/><Relationship Id="rId8" Type="http://schemas.openxmlformats.org/officeDocument/2006/relationships/image" Target="../media/image24.png"/><Relationship Id="rId7" Type="http://schemas.openxmlformats.org/officeDocument/2006/relationships/image" Target="../media/image23.png"/><Relationship Id="rId62" Type="http://schemas.openxmlformats.org/officeDocument/2006/relationships/notesSlide" Target="../notesSlides/notesSlide11.xml"/><Relationship Id="rId61" Type="http://schemas.openxmlformats.org/officeDocument/2006/relationships/slideLayout" Target="../slideLayouts/slideLayout1.xml"/><Relationship Id="rId60" Type="http://schemas.openxmlformats.org/officeDocument/2006/relationships/image" Target="../media/image73.png"/><Relationship Id="rId6" Type="http://schemas.openxmlformats.org/officeDocument/2006/relationships/tags" Target="../tags/tag60.xml"/><Relationship Id="rId59" Type="http://schemas.openxmlformats.org/officeDocument/2006/relationships/image" Target="../media/image72.png"/><Relationship Id="rId58" Type="http://schemas.openxmlformats.org/officeDocument/2006/relationships/image" Target="../media/image71.png"/><Relationship Id="rId57" Type="http://schemas.openxmlformats.org/officeDocument/2006/relationships/image" Target="../media/image70.png"/><Relationship Id="rId56" Type="http://schemas.openxmlformats.org/officeDocument/2006/relationships/image" Target="../media/image69.png"/><Relationship Id="rId55" Type="http://schemas.openxmlformats.org/officeDocument/2006/relationships/image" Target="../media/image68.png"/><Relationship Id="rId54" Type="http://schemas.openxmlformats.org/officeDocument/2006/relationships/image" Target="../media/image67.png"/><Relationship Id="rId53" Type="http://schemas.openxmlformats.org/officeDocument/2006/relationships/image" Target="../media/image66.png"/><Relationship Id="rId52" Type="http://schemas.openxmlformats.org/officeDocument/2006/relationships/image" Target="../media/image65.png"/><Relationship Id="rId51" Type="http://schemas.openxmlformats.org/officeDocument/2006/relationships/image" Target="../media/image64.png"/><Relationship Id="rId50" Type="http://schemas.openxmlformats.org/officeDocument/2006/relationships/image" Target="../media/image63.png"/><Relationship Id="rId5" Type="http://schemas.openxmlformats.org/officeDocument/2006/relationships/tags" Target="../tags/tag59.xml"/><Relationship Id="rId49" Type="http://schemas.openxmlformats.org/officeDocument/2006/relationships/image" Target="../media/image62.png"/><Relationship Id="rId48" Type="http://schemas.openxmlformats.org/officeDocument/2006/relationships/image" Target="../media/image61.png"/><Relationship Id="rId47" Type="http://schemas.openxmlformats.org/officeDocument/2006/relationships/image" Target="../media/image60.png"/><Relationship Id="rId46" Type="http://schemas.openxmlformats.org/officeDocument/2006/relationships/image" Target="../media/image59.png"/><Relationship Id="rId45" Type="http://schemas.openxmlformats.org/officeDocument/2006/relationships/image" Target="../media/image58.png"/><Relationship Id="rId44" Type="http://schemas.openxmlformats.org/officeDocument/2006/relationships/image" Target="../media/image57.png"/><Relationship Id="rId43" Type="http://schemas.openxmlformats.org/officeDocument/2006/relationships/image" Target="../media/image56.png"/><Relationship Id="rId42" Type="http://schemas.openxmlformats.org/officeDocument/2006/relationships/image" Target="../media/image55.png"/><Relationship Id="rId41" Type="http://schemas.openxmlformats.org/officeDocument/2006/relationships/image" Target="../media/image54.png"/><Relationship Id="rId40" Type="http://schemas.openxmlformats.org/officeDocument/2006/relationships/image" Target="../media/image53.png"/><Relationship Id="rId4" Type="http://schemas.openxmlformats.org/officeDocument/2006/relationships/tags" Target="../tags/tag58.xml"/><Relationship Id="rId39" Type="http://schemas.openxmlformats.org/officeDocument/2006/relationships/image" Target="../media/image52.png"/><Relationship Id="rId38" Type="http://schemas.openxmlformats.org/officeDocument/2006/relationships/image" Target="../media/image51.png"/><Relationship Id="rId37" Type="http://schemas.openxmlformats.org/officeDocument/2006/relationships/image" Target="../media/image50.png"/><Relationship Id="rId36" Type="http://schemas.openxmlformats.org/officeDocument/2006/relationships/tags" Target="../tags/tag63.xml"/><Relationship Id="rId35" Type="http://schemas.openxmlformats.org/officeDocument/2006/relationships/image" Target="../media/image49.png"/><Relationship Id="rId34" Type="http://schemas.openxmlformats.org/officeDocument/2006/relationships/image" Target="../media/image48.png"/><Relationship Id="rId33" Type="http://schemas.openxmlformats.org/officeDocument/2006/relationships/image" Target="../media/image47.png"/><Relationship Id="rId32" Type="http://schemas.openxmlformats.org/officeDocument/2006/relationships/image" Target="../media/image46.png"/><Relationship Id="rId31" Type="http://schemas.openxmlformats.org/officeDocument/2006/relationships/image" Target="../media/image45.png"/><Relationship Id="rId30" Type="http://schemas.openxmlformats.org/officeDocument/2006/relationships/image" Target="../media/image44.png"/><Relationship Id="rId3" Type="http://schemas.openxmlformats.org/officeDocument/2006/relationships/tags" Target="../tags/tag57.xml"/><Relationship Id="rId29" Type="http://schemas.openxmlformats.org/officeDocument/2006/relationships/image" Target="../media/image43.png"/><Relationship Id="rId28" Type="http://schemas.openxmlformats.org/officeDocument/2006/relationships/image" Target="../media/image42.png"/><Relationship Id="rId27" Type="http://schemas.openxmlformats.org/officeDocument/2006/relationships/image" Target="../media/image41.png"/><Relationship Id="rId26" Type="http://schemas.openxmlformats.org/officeDocument/2006/relationships/image" Target="../media/image40.png"/><Relationship Id="rId25" Type="http://schemas.openxmlformats.org/officeDocument/2006/relationships/image" Target="../media/image39.svg"/><Relationship Id="rId24" Type="http://schemas.openxmlformats.org/officeDocument/2006/relationships/image" Target="../media/image38.png"/><Relationship Id="rId23" Type="http://schemas.openxmlformats.org/officeDocument/2006/relationships/image" Target="../media/image37.png"/><Relationship Id="rId22" Type="http://schemas.openxmlformats.org/officeDocument/2006/relationships/image" Target="../media/image36.png"/><Relationship Id="rId21" Type="http://schemas.openxmlformats.org/officeDocument/2006/relationships/image" Target="../media/image35.png"/><Relationship Id="rId20" Type="http://schemas.openxmlformats.org/officeDocument/2006/relationships/image" Target="../media/image34.svg"/><Relationship Id="rId2" Type="http://schemas.openxmlformats.org/officeDocument/2006/relationships/tags" Target="../tags/tag56.xml"/><Relationship Id="rId19" Type="http://schemas.openxmlformats.org/officeDocument/2006/relationships/image" Target="../media/image33.png"/><Relationship Id="rId18" Type="http://schemas.openxmlformats.org/officeDocument/2006/relationships/image" Target="../media/image32.png"/><Relationship Id="rId17" Type="http://schemas.openxmlformats.org/officeDocument/2006/relationships/image" Target="../media/image31.png"/><Relationship Id="rId16" Type="http://schemas.openxmlformats.org/officeDocument/2006/relationships/image" Target="../media/image30.png"/><Relationship Id="rId15" Type="http://schemas.openxmlformats.org/officeDocument/2006/relationships/image" Target="../media/image29.png"/><Relationship Id="rId14" Type="http://schemas.openxmlformats.org/officeDocument/2006/relationships/image" Target="../media/image28.png"/><Relationship Id="rId13" Type="http://schemas.openxmlformats.org/officeDocument/2006/relationships/image" Target="../media/image27.png"/><Relationship Id="rId12" Type="http://schemas.openxmlformats.org/officeDocument/2006/relationships/image" Target="../media/image26.svg"/><Relationship Id="rId11" Type="http://schemas.openxmlformats.org/officeDocument/2006/relationships/image" Target="../media/image25.png"/><Relationship Id="rId10" Type="http://schemas.openxmlformats.org/officeDocument/2006/relationships/tags" Target="../tags/tag62.xml"/><Relationship Id="rId1" Type="http://schemas.openxmlformats.org/officeDocument/2006/relationships/image" Target="../media/image22.png"/></Relationships>
</file>

<file path=ppt/slides/_rels/slide12.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image" Target="../media/image79.svg"/><Relationship Id="rId7" Type="http://schemas.openxmlformats.org/officeDocument/2006/relationships/image" Target="../media/image78.png"/><Relationship Id="rId6" Type="http://schemas.openxmlformats.org/officeDocument/2006/relationships/tags" Target="../tags/tag65.xml"/><Relationship Id="rId5" Type="http://schemas.openxmlformats.org/officeDocument/2006/relationships/image" Target="../media/image77.svg"/><Relationship Id="rId4" Type="http://schemas.openxmlformats.org/officeDocument/2006/relationships/image" Target="../media/image76.png"/><Relationship Id="rId3" Type="http://schemas.openxmlformats.org/officeDocument/2006/relationships/tags" Target="../tags/tag64.xml"/><Relationship Id="rId26" Type="http://schemas.openxmlformats.org/officeDocument/2006/relationships/notesSlide" Target="../notesSlides/notesSlide12.xml"/><Relationship Id="rId25" Type="http://schemas.openxmlformats.org/officeDocument/2006/relationships/slideLayout" Target="../slideLayouts/slideLayout1.xml"/><Relationship Id="rId24" Type="http://schemas.openxmlformats.org/officeDocument/2006/relationships/image" Target="../media/image89.svg"/><Relationship Id="rId23" Type="http://schemas.openxmlformats.org/officeDocument/2006/relationships/image" Target="../media/image88.png"/><Relationship Id="rId22" Type="http://schemas.openxmlformats.org/officeDocument/2006/relationships/image" Target="../media/image87.svg"/><Relationship Id="rId21" Type="http://schemas.openxmlformats.org/officeDocument/2006/relationships/image" Target="../media/image86.png"/><Relationship Id="rId20" Type="http://schemas.openxmlformats.org/officeDocument/2006/relationships/tags" Target="../tags/tag71.xml"/><Relationship Id="rId2" Type="http://schemas.openxmlformats.org/officeDocument/2006/relationships/image" Target="../media/image75.svg"/><Relationship Id="rId19" Type="http://schemas.openxmlformats.org/officeDocument/2006/relationships/tags" Target="../tags/tag70.xml"/><Relationship Id="rId18" Type="http://schemas.openxmlformats.org/officeDocument/2006/relationships/tags" Target="../tags/tag69.xml"/><Relationship Id="rId17" Type="http://schemas.openxmlformats.org/officeDocument/2006/relationships/image" Target="../media/image85.svg"/><Relationship Id="rId16" Type="http://schemas.openxmlformats.org/officeDocument/2006/relationships/image" Target="../media/image84.png"/><Relationship Id="rId15" Type="http://schemas.openxmlformats.org/officeDocument/2006/relationships/tags" Target="../tags/tag68.xml"/><Relationship Id="rId14" Type="http://schemas.openxmlformats.org/officeDocument/2006/relationships/image" Target="../media/image83.svg"/><Relationship Id="rId13" Type="http://schemas.openxmlformats.org/officeDocument/2006/relationships/image" Target="../media/image82.png"/><Relationship Id="rId12" Type="http://schemas.openxmlformats.org/officeDocument/2006/relationships/tags" Target="../tags/tag67.xml"/><Relationship Id="rId11" Type="http://schemas.openxmlformats.org/officeDocument/2006/relationships/image" Target="../media/image81.svg"/><Relationship Id="rId10" Type="http://schemas.openxmlformats.org/officeDocument/2006/relationships/image" Target="../media/image80.png"/><Relationship Id="rId1" Type="http://schemas.openxmlformats.org/officeDocument/2006/relationships/image" Target="../media/image74.png"/></Relationships>
</file>

<file path=ppt/slides/_rels/slide13.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tags" Target="../tags/tag72.xml"/><Relationship Id="rId21" Type="http://schemas.openxmlformats.org/officeDocument/2006/relationships/notesSlide" Target="../notesSlides/notesSlide13.xml"/><Relationship Id="rId20" Type="http://schemas.openxmlformats.org/officeDocument/2006/relationships/slideLayout" Target="../slideLayouts/slideLayout1.xml"/><Relationship Id="rId2" Type="http://schemas.openxmlformats.org/officeDocument/2006/relationships/image" Target="../media/image90.png"/><Relationship Id="rId19" Type="http://schemas.openxmlformats.org/officeDocument/2006/relationships/tags" Target="../tags/tag88.xml"/><Relationship Id="rId18" Type="http://schemas.openxmlformats.org/officeDocument/2006/relationships/tags" Target="../tags/tag87.xml"/><Relationship Id="rId17" Type="http://schemas.openxmlformats.org/officeDocument/2006/relationships/tags" Target="../tags/tag86.xml"/><Relationship Id="rId16" Type="http://schemas.openxmlformats.org/officeDocument/2006/relationships/tags" Target="../tags/tag85.xml"/><Relationship Id="rId15" Type="http://schemas.openxmlformats.org/officeDocument/2006/relationships/tags" Target="../tags/tag84.xml"/><Relationship Id="rId14" Type="http://schemas.openxmlformats.org/officeDocument/2006/relationships/tags" Target="../tags/tag83.xml"/><Relationship Id="rId13" Type="http://schemas.openxmlformats.org/officeDocument/2006/relationships/tags" Target="../tags/tag82.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image" Target="../media/image22.png"/></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98.png"/><Relationship Id="rId7" Type="http://schemas.openxmlformats.org/officeDocument/2006/relationships/image" Target="../media/image97.png"/><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svg"/><Relationship Id="rId3" Type="http://schemas.openxmlformats.org/officeDocument/2006/relationships/image" Target="../media/image93.png"/><Relationship Id="rId2" Type="http://schemas.openxmlformats.org/officeDocument/2006/relationships/image" Target="../media/image92.png"/><Relationship Id="rId10" Type="http://schemas.openxmlformats.org/officeDocument/2006/relationships/notesSlide" Target="../notesSlides/notesSlide14.xml"/><Relationship Id="rId1" Type="http://schemas.openxmlformats.org/officeDocument/2006/relationships/image" Target="../media/image9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99.png"/></Relationships>
</file>

<file path=ppt/slides/_rels/slide16.xml.rels><?xml version="1.0" encoding="UTF-8" standalone="yes"?>
<Relationships xmlns="http://schemas.openxmlformats.org/package/2006/relationships"><Relationship Id="rId9" Type="http://schemas.openxmlformats.org/officeDocument/2006/relationships/image" Target="../media/image102.svg"/><Relationship Id="rId8" Type="http://schemas.openxmlformats.org/officeDocument/2006/relationships/image" Target="../media/image101.svg"/><Relationship Id="rId7" Type="http://schemas.openxmlformats.org/officeDocument/2006/relationships/image" Target="../media/image100.png"/><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0.png"/><Relationship Id="rId3" Type="http://schemas.openxmlformats.org/officeDocument/2006/relationships/image" Target="../media/image64.png"/><Relationship Id="rId2" Type="http://schemas.openxmlformats.org/officeDocument/2006/relationships/image" Target="../media/image61.png"/><Relationship Id="rId17" Type="http://schemas.openxmlformats.org/officeDocument/2006/relationships/notesSlide" Target="../notesSlides/notesSlide16.xml"/><Relationship Id="rId16" Type="http://schemas.openxmlformats.org/officeDocument/2006/relationships/slideLayout" Target="../slideLayouts/slideLayout1.xml"/><Relationship Id="rId15" Type="http://schemas.openxmlformats.org/officeDocument/2006/relationships/image" Target="../media/image108.png"/><Relationship Id="rId14" Type="http://schemas.openxmlformats.org/officeDocument/2006/relationships/image" Target="../media/image107.png"/><Relationship Id="rId13" Type="http://schemas.openxmlformats.org/officeDocument/2006/relationships/image" Target="../media/image106.png"/><Relationship Id="rId12" Type="http://schemas.openxmlformats.org/officeDocument/2006/relationships/image" Target="../media/image105.png"/><Relationship Id="rId11" Type="http://schemas.openxmlformats.org/officeDocument/2006/relationships/image" Target="../media/image104.png"/><Relationship Id="rId10" Type="http://schemas.openxmlformats.org/officeDocument/2006/relationships/image" Target="../media/image103.png"/><Relationship Id="rId1" Type="http://schemas.openxmlformats.org/officeDocument/2006/relationships/image" Target="../media/image51.png"/></Relationships>
</file>

<file path=ppt/slides/_rels/slide17.xml.rels><?xml version="1.0" encoding="UTF-8" standalone="yes"?>
<Relationships xmlns="http://schemas.openxmlformats.org/package/2006/relationships"><Relationship Id="rId9" Type="http://schemas.openxmlformats.org/officeDocument/2006/relationships/image" Target="../media/image72.png"/><Relationship Id="rId8" Type="http://schemas.openxmlformats.org/officeDocument/2006/relationships/image" Target="../media/image71.png"/><Relationship Id="rId7" Type="http://schemas.openxmlformats.org/officeDocument/2006/relationships/image" Target="../media/image23.png"/><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69.png"/><Relationship Id="rId3" Type="http://schemas.openxmlformats.org/officeDocument/2006/relationships/image" Target="../media/image68.png"/><Relationship Id="rId2" Type="http://schemas.openxmlformats.org/officeDocument/2006/relationships/image" Target="../media/image110.png"/><Relationship Id="rId12" Type="http://schemas.openxmlformats.org/officeDocument/2006/relationships/notesSlide" Target="../notesSlides/notesSlide17.xml"/><Relationship Id="rId11" Type="http://schemas.openxmlformats.org/officeDocument/2006/relationships/slideLayout" Target="../slideLayouts/slideLayout1.xml"/><Relationship Id="rId10" Type="http://schemas.openxmlformats.org/officeDocument/2006/relationships/image" Target="../media/image113.png"/><Relationship Id="rId1" Type="http://schemas.openxmlformats.org/officeDocument/2006/relationships/image" Target="../media/image109.png"/></Relationships>
</file>

<file path=ppt/slides/_rels/slide18.xml.rels><?xml version="1.0" encoding="UTF-8" standalone="yes"?>
<Relationships xmlns="http://schemas.openxmlformats.org/package/2006/relationships"><Relationship Id="rId9" Type="http://schemas.openxmlformats.org/officeDocument/2006/relationships/image" Target="../media/image122.png"/><Relationship Id="rId8" Type="http://schemas.openxmlformats.org/officeDocument/2006/relationships/image" Target="../media/image121.png"/><Relationship Id="rId7" Type="http://schemas.openxmlformats.org/officeDocument/2006/relationships/image" Target="../media/image120.png"/><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 Id="rId3" Type="http://schemas.openxmlformats.org/officeDocument/2006/relationships/image" Target="../media/image116.png"/><Relationship Id="rId2" Type="http://schemas.openxmlformats.org/officeDocument/2006/relationships/image" Target="../media/image115.png"/><Relationship Id="rId17" Type="http://schemas.openxmlformats.org/officeDocument/2006/relationships/notesSlide" Target="../notesSlides/notesSlide18.xml"/><Relationship Id="rId16" Type="http://schemas.openxmlformats.org/officeDocument/2006/relationships/slideLayout" Target="../slideLayouts/slideLayout1.xml"/><Relationship Id="rId15" Type="http://schemas.openxmlformats.org/officeDocument/2006/relationships/image" Target="../media/image128.png"/><Relationship Id="rId14" Type="http://schemas.openxmlformats.org/officeDocument/2006/relationships/image" Target="../media/image127.png"/><Relationship Id="rId13" Type="http://schemas.openxmlformats.org/officeDocument/2006/relationships/image" Target="../media/image126.png"/><Relationship Id="rId12" Type="http://schemas.openxmlformats.org/officeDocument/2006/relationships/image" Target="../media/image125.png"/><Relationship Id="rId11" Type="http://schemas.openxmlformats.org/officeDocument/2006/relationships/image" Target="../media/image124.png"/><Relationship Id="rId10" Type="http://schemas.openxmlformats.org/officeDocument/2006/relationships/image" Target="../media/image123.png"/><Relationship Id="rId1" Type="http://schemas.openxmlformats.org/officeDocument/2006/relationships/image" Target="../media/image114.png"/></Relationships>
</file>

<file path=ppt/slides/_rels/slide19.xml.rels><?xml version="1.0" encoding="UTF-8" standalone="yes"?>
<Relationships xmlns="http://schemas.openxmlformats.org/package/2006/relationships"><Relationship Id="rId9" Type="http://schemas.openxmlformats.org/officeDocument/2006/relationships/image" Target="../media/image43.png"/><Relationship Id="rId8" Type="http://schemas.openxmlformats.org/officeDocument/2006/relationships/image" Target="../media/image130.svg"/><Relationship Id="rId7" Type="http://schemas.openxmlformats.org/officeDocument/2006/relationships/image" Target="../media/image129.png"/><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3" Type="http://schemas.openxmlformats.org/officeDocument/2006/relationships/image" Target="../media/image25.png"/><Relationship Id="rId2" Type="http://schemas.openxmlformats.org/officeDocument/2006/relationships/image" Target="../media/image33.png"/><Relationship Id="rId17" Type="http://schemas.openxmlformats.org/officeDocument/2006/relationships/notesSlide" Target="../notesSlides/notesSlide19.xml"/><Relationship Id="rId16" Type="http://schemas.openxmlformats.org/officeDocument/2006/relationships/slideLayout" Target="../slideLayouts/slideLayout1.xml"/><Relationship Id="rId15" Type="http://schemas.openxmlformats.org/officeDocument/2006/relationships/image" Target="../media/image73.png"/><Relationship Id="rId14" Type="http://schemas.openxmlformats.org/officeDocument/2006/relationships/image" Target="../media/image66.png"/><Relationship Id="rId13" Type="http://schemas.openxmlformats.org/officeDocument/2006/relationships/image" Target="../media/image67.png"/><Relationship Id="rId12" Type="http://schemas.openxmlformats.org/officeDocument/2006/relationships/image" Target="../media/image22.png"/><Relationship Id="rId11" Type="http://schemas.openxmlformats.org/officeDocument/2006/relationships/image" Target="../media/image126.png"/><Relationship Id="rId10" Type="http://schemas.openxmlformats.org/officeDocument/2006/relationships/image" Target="../media/image120.png"/><Relationship Id="rId1" Type="http://schemas.openxmlformats.org/officeDocument/2006/relationships/image" Target="../media/image32.png"/></Relationships>
</file>

<file path=ppt/slides/_rels/slide2.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1.xml"/><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image" Target="../media/image5.pn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7" Type="http://schemas.openxmlformats.org/officeDocument/2006/relationships/slideLayout" Target="../slideLayouts/slideLayout1.xml"/><Relationship Id="rId6" Type="http://schemas.openxmlformats.org/officeDocument/2006/relationships/image" Target="../media/image136.svg"/><Relationship Id="rId5" Type="http://schemas.openxmlformats.org/officeDocument/2006/relationships/image" Target="../media/image135.png"/><Relationship Id="rId4" Type="http://schemas.openxmlformats.org/officeDocument/2006/relationships/image" Target="../media/image134.svg"/><Relationship Id="rId3" Type="http://schemas.openxmlformats.org/officeDocument/2006/relationships/image" Target="../media/image133.png"/><Relationship Id="rId2" Type="http://schemas.openxmlformats.org/officeDocument/2006/relationships/image" Target="../media/image132.svg"/><Relationship Id="rId1" Type="http://schemas.openxmlformats.org/officeDocument/2006/relationships/image" Target="../media/image131.pn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1.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image" Target="../media/image137.jpeg"/></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22.xml"/><Relationship Id="rId7"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3.xml"/><Relationship Id="rId7" Type="http://schemas.openxmlformats.org/officeDocument/2006/relationships/slideLayout" Target="../slideLayouts/slideLayout1.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image" Target="../media/image138.png"/></Relationships>
</file>

<file path=ppt/slides/_rels/slide24.xml.rels><?xml version="1.0" encoding="UTF-8" standalone="yes"?>
<Relationships xmlns="http://schemas.openxmlformats.org/package/2006/relationships"><Relationship Id="rId9" Type="http://schemas.openxmlformats.org/officeDocument/2006/relationships/image" Target="../media/image68.png"/><Relationship Id="rId8" Type="http://schemas.openxmlformats.org/officeDocument/2006/relationships/image" Target="../media/image148.png"/><Relationship Id="rId7" Type="http://schemas.openxmlformats.org/officeDocument/2006/relationships/image" Target="../media/image147.png"/><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09.png"/><Relationship Id="rId3" Type="http://schemas.openxmlformats.org/officeDocument/2006/relationships/image" Target="../media/image23.png"/><Relationship Id="rId2" Type="http://schemas.openxmlformats.org/officeDocument/2006/relationships/image" Target="../media/image144.png"/><Relationship Id="rId15" Type="http://schemas.openxmlformats.org/officeDocument/2006/relationships/notesSlide" Target="../notesSlides/notesSlide24.xml"/><Relationship Id="rId14" Type="http://schemas.openxmlformats.org/officeDocument/2006/relationships/slideLayout" Target="../slideLayouts/slideLayout1.xml"/><Relationship Id="rId13" Type="http://schemas.openxmlformats.org/officeDocument/2006/relationships/image" Target="../media/image110.png"/><Relationship Id="rId12" Type="http://schemas.openxmlformats.org/officeDocument/2006/relationships/image" Target="../media/image113.png"/><Relationship Id="rId11" Type="http://schemas.openxmlformats.org/officeDocument/2006/relationships/image" Target="../media/image72.png"/><Relationship Id="rId10" Type="http://schemas.openxmlformats.org/officeDocument/2006/relationships/image" Target="../media/image71.png"/><Relationship Id="rId1" Type="http://schemas.openxmlformats.org/officeDocument/2006/relationships/image" Target="../media/image69.png"/></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25.xml"/><Relationship Id="rId6" Type="http://schemas.openxmlformats.org/officeDocument/2006/relationships/slideLayout" Target="../slideLayouts/slideLayout1.xml"/><Relationship Id="rId5" Type="http://schemas.openxmlformats.org/officeDocument/2006/relationships/image" Target="../media/image150.png"/><Relationship Id="rId4" Type="http://schemas.openxmlformats.org/officeDocument/2006/relationships/image" Target="../media/image149.png"/><Relationship Id="rId3" Type="http://schemas.openxmlformats.org/officeDocument/2006/relationships/image" Target="../media/image22.png"/><Relationship Id="rId2" Type="http://schemas.openxmlformats.org/officeDocument/2006/relationships/image" Target="../media/image67.png"/><Relationship Id="rId1" Type="http://schemas.openxmlformats.org/officeDocument/2006/relationships/image" Target="../media/image66.png"/></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7" Type="http://schemas.openxmlformats.org/officeDocument/2006/relationships/slideLayout" Target="../slideLayouts/slideLayout1.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tags" Target="../tags/tag91.xml"/><Relationship Id="rId3" Type="http://schemas.openxmlformats.org/officeDocument/2006/relationships/image" Target="../media/image66.png"/><Relationship Id="rId2" Type="http://schemas.openxmlformats.org/officeDocument/2006/relationships/image" Target="../media/image22.png"/><Relationship Id="rId1" Type="http://schemas.openxmlformats.org/officeDocument/2006/relationships/image" Target="../media/image67.png"/></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1.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151.png"/><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28.xml"/><Relationship Id="rId4" Type="http://schemas.openxmlformats.org/officeDocument/2006/relationships/slideLayout" Target="../slideLayouts/slideLayout1.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_rels/slide29.xml.rels><?xml version="1.0" encoding="UTF-8" standalone="yes"?>
<Relationships xmlns="http://schemas.openxmlformats.org/package/2006/relationships"><Relationship Id="rId9" Type="http://schemas.openxmlformats.org/officeDocument/2006/relationships/image" Target="../media/image159.png"/><Relationship Id="rId8" Type="http://schemas.openxmlformats.org/officeDocument/2006/relationships/image" Target="../media/image158.png"/><Relationship Id="rId7" Type="http://schemas.openxmlformats.org/officeDocument/2006/relationships/image" Target="../media/image157.png"/><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 Id="rId3" Type="http://schemas.openxmlformats.org/officeDocument/2006/relationships/image" Target="../media/image153.png"/><Relationship Id="rId2" Type="http://schemas.openxmlformats.org/officeDocument/2006/relationships/image" Target="../media/image152.png"/><Relationship Id="rId14" Type="http://schemas.openxmlformats.org/officeDocument/2006/relationships/notesSlide" Target="../notesSlides/notesSlide29.xml"/><Relationship Id="rId13" Type="http://schemas.openxmlformats.org/officeDocument/2006/relationships/slideLayout" Target="../slideLayouts/slideLayout1.xml"/><Relationship Id="rId12" Type="http://schemas.openxmlformats.org/officeDocument/2006/relationships/image" Target="../media/image162.png"/><Relationship Id="rId11" Type="http://schemas.openxmlformats.org/officeDocument/2006/relationships/image" Target="../media/image161.png"/><Relationship Id="rId10" Type="http://schemas.openxmlformats.org/officeDocument/2006/relationships/image" Target="../media/image160.png"/><Relationship Id="rId1" Type="http://schemas.openxmlformats.org/officeDocument/2006/relationships/tags" Target="../tags/tag97.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tags" Target="../tags/tag7.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image" Target="../media/image167.jpeg"/><Relationship Id="rId4" Type="http://schemas.openxmlformats.org/officeDocument/2006/relationships/image" Target="../media/image166.jpeg"/><Relationship Id="rId3" Type="http://schemas.openxmlformats.org/officeDocument/2006/relationships/image" Target="../media/image165.png"/><Relationship Id="rId2" Type="http://schemas.openxmlformats.org/officeDocument/2006/relationships/image" Target="../media/image164.png"/><Relationship Id="rId19" Type="http://schemas.openxmlformats.org/officeDocument/2006/relationships/notesSlide" Target="../notesSlides/notesSlide30.xml"/><Relationship Id="rId18" Type="http://schemas.openxmlformats.org/officeDocument/2006/relationships/slideLayout" Target="../slideLayouts/slideLayout1.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image" Target="../media/image163.jpeg"/></Relationships>
</file>

<file path=ppt/slides/_rels/slide31.xml.rels><?xml version="1.0" encoding="UTF-8" standalone="yes"?>
<Relationships xmlns="http://schemas.openxmlformats.org/package/2006/relationships"><Relationship Id="rId9" Type="http://schemas.openxmlformats.org/officeDocument/2006/relationships/tags" Target="../tags/tag117.xml"/><Relationship Id="rId8" Type="http://schemas.openxmlformats.org/officeDocument/2006/relationships/tags" Target="../tags/tag116.xml"/><Relationship Id="rId7" Type="http://schemas.openxmlformats.org/officeDocument/2006/relationships/tags" Target="../tags/tag115.xml"/><Relationship Id="rId6" Type="http://schemas.openxmlformats.org/officeDocument/2006/relationships/tags" Target="../tags/tag114.xml"/><Relationship Id="rId5" Type="http://schemas.openxmlformats.org/officeDocument/2006/relationships/tags" Target="../tags/tag113.xml"/><Relationship Id="rId48" Type="http://schemas.openxmlformats.org/officeDocument/2006/relationships/notesSlide" Target="../notesSlides/notesSlide31.xml"/><Relationship Id="rId47" Type="http://schemas.openxmlformats.org/officeDocument/2006/relationships/slideLayout" Target="../slideLayouts/slideLayout1.xml"/><Relationship Id="rId46" Type="http://schemas.openxmlformats.org/officeDocument/2006/relationships/tags" Target="../tags/tag151.xml"/><Relationship Id="rId45" Type="http://schemas.openxmlformats.org/officeDocument/2006/relationships/image" Target="../media/image170.jpeg"/><Relationship Id="rId44" Type="http://schemas.openxmlformats.org/officeDocument/2006/relationships/tags" Target="../tags/tag150.xml"/><Relationship Id="rId43" Type="http://schemas.openxmlformats.org/officeDocument/2006/relationships/image" Target="../media/image169.jpeg"/><Relationship Id="rId42" Type="http://schemas.openxmlformats.org/officeDocument/2006/relationships/tags" Target="../tags/tag149.xml"/><Relationship Id="rId41" Type="http://schemas.openxmlformats.org/officeDocument/2006/relationships/image" Target="../media/image168.jpeg"/><Relationship Id="rId40" Type="http://schemas.openxmlformats.org/officeDocument/2006/relationships/tags" Target="../tags/tag148.xml"/><Relationship Id="rId4" Type="http://schemas.openxmlformats.org/officeDocument/2006/relationships/tags" Target="../tags/tag112.xml"/><Relationship Id="rId39" Type="http://schemas.openxmlformats.org/officeDocument/2006/relationships/tags" Target="../tags/tag147.xml"/><Relationship Id="rId38" Type="http://schemas.openxmlformats.org/officeDocument/2006/relationships/tags" Target="../tags/tag146.xml"/><Relationship Id="rId37" Type="http://schemas.openxmlformats.org/officeDocument/2006/relationships/tags" Target="../tags/tag145.xml"/><Relationship Id="rId36" Type="http://schemas.openxmlformats.org/officeDocument/2006/relationships/tags" Target="../tags/tag144.xml"/><Relationship Id="rId35" Type="http://schemas.openxmlformats.org/officeDocument/2006/relationships/tags" Target="../tags/tag143.xml"/><Relationship Id="rId34" Type="http://schemas.openxmlformats.org/officeDocument/2006/relationships/tags" Target="../tags/tag142.xml"/><Relationship Id="rId33" Type="http://schemas.openxmlformats.org/officeDocument/2006/relationships/tags" Target="../tags/tag141.xml"/><Relationship Id="rId32" Type="http://schemas.openxmlformats.org/officeDocument/2006/relationships/tags" Target="../tags/tag140.xml"/><Relationship Id="rId31" Type="http://schemas.openxmlformats.org/officeDocument/2006/relationships/tags" Target="../tags/tag139.xml"/><Relationship Id="rId30" Type="http://schemas.openxmlformats.org/officeDocument/2006/relationships/tags" Target="../tags/tag138.xml"/><Relationship Id="rId3" Type="http://schemas.openxmlformats.org/officeDocument/2006/relationships/tags" Target="../tags/tag111.xml"/><Relationship Id="rId29" Type="http://schemas.openxmlformats.org/officeDocument/2006/relationships/tags" Target="../tags/tag137.xml"/><Relationship Id="rId28" Type="http://schemas.openxmlformats.org/officeDocument/2006/relationships/tags" Target="../tags/tag136.xml"/><Relationship Id="rId27" Type="http://schemas.openxmlformats.org/officeDocument/2006/relationships/tags" Target="../tags/tag135.xml"/><Relationship Id="rId26" Type="http://schemas.openxmlformats.org/officeDocument/2006/relationships/tags" Target="../tags/tag134.xml"/><Relationship Id="rId25" Type="http://schemas.openxmlformats.org/officeDocument/2006/relationships/tags" Target="../tags/tag133.xml"/><Relationship Id="rId24" Type="http://schemas.openxmlformats.org/officeDocument/2006/relationships/tags" Target="../tags/tag132.xml"/><Relationship Id="rId23" Type="http://schemas.openxmlformats.org/officeDocument/2006/relationships/tags" Target="../tags/tag131.xml"/><Relationship Id="rId22" Type="http://schemas.openxmlformats.org/officeDocument/2006/relationships/tags" Target="../tags/tag130.xml"/><Relationship Id="rId21" Type="http://schemas.openxmlformats.org/officeDocument/2006/relationships/tags" Target="../tags/tag129.xml"/><Relationship Id="rId20" Type="http://schemas.openxmlformats.org/officeDocument/2006/relationships/tags" Target="../tags/tag128.xml"/><Relationship Id="rId2" Type="http://schemas.openxmlformats.org/officeDocument/2006/relationships/tags" Target="../tags/tag110.xml"/><Relationship Id="rId19" Type="http://schemas.openxmlformats.org/officeDocument/2006/relationships/tags" Target="../tags/tag127.xml"/><Relationship Id="rId18" Type="http://schemas.openxmlformats.org/officeDocument/2006/relationships/tags" Target="../tags/tag126.xml"/><Relationship Id="rId17" Type="http://schemas.openxmlformats.org/officeDocument/2006/relationships/tags" Target="../tags/tag125.xml"/><Relationship Id="rId16" Type="http://schemas.openxmlformats.org/officeDocument/2006/relationships/tags" Target="../tags/tag124.xml"/><Relationship Id="rId15" Type="http://schemas.openxmlformats.org/officeDocument/2006/relationships/tags" Target="../tags/tag123.xml"/><Relationship Id="rId14" Type="http://schemas.openxmlformats.org/officeDocument/2006/relationships/tags" Target="../tags/tag122.xml"/><Relationship Id="rId13" Type="http://schemas.openxmlformats.org/officeDocument/2006/relationships/tags" Target="../tags/tag121.xml"/><Relationship Id="rId12" Type="http://schemas.openxmlformats.org/officeDocument/2006/relationships/tags" Target="../tags/tag120.xml"/><Relationship Id="rId11" Type="http://schemas.openxmlformats.org/officeDocument/2006/relationships/tags" Target="../tags/tag119.xml"/><Relationship Id="rId10" Type="http://schemas.openxmlformats.org/officeDocument/2006/relationships/tags" Target="../tags/tag118.xml"/><Relationship Id="rId1" Type="http://schemas.openxmlformats.org/officeDocument/2006/relationships/image" Target="../media/image1.jpeg"/></Relationships>
</file>

<file path=ppt/slides/_rels/slide32.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image" Target="../media/image172.png"/><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5" Type="http://schemas.openxmlformats.org/officeDocument/2006/relationships/notesSlide" Target="../notesSlides/notesSlide32.xml"/><Relationship Id="rId14" Type="http://schemas.openxmlformats.org/officeDocument/2006/relationships/slideLayout" Target="../slideLayouts/slideLayout1.xml"/><Relationship Id="rId13" Type="http://schemas.openxmlformats.org/officeDocument/2006/relationships/tags" Target="../tags/tag162.xml"/><Relationship Id="rId12" Type="http://schemas.openxmlformats.org/officeDocument/2006/relationships/tags" Target="../tags/tag161.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image" Target="../media/image171.png"/></Relationships>
</file>

<file path=ppt/slides/_rels/slide33.xml.rels><?xml version="1.0" encoding="UTF-8" standalone="yes"?>
<Relationships xmlns="http://schemas.openxmlformats.org/package/2006/relationships"><Relationship Id="rId9" Type="http://schemas.openxmlformats.org/officeDocument/2006/relationships/image" Target="../media/image179.jpeg"/><Relationship Id="rId8" Type="http://schemas.openxmlformats.org/officeDocument/2006/relationships/image" Target="../media/image178.jpeg"/><Relationship Id="rId7" Type="http://schemas.openxmlformats.org/officeDocument/2006/relationships/image" Target="../media/image177.jpeg"/><Relationship Id="rId6" Type="http://schemas.openxmlformats.org/officeDocument/2006/relationships/image" Target="../media/image176.jpeg"/><Relationship Id="rId5" Type="http://schemas.openxmlformats.org/officeDocument/2006/relationships/image" Target="../media/image175.png"/><Relationship Id="rId4" Type="http://schemas.openxmlformats.org/officeDocument/2006/relationships/image" Target="../media/image174.png"/><Relationship Id="rId3" Type="http://schemas.openxmlformats.org/officeDocument/2006/relationships/tags" Target="../tags/tag163.xml"/><Relationship Id="rId20" Type="http://schemas.openxmlformats.org/officeDocument/2006/relationships/notesSlide" Target="../notesSlides/notesSlide33.xml"/><Relationship Id="rId2" Type="http://schemas.openxmlformats.org/officeDocument/2006/relationships/image" Target="../media/image173.jpeg"/><Relationship Id="rId19" Type="http://schemas.openxmlformats.org/officeDocument/2006/relationships/slideLayout" Target="../slideLayouts/slideLayout1.xml"/><Relationship Id="rId18" Type="http://schemas.openxmlformats.org/officeDocument/2006/relationships/image" Target="../media/image188.jpeg"/><Relationship Id="rId17" Type="http://schemas.openxmlformats.org/officeDocument/2006/relationships/image" Target="../media/image187.jpeg"/><Relationship Id="rId16" Type="http://schemas.openxmlformats.org/officeDocument/2006/relationships/image" Target="../media/image186.jpeg"/><Relationship Id="rId15" Type="http://schemas.openxmlformats.org/officeDocument/2006/relationships/image" Target="../media/image185.jpeg"/><Relationship Id="rId14" Type="http://schemas.openxmlformats.org/officeDocument/2006/relationships/image" Target="../media/image184.jpeg"/><Relationship Id="rId13" Type="http://schemas.openxmlformats.org/officeDocument/2006/relationships/image" Target="../media/image183.jpeg"/><Relationship Id="rId12" Type="http://schemas.openxmlformats.org/officeDocument/2006/relationships/image" Target="../media/image182.jpeg"/><Relationship Id="rId11" Type="http://schemas.openxmlformats.org/officeDocument/2006/relationships/image" Target="../media/image181.jpeg"/><Relationship Id="rId10" Type="http://schemas.openxmlformats.org/officeDocument/2006/relationships/image" Target="../media/image180.jpeg"/><Relationship Id="rId1" Type="http://schemas.openxmlformats.org/officeDocument/2006/relationships/image" Target="../media/image1.jpeg"/></Relationships>
</file>

<file path=ppt/slides/_rels/slide34.xml.rels><?xml version="1.0" encoding="UTF-8" standalone="yes"?>
<Relationships xmlns="http://schemas.openxmlformats.org/package/2006/relationships"><Relationship Id="rId9" Type="http://schemas.openxmlformats.org/officeDocument/2006/relationships/image" Target="../media/image196.jpeg"/><Relationship Id="rId8" Type="http://schemas.openxmlformats.org/officeDocument/2006/relationships/image" Target="../media/image195.jpeg"/><Relationship Id="rId7" Type="http://schemas.openxmlformats.org/officeDocument/2006/relationships/image" Target="../media/image194.jpeg"/><Relationship Id="rId6" Type="http://schemas.openxmlformats.org/officeDocument/2006/relationships/image" Target="../media/image193.jpeg"/><Relationship Id="rId5" Type="http://schemas.openxmlformats.org/officeDocument/2006/relationships/image" Target="../media/image192.jpeg"/><Relationship Id="rId4" Type="http://schemas.openxmlformats.org/officeDocument/2006/relationships/image" Target="../media/image191.jpeg"/><Relationship Id="rId3" Type="http://schemas.openxmlformats.org/officeDocument/2006/relationships/image" Target="../media/image190.jpeg"/><Relationship Id="rId2" Type="http://schemas.openxmlformats.org/officeDocument/2006/relationships/tags" Target="../tags/tag164.xml"/><Relationship Id="rId17" Type="http://schemas.openxmlformats.org/officeDocument/2006/relationships/notesSlide" Target="../notesSlides/notesSlide34.xml"/><Relationship Id="rId16" Type="http://schemas.openxmlformats.org/officeDocument/2006/relationships/slideLayout" Target="../slideLayouts/slideLayout1.xml"/><Relationship Id="rId15" Type="http://schemas.openxmlformats.org/officeDocument/2006/relationships/image" Target="../media/image202.jpeg"/><Relationship Id="rId14" Type="http://schemas.openxmlformats.org/officeDocument/2006/relationships/image" Target="../media/image201.jpeg"/><Relationship Id="rId13" Type="http://schemas.openxmlformats.org/officeDocument/2006/relationships/image" Target="../media/image200.png"/><Relationship Id="rId12" Type="http://schemas.openxmlformats.org/officeDocument/2006/relationships/image" Target="../media/image199.png"/><Relationship Id="rId11" Type="http://schemas.openxmlformats.org/officeDocument/2006/relationships/image" Target="../media/image198.jpeg"/><Relationship Id="rId10" Type="http://schemas.openxmlformats.org/officeDocument/2006/relationships/image" Target="../media/image197.jpeg"/><Relationship Id="rId1" Type="http://schemas.openxmlformats.org/officeDocument/2006/relationships/image" Target="../media/image189.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1.xml"/><Relationship Id="rId3" Type="http://schemas.openxmlformats.org/officeDocument/2006/relationships/tags" Target="../tags/tag166.xml"/><Relationship Id="rId2" Type="http://schemas.openxmlformats.org/officeDocument/2006/relationships/image" Target="../media/image3.png"/><Relationship Id="rId1" Type="http://schemas.openxmlformats.org/officeDocument/2006/relationships/tags" Target="../tags/tag16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chart" Target="../charts/chart1.xml"/></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chart" Target="../charts/chart2.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13.xml"/><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chart" Target="../charts/chart7.xml"/><Relationship Id="rId2" Type="http://schemas.openxmlformats.org/officeDocument/2006/relationships/chart" Target="../charts/chart6.xml"/><Relationship Id="rId10" Type="http://schemas.openxmlformats.org/officeDocument/2006/relationships/notesSlide" Target="../notesSlides/notesSlide7.xml"/><Relationship Id="rId1" Type="http://schemas.openxmlformats.org/officeDocument/2006/relationships/chart" Target="../charts/chart5.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chart" Target="../charts/chart9.xml"/><Relationship Id="rId1" Type="http://schemas.openxmlformats.org/officeDocument/2006/relationships/chart" Target="../charts/chart8.xml"/></Relationships>
</file>

<file path=ppt/slides/_rels/slide9.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tags" Target="../tags/tag21.xml"/><Relationship Id="rId7" Type="http://schemas.openxmlformats.org/officeDocument/2006/relationships/tags" Target="../tags/tag20.xml"/><Relationship Id="rId6" Type="http://schemas.openxmlformats.org/officeDocument/2006/relationships/tags" Target="../tags/tag19.xml"/><Relationship Id="rId54" Type="http://schemas.openxmlformats.org/officeDocument/2006/relationships/notesSlide" Target="../notesSlides/notesSlide9.xml"/><Relationship Id="rId53" Type="http://schemas.openxmlformats.org/officeDocument/2006/relationships/slideLayout" Target="../slideLayouts/slideLayout1.xml"/><Relationship Id="rId52" Type="http://schemas.openxmlformats.org/officeDocument/2006/relationships/tags" Target="../tags/tag53.xml"/><Relationship Id="rId51" Type="http://schemas.openxmlformats.org/officeDocument/2006/relationships/tags" Target="../tags/tag52.xml"/><Relationship Id="rId50" Type="http://schemas.openxmlformats.org/officeDocument/2006/relationships/tags" Target="../tags/tag51.xml"/><Relationship Id="rId5" Type="http://schemas.openxmlformats.org/officeDocument/2006/relationships/tags" Target="../tags/tag18.xml"/><Relationship Id="rId49" Type="http://schemas.openxmlformats.org/officeDocument/2006/relationships/tags" Target="../tags/tag50.xml"/><Relationship Id="rId48" Type="http://schemas.openxmlformats.org/officeDocument/2006/relationships/tags" Target="../tags/tag49.xml"/><Relationship Id="rId47" Type="http://schemas.openxmlformats.org/officeDocument/2006/relationships/tags" Target="../tags/tag48.xml"/><Relationship Id="rId46" Type="http://schemas.openxmlformats.org/officeDocument/2006/relationships/tags" Target="../tags/tag47.xml"/><Relationship Id="rId45" Type="http://schemas.openxmlformats.org/officeDocument/2006/relationships/tags" Target="../tags/tag46.xml"/><Relationship Id="rId44" Type="http://schemas.openxmlformats.org/officeDocument/2006/relationships/tags" Target="../tags/tag45.xml"/><Relationship Id="rId43" Type="http://schemas.openxmlformats.org/officeDocument/2006/relationships/tags" Target="../tags/tag44.xml"/><Relationship Id="rId42" Type="http://schemas.openxmlformats.org/officeDocument/2006/relationships/tags" Target="../tags/tag43.xml"/><Relationship Id="rId41" Type="http://schemas.openxmlformats.org/officeDocument/2006/relationships/tags" Target="../tags/tag42.xml"/><Relationship Id="rId40" Type="http://schemas.openxmlformats.org/officeDocument/2006/relationships/tags" Target="../tags/tag41.xml"/><Relationship Id="rId4" Type="http://schemas.openxmlformats.org/officeDocument/2006/relationships/tags" Target="../tags/tag17.xml"/><Relationship Id="rId39" Type="http://schemas.openxmlformats.org/officeDocument/2006/relationships/image" Target="../media/image3.png"/><Relationship Id="rId38" Type="http://schemas.openxmlformats.org/officeDocument/2006/relationships/tags" Target="../tags/tag40.xml"/><Relationship Id="rId37" Type="http://schemas.openxmlformats.org/officeDocument/2006/relationships/image" Target="../media/image20.png"/><Relationship Id="rId36" Type="http://schemas.openxmlformats.org/officeDocument/2006/relationships/image" Target="../media/image19.png"/><Relationship Id="rId35" Type="http://schemas.openxmlformats.org/officeDocument/2006/relationships/image" Target="../media/image18.png"/><Relationship Id="rId34" Type="http://schemas.openxmlformats.org/officeDocument/2006/relationships/tags" Target="../tags/tag39.xml"/><Relationship Id="rId33" Type="http://schemas.openxmlformats.org/officeDocument/2006/relationships/tags" Target="../tags/tag38.xml"/><Relationship Id="rId32" Type="http://schemas.openxmlformats.org/officeDocument/2006/relationships/tags" Target="../tags/tag37.xml"/><Relationship Id="rId31" Type="http://schemas.openxmlformats.org/officeDocument/2006/relationships/tags" Target="../tags/tag36.xml"/><Relationship Id="rId30" Type="http://schemas.openxmlformats.org/officeDocument/2006/relationships/tags" Target="../tags/tag35.xml"/><Relationship Id="rId3" Type="http://schemas.openxmlformats.org/officeDocument/2006/relationships/tags" Target="../tags/tag16.xml"/><Relationship Id="rId29" Type="http://schemas.openxmlformats.org/officeDocument/2006/relationships/tags" Target="../tags/tag34.xml"/><Relationship Id="rId28" Type="http://schemas.openxmlformats.org/officeDocument/2006/relationships/tags" Target="../tags/tag33.xml"/><Relationship Id="rId27" Type="http://schemas.openxmlformats.org/officeDocument/2006/relationships/image" Target="../media/image17.png"/><Relationship Id="rId26" Type="http://schemas.openxmlformats.org/officeDocument/2006/relationships/image" Target="../media/image16.png"/><Relationship Id="rId25" Type="http://schemas.openxmlformats.org/officeDocument/2006/relationships/image" Target="../media/image15.png"/><Relationship Id="rId24" Type="http://schemas.openxmlformats.org/officeDocument/2006/relationships/image" Target="../media/image14.png"/><Relationship Id="rId23" Type="http://schemas.openxmlformats.org/officeDocument/2006/relationships/image" Target="../media/image13.png"/><Relationship Id="rId22" Type="http://schemas.openxmlformats.org/officeDocument/2006/relationships/image" Target="../media/image12.png"/><Relationship Id="rId21" Type="http://schemas.openxmlformats.org/officeDocument/2006/relationships/image" Target="../media/image11.png"/><Relationship Id="rId20" Type="http://schemas.openxmlformats.org/officeDocument/2006/relationships/image" Target="../media/image10.png"/><Relationship Id="rId2" Type="http://schemas.openxmlformats.org/officeDocument/2006/relationships/tags" Target="../tags/tag15.xml"/><Relationship Id="rId19" Type="http://schemas.openxmlformats.org/officeDocument/2006/relationships/tags" Target="../tags/tag32.xml"/><Relationship Id="rId18" Type="http://schemas.openxmlformats.org/officeDocument/2006/relationships/tags" Target="../tags/tag31.xml"/><Relationship Id="rId17" Type="http://schemas.openxmlformats.org/officeDocument/2006/relationships/tags" Target="../tags/tag30.xml"/><Relationship Id="rId16" Type="http://schemas.openxmlformats.org/officeDocument/2006/relationships/tags" Target="../tags/tag29.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tags" Target="../tags/tag25.xml"/><Relationship Id="rId11" Type="http://schemas.openxmlformats.org/officeDocument/2006/relationships/tags" Target="../tags/tag24.xml"/><Relationship Id="rId10" Type="http://schemas.openxmlformats.org/officeDocument/2006/relationships/tags" Target="../tags/tag23.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original-ca68f48432f27c9ea5e528e806a9a4d4"/>
          <p:cNvPicPr>
            <a:picLocks noChangeAspect="1"/>
          </p:cNvPicPr>
          <p:nvPr/>
        </p:nvPicPr>
        <p:blipFill>
          <a:blip r:embed="rId1">
            <a:lum bright="6000" contrast="6000"/>
          </a:blip>
          <a:srcRect t="2825" r="12264" b="9012"/>
          <a:stretch>
            <a:fillRect/>
          </a:stretch>
        </p:blipFill>
        <p:spPr>
          <a:xfrm>
            <a:off x="0" y="0"/>
            <a:ext cx="12192000" cy="6858000"/>
          </a:xfrm>
          <a:prstGeom prst="rect">
            <a:avLst/>
          </a:prstGeom>
        </p:spPr>
      </p:pic>
      <p:sp>
        <p:nvSpPr>
          <p:cNvPr id="7" name="文本框 6"/>
          <p:cNvSpPr txBox="1"/>
          <p:nvPr>
            <p:custDataLst>
              <p:tags r:id="rId2"/>
            </p:custDataLst>
          </p:nvPr>
        </p:nvSpPr>
        <p:spPr>
          <a:xfrm>
            <a:off x="2982278" y="6181090"/>
            <a:ext cx="6268085" cy="407035"/>
          </a:xfrm>
          <a:prstGeom prst="rect">
            <a:avLst/>
          </a:prstGeom>
          <a:noFill/>
          <a:effectLst/>
        </p:spPr>
        <p:txBody>
          <a:bodyPr wrap="square" rtlCol="0">
            <a:noAutofit/>
          </a:bodyPr>
          <a:p>
            <a:pPr algn="dist"/>
            <a:r>
              <a:rPr lang="zh-CN" altLang="en-US" sz="2000">
                <a:solidFill>
                  <a:srgbClr val="7F7F7F"/>
                </a:solidFill>
                <a:effectLst/>
                <a:latin typeface="方正锐正黑_GBK" panose="02000900000000000000" charset="-122"/>
                <a:ea typeface="方正锐正黑_GBK" panose="02000900000000000000" charset="-122"/>
              </a:rPr>
              <a:t>企业级人工智能交互解决方案提供商</a:t>
            </a:r>
            <a:endParaRPr lang="zh-CN" altLang="en-US" sz="2000">
              <a:solidFill>
                <a:srgbClr val="7F7F7F"/>
              </a:solidFill>
              <a:effectLst/>
              <a:latin typeface="方正锐正黑_GBK" panose="02000900000000000000" charset="-122"/>
              <a:ea typeface="方正锐正黑_GBK" panose="02000900000000000000" charset="-122"/>
            </a:endParaRPr>
          </a:p>
        </p:txBody>
      </p:sp>
      <p:pic>
        <p:nvPicPr>
          <p:cNvPr id="53" name="图片 52" descr="LOGO 横.png"/>
          <p:cNvPicPr>
            <a:picLocks noChangeAspect="1"/>
          </p:cNvPicPr>
          <p:nvPr>
            <p:custDataLst>
              <p:tags r:id="rId3"/>
            </p:custDataLst>
          </p:nvPr>
        </p:nvPicPr>
        <p:blipFill rotWithShape="1">
          <a:blip r:embed="rId4">
            <a:lum bright="6000" contrast="-6000"/>
          </a:blip>
          <a:srcRect/>
          <a:stretch>
            <a:fillRect/>
          </a:stretch>
        </p:blipFill>
        <p:spPr>
          <a:xfrm>
            <a:off x="334010" y="266065"/>
            <a:ext cx="2648585" cy="912495"/>
          </a:xfrm>
          <a:prstGeom prst="rect">
            <a:avLst/>
          </a:prstGeom>
          <a:effectLst/>
        </p:spPr>
      </p:pic>
      <p:sp>
        <p:nvSpPr>
          <p:cNvPr id="2" name="文本框 1"/>
          <p:cNvSpPr txBox="1"/>
          <p:nvPr>
            <p:custDataLst>
              <p:tags r:id="rId5"/>
            </p:custDataLst>
          </p:nvPr>
        </p:nvSpPr>
        <p:spPr>
          <a:xfrm>
            <a:off x="436880" y="2919095"/>
            <a:ext cx="8077835" cy="1521460"/>
          </a:xfrm>
          <a:prstGeom prst="rect">
            <a:avLst/>
          </a:prstGeom>
          <a:noFill/>
          <a:effectLst/>
        </p:spPr>
        <p:txBody>
          <a:bodyPr wrap="square" rtlCol="0">
            <a:noAutofit/>
            <a:scene3d>
              <a:camera prst="orthographicFront"/>
              <a:lightRig rig="threePt" dir="t"/>
            </a:scene3d>
          </a:bodyPr>
          <a:lstStyle/>
          <a:p>
            <a:pPr lvl="0" algn="l">
              <a:lnSpc>
                <a:spcPct val="100000"/>
              </a:lnSpc>
              <a:buClrTx/>
              <a:buSzTx/>
              <a:buFontTx/>
            </a:pPr>
            <a:r>
              <a:rPr lang="zh-CN" altLang="en-US" sz="5500" b="1">
                <a:ln>
                  <a:noFill/>
                </a:ln>
                <a:gradFill>
                  <a:gsLst>
                    <a:gs pos="2000">
                      <a:srgbClr val="F54707"/>
                    </a:gs>
                    <a:gs pos="100000">
                      <a:schemeClr val="accent2"/>
                    </a:gs>
                  </a:gsLst>
                  <a:lin ang="10800000" scaled="0"/>
                </a:gradFill>
                <a:effectLst/>
                <a:latin typeface="思源黑体 CN Heavy" panose="020B0A00000000000000" charset="-122"/>
                <a:ea typeface="思源黑体 CN Heavy" panose="020B0A00000000000000" charset="-122"/>
                <a:sym typeface="+mn-ea"/>
              </a:rPr>
              <a:t>工业搬运产品线介绍</a:t>
            </a:r>
            <a:endParaRPr lang="zh-CN" altLang="en-US" sz="5500" b="1">
              <a:ln>
                <a:noFill/>
              </a:ln>
              <a:gradFill>
                <a:gsLst>
                  <a:gs pos="2000">
                    <a:srgbClr val="F54707"/>
                  </a:gs>
                  <a:gs pos="100000">
                    <a:schemeClr val="accent2"/>
                  </a:gs>
                </a:gsLst>
                <a:lin ang="10800000" scaled="0"/>
              </a:gradFill>
              <a:effectLst/>
              <a:latin typeface="思源黑体 CN Heavy" panose="020B0A00000000000000" charset="-122"/>
              <a:ea typeface="思源黑体 CN Heavy" panose="020B0A00000000000000" charset="-122"/>
              <a:sym typeface="+mn-ea"/>
            </a:endParaRPr>
          </a:p>
        </p:txBody>
      </p:sp>
      <p:sp>
        <p:nvSpPr>
          <p:cNvPr id="5" name="文本框 4"/>
          <p:cNvSpPr txBox="1"/>
          <p:nvPr/>
        </p:nvSpPr>
        <p:spPr>
          <a:xfrm>
            <a:off x="436880" y="4080510"/>
            <a:ext cx="6597015" cy="922020"/>
          </a:xfrm>
          <a:prstGeom prst="rect">
            <a:avLst/>
          </a:prstGeom>
          <a:noFill/>
        </p:spPr>
        <p:txBody>
          <a:bodyPr wrap="square" rtlCol="0" anchor="t">
            <a:noAutofit/>
          </a:bodyPr>
          <a:p>
            <a:pPr lvl="0" algn="l">
              <a:lnSpc>
                <a:spcPct val="120000"/>
              </a:lnSpc>
              <a:buClrTx/>
              <a:buSzTx/>
              <a:buFontTx/>
            </a:pPr>
            <a:r>
              <a:rPr lang="en-US" altLang="zh-CN" sz="2400">
                <a:ln>
                  <a:noFill/>
                </a:ln>
                <a:gradFill>
                  <a:gsLst>
                    <a:gs pos="2000">
                      <a:srgbClr val="F54707"/>
                    </a:gs>
                    <a:gs pos="100000">
                      <a:schemeClr val="accent2"/>
                    </a:gs>
                  </a:gsLst>
                  <a:lin ang="10800000" scaled="0"/>
                </a:gradFill>
                <a:effectLst/>
                <a:latin typeface="思源黑体 CN Regular" panose="020B0500000000000000" charset="-122"/>
                <a:ea typeface="思源黑体 CN Regular" panose="020B0500000000000000" charset="-122"/>
                <a:cs typeface="思源黑体 CN Regular" panose="020B0500000000000000" charset="-122"/>
                <a:sym typeface="+mn-ea"/>
              </a:rPr>
              <a:t>智能搬运 助力物流自动化</a:t>
            </a:r>
            <a:endParaRPr lang="en-US" altLang="zh-CN" sz="2400" kern="0" spc="-78" dirty="0">
              <a:ln>
                <a:noFill/>
              </a:ln>
              <a:gradFill>
                <a:gsLst>
                  <a:gs pos="2000">
                    <a:srgbClr val="F54707"/>
                  </a:gs>
                  <a:gs pos="100000">
                    <a:schemeClr val="accent2"/>
                  </a:gs>
                </a:gsLst>
                <a:lin ang="10800000" scaled="0"/>
              </a:gradFill>
              <a:effectLst/>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9e26b6157df14e762ba9f0f5b5c6d9ab"/>
          <p:cNvPicPr>
            <a:picLocks noChangeAspect="1"/>
          </p:cNvPicPr>
          <p:nvPr/>
        </p:nvPicPr>
        <p:blipFill>
          <a:blip r:embed="rId1">
            <a:lum bright="-12000" contrast="36000"/>
          </a:blip>
          <a:srcRect t="12466" b="12174"/>
          <a:stretch>
            <a:fillRect/>
          </a:stretch>
        </p:blipFill>
        <p:spPr>
          <a:xfrm>
            <a:off x="0" y="0"/>
            <a:ext cx="12192635" cy="6858000"/>
          </a:xfrm>
          <a:prstGeom prst="rect">
            <a:avLst/>
          </a:prstGeom>
        </p:spPr>
      </p:pic>
      <p:sp>
        <p:nvSpPr>
          <p:cNvPr id="24" name="文本框 23"/>
          <p:cNvSpPr txBox="1"/>
          <p:nvPr>
            <p:custDataLst>
              <p:tags r:id="rId2"/>
            </p:custDataLst>
          </p:nvPr>
        </p:nvSpPr>
        <p:spPr>
          <a:xfrm>
            <a:off x="1739900" y="4810760"/>
            <a:ext cx="7306945" cy="1635125"/>
          </a:xfrm>
          <a:prstGeom prst="rect">
            <a:avLst/>
          </a:prstGeom>
          <a:noFill/>
        </p:spPr>
        <p:txBody>
          <a:bodyPr wrap="square" rtlCol="0">
            <a:noAutofit/>
          </a:bodyPr>
          <a:p>
            <a:pPr marL="0" indent="0" algn="l">
              <a:lnSpc>
                <a:spcPts val="6495"/>
              </a:lnSpc>
              <a:buNone/>
            </a:pPr>
            <a:r>
              <a:rPr lang="en-US" altLang="zh-CN" sz="41300" b="1" kern="0" spc="-156" dirty="0">
                <a:gradFill>
                  <a:gsLst>
                    <a:gs pos="0">
                      <a:srgbClr val="FF6600">
                        <a:alpha val="100000"/>
                      </a:srgbClr>
                    </a:gs>
                    <a:gs pos="100000">
                      <a:srgbClr val="FFDC98">
                        <a:alpha val="100000"/>
                      </a:srgbClr>
                    </a:gs>
                  </a:gsLst>
                  <a:lin ang="10020000" scaled="0"/>
                </a:gradFill>
                <a:effectLst/>
                <a:latin typeface="方正锐正黑_GBK" panose="02000900000000000000" charset="-122"/>
                <a:ea typeface="方正锐正黑_GBK" panose="02000900000000000000" charset="-122"/>
                <a:cs typeface="Inter" pitchFamily="34" charset="-120"/>
                <a:sym typeface="+mn-ea"/>
              </a:rPr>
              <a:t>02</a:t>
            </a:r>
            <a:endParaRPr lang="en-US" altLang="zh-CN" sz="41300" b="1" kern="0" spc="-156" dirty="0">
              <a:gradFill>
                <a:gsLst>
                  <a:gs pos="0">
                    <a:srgbClr val="FF6600">
                      <a:alpha val="100000"/>
                    </a:srgbClr>
                  </a:gs>
                  <a:gs pos="100000">
                    <a:srgbClr val="FFDC98">
                      <a:alpha val="100000"/>
                    </a:srgbClr>
                  </a:gs>
                </a:gsLst>
                <a:lin ang="10020000" scaled="0"/>
              </a:gradFill>
              <a:effectLst/>
              <a:latin typeface="方正锐正黑_GBK" panose="02000900000000000000" charset="-122"/>
              <a:ea typeface="方正锐正黑_GBK" panose="02000900000000000000" charset="-122"/>
              <a:cs typeface="Inter" pitchFamily="34" charset="-120"/>
              <a:sym typeface="+mn-ea"/>
            </a:endParaRPr>
          </a:p>
        </p:txBody>
      </p:sp>
      <p:sp>
        <p:nvSpPr>
          <p:cNvPr id="22" name="文本框 21"/>
          <p:cNvSpPr txBox="1"/>
          <p:nvPr>
            <p:custDataLst>
              <p:tags r:id="rId3"/>
            </p:custDataLst>
          </p:nvPr>
        </p:nvSpPr>
        <p:spPr>
          <a:xfrm>
            <a:off x="1080770" y="4429760"/>
            <a:ext cx="9418320" cy="979805"/>
          </a:xfrm>
          <a:prstGeom prst="rect">
            <a:avLst/>
          </a:prstGeom>
          <a:noFill/>
          <a:effectLst>
            <a:outerShdw blurRad="1270000" dist="127000" dir="5400000" algn="t" rotWithShape="0">
              <a:schemeClr val="tx1">
                <a:lumMod val="95000"/>
                <a:lumOff val="5000"/>
                <a:alpha val="55000"/>
              </a:schemeClr>
            </a:outerShdw>
          </a:effectLst>
        </p:spPr>
        <p:txBody>
          <a:bodyPr wrap="square" rtlCol="0">
            <a:noAutofit/>
          </a:bodyPr>
          <a:p>
            <a:pPr marL="0" indent="0" algn="dist">
              <a:lnSpc>
                <a:spcPts val="6495"/>
              </a:lnSpc>
              <a:buNone/>
            </a:pPr>
            <a:r>
              <a:rPr lang="zh-CN" altLang="en-US" sz="7200" b="1" kern="0" spc="-156" dirty="0">
                <a:solidFill>
                  <a:schemeClr val="bg1"/>
                </a:solidFill>
                <a:effectLst>
                  <a:outerShdw blurRad="50800" dist="38100" dir="5400000" algn="t" rotWithShape="0">
                    <a:prstClr val="black">
                      <a:alpha val="48000"/>
                    </a:prstClr>
                  </a:outerShdw>
                </a:effectLst>
                <a:latin typeface="思源黑体 CN Bold" panose="020B0800000000000000" charset="-122"/>
                <a:ea typeface="思源黑体 CN Bold" panose="020B0800000000000000" charset="-122"/>
                <a:cs typeface="Inter" pitchFamily="34" charset="-120"/>
                <a:sym typeface="+mn-ea"/>
              </a:rPr>
              <a:t>核心理念及技术</a:t>
            </a:r>
            <a:r>
              <a:rPr lang="zh-CN" altLang="en-US" sz="7200" b="1" kern="0" spc="-156" dirty="0">
                <a:solidFill>
                  <a:schemeClr val="bg1"/>
                </a:solidFill>
                <a:effectLst>
                  <a:outerShdw blurRad="50800" dist="38100" dir="5400000" algn="t" rotWithShape="0">
                    <a:prstClr val="black">
                      <a:alpha val="48000"/>
                    </a:prstClr>
                  </a:outerShdw>
                </a:effectLst>
                <a:latin typeface="思源黑体 CN Bold" panose="020B0800000000000000" charset="-122"/>
                <a:ea typeface="思源黑体 CN Bold" panose="020B0800000000000000" charset="-122"/>
                <a:cs typeface="Inter" pitchFamily="34" charset="-120"/>
                <a:sym typeface="+mn-ea"/>
              </a:rPr>
              <a:t>能力</a:t>
            </a:r>
            <a:endParaRPr lang="zh-CN" altLang="en-US" sz="7200" b="1" kern="0" spc="-156" dirty="0">
              <a:solidFill>
                <a:schemeClr val="bg1"/>
              </a:solidFill>
              <a:effectLst>
                <a:outerShdw blurRad="50800" dist="38100" dir="5400000" algn="t" rotWithShape="0">
                  <a:prstClr val="black">
                    <a:alpha val="48000"/>
                  </a:prstClr>
                </a:outerShdw>
              </a:effectLst>
              <a:latin typeface="思源黑体 CN Bold" panose="020B0800000000000000" charset="-122"/>
              <a:ea typeface="思源黑体 CN Bold" panose="020B0800000000000000" charset="-122"/>
              <a:cs typeface="Inter" pitchFamily="34" charset="-120"/>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标题 1"/>
          <p:cNvSpPr txBox="1"/>
          <p:nvPr/>
        </p:nvSpPr>
        <p:spPr>
          <a:xfrm>
            <a:off x="380365" y="828675"/>
            <a:ext cx="1144079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00000"/>
              </a:lnSpc>
              <a:buFont typeface="Wingdings" panose="05000000000000000000" charset="0"/>
            </a:pPr>
            <a:r>
              <a:rPr lang="en-US" altLang="zh-CN" sz="1600" b="0" dirty="0">
                <a:solidFill>
                  <a:schemeClr val="tx1"/>
                </a:solidFill>
                <a:latin typeface="微软雅黑" panose="020B0503020204020204" charset="-122"/>
                <a:cs typeface="微软雅黑" panose="020B0503020204020204" charset="-122"/>
                <a:sym typeface="+mn-ea"/>
              </a:rPr>
              <a:t>iBEN ROBOT</a:t>
            </a:r>
            <a:r>
              <a:rPr lang="zh-CN" altLang="en-US" sz="1600" b="0" dirty="0">
                <a:solidFill>
                  <a:schemeClr val="tx1"/>
                </a:solidFill>
                <a:latin typeface="微软雅黑" panose="020B0503020204020204" charset="-122"/>
                <a:cs typeface="微软雅黑" panose="020B0503020204020204" charset="-122"/>
                <a:sym typeface="+mn-ea"/>
              </a:rPr>
              <a:t>工业机器人打造</a:t>
            </a:r>
            <a:r>
              <a:rPr lang="en-US" altLang="zh-CN" sz="1600" b="0" dirty="0">
                <a:solidFill>
                  <a:schemeClr val="tx1"/>
                </a:solidFill>
                <a:latin typeface="微软雅黑" panose="020B0503020204020204" charset="-122"/>
                <a:cs typeface="微软雅黑" panose="020B0503020204020204" charset="-122"/>
                <a:sym typeface="+mn-ea"/>
              </a:rPr>
              <a:t>1-2-N-X</a:t>
            </a:r>
            <a:r>
              <a:rPr lang="zh-CN" altLang="en-US" sz="1600" b="0" dirty="0">
                <a:solidFill>
                  <a:schemeClr val="tx1"/>
                </a:solidFill>
                <a:latin typeface="微软雅黑" panose="020B0503020204020204" charset="-122"/>
                <a:cs typeface="微软雅黑" panose="020B0503020204020204" charset="-122"/>
                <a:sym typeface="+mn-ea"/>
              </a:rPr>
              <a:t>核心理念，通过一套</a:t>
            </a:r>
            <a:r>
              <a:rPr lang="zh-CN" altLang="en-US" sz="1600" dirty="0">
                <a:solidFill>
                  <a:schemeClr val="tx1"/>
                </a:solidFill>
                <a:latin typeface="微软雅黑" panose="020B0503020204020204" charset="-122"/>
                <a:cs typeface="微软雅黑" panose="020B0503020204020204" charset="-122"/>
                <a:sym typeface="+mn-ea"/>
              </a:rPr>
              <a:t>技术架构</a:t>
            </a:r>
            <a:r>
              <a:rPr lang="zh-CN" altLang="en-US" sz="1600" b="0" dirty="0">
                <a:solidFill>
                  <a:schemeClr val="tx1"/>
                </a:solidFill>
                <a:latin typeface="微软雅黑" panose="020B0503020204020204" charset="-122"/>
                <a:cs typeface="微软雅黑" panose="020B0503020204020204" charset="-122"/>
                <a:sym typeface="+mn-ea"/>
              </a:rPr>
              <a:t>及</a:t>
            </a:r>
            <a:r>
              <a:rPr lang="zh-CN" altLang="en-US" sz="1600" dirty="0">
                <a:solidFill>
                  <a:schemeClr val="tx1"/>
                </a:solidFill>
                <a:latin typeface="微软雅黑" panose="020B0503020204020204" charset="-122"/>
                <a:cs typeface="微软雅黑" panose="020B0503020204020204" charset="-122"/>
                <a:sym typeface="+mn-ea"/>
              </a:rPr>
              <a:t>模块化</a:t>
            </a:r>
            <a:r>
              <a:rPr lang="zh-CN" altLang="en-US" sz="1600" b="0" dirty="0">
                <a:solidFill>
                  <a:schemeClr val="tx1"/>
                </a:solidFill>
                <a:latin typeface="微软雅黑" panose="020B0503020204020204" charset="-122"/>
                <a:cs typeface="微软雅黑" panose="020B0503020204020204" charset="-122"/>
                <a:sym typeface="+mn-ea"/>
              </a:rPr>
              <a:t>设计方案，通过机器人</a:t>
            </a:r>
            <a:r>
              <a:rPr lang="zh-CN" altLang="en-US" sz="1600" dirty="0">
                <a:solidFill>
                  <a:schemeClr val="tx1"/>
                </a:solidFill>
                <a:latin typeface="微软雅黑" panose="020B0503020204020204" charset="-122"/>
                <a:cs typeface="微软雅黑" panose="020B0503020204020204" charset="-122"/>
                <a:sym typeface="+mn-ea"/>
              </a:rPr>
              <a:t>形态组合</a:t>
            </a:r>
            <a:r>
              <a:rPr lang="zh-CN" altLang="en-US" sz="1600" b="0" dirty="0">
                <a:solidFill>
                  <a:schemeClr val="tx1"/>
                </a:solidFill>
                <a:latin typeface="微软雅黑" panose="020B0503020204020204" charset="-122"/>
                <a:cs typeface="微软雅黑" panose="020B0503020204020204" charset="-122"/>
                <a:sym typeface="+mn-ea"/>
              </a:rPr>
              <a:t>、</a:t>
            </a:r>
            <a:r>
              <a:rPr lang="zh-CN" altLang="en-US" sz="1600" dirty="0">
                <a:solidFill>
                  <a:schemeClr val="tx1"/>
                </a:solidFill>
                <a:latin typeface="微软雅黑" panose="020B0503020204020204" charset="-122"/>
                <a:cs typeface="微软雅黑" panose="020B0503020204020204" charset="-122"/>
                <a:sym typeface="+mn-ea"/>
              </a:rPr>
              <a:t>功能组合</a:t>
            </a:r>
            <a:r>
              <a:rPr lang="zh-CN" altLang="en-US" sz="1600" b="0" dirty="0">
                <a:solidFill>
                  <a:schemeClr val="tx1"/>
                </a:solidFill>
                <a:latin typeface="微软雅黑" panose="020B0503020204020204" charset="-122"/>
                <a:cs typeface="微软雅黑" panose="020B0503020204020204" charset="-122"/>
                <a:sym typeface="+mn-ea"/>
              </a:rPr>
              <a:t>可适配不同客户场景，</a:t>
            </a:r>
            <a:r>
              <a:rPr lang="en-US" altLang="zh-CN" sz="1600" b="0" dirty="0">
                <a:solidFill>
                  <a:schemeClr val="tx1"/>
                </a:solidFill>
                <a:latin typeface="微软雅黑" panose="020B0503020204020204" charset="-122"/>
                <a:cs typeface="微软雅黑" panose="020B0503020204020204" charset="-122"/>
                <a:sym typeface="+mn-ea"/>
              </a:rPr>
              <a:t>iBENROBOT 1-2-N-X</a:t>
            </a:r>
            <a:r>
              <a:rPr lang="zh-CN" altLang="en-US" sz="1600" b="0" dirty="0">
                <a:solidFill>
                  <a:schemeClr val="tx1"/>
                </a:solidFill>
                <a:latin typeface="微软雅黑" panose="020B0503020204020204" charset="-122"/>
                <a:cs typeface="微软雅黑" panose="020B0503020204020204" charset="-122"/>
                <a:sym typeface="+mn-ea"/>
              </a:rPr>
              <a:t>让工业搬运更简单，让机器人走进千行百业；</a:t>
            </a:r>
            <a:endParaRPr lang="zh-CN" altLang="en-US" sz="1600" b="0" dirty="0">
              <a:solidFill>
                <a:schemeClr val="tx1"/>
              </a:solidFill>
              <a:latin typeface="微软雅黑" panose="020B0503020204020204" charset="-122"/>
              <a:cs typeface="微软雅黑" panose="020B0503020204020204" charset="-122"/>
              <a:sym typeface="+mn-ea"/>
            </a:endParaRPr>
          </a:p>
        </p:txBody>
      </p:sp>
      <p:sp>
        <p:nvSpPr>
          <p:cNvPr id="258" name="圆角矩形 257"/>
          <p:cNvSpPr/>
          <p:nvPr/>
        </p:nvSpPr>
        <p:spPr>
          <a:xfrm>
            <a:off x="6019165" y="1529080"/>
            <a:ext cx="2734945" cy="5213985"/>
          </a:xfrm>
          <a:prstGeom prst="roundRect">
            <a:avLst/>
          </a:prstGeom>
          <a:solidFill>
            <a:srgbClr val="F6662C"/>
          </a:solidFill>
          <a:ln>
            <a:noFill/>
          </a:ln>
          <a:effectLst>
            <a:outerShdw blurRad="469900" dist="38100" dir="5400000" algn="t" rotWithShape="0">
              <a:prstClr val="black">
                <a:alpha val="19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9" name="圆角矩形 258"/>
          <p:cNvSpPr/>
          <p:nvPr/>
        </p:nvSpPr>
        <p:spPr>
          <a:xfrm>
            <a:off x="3119120" y="1529080"/>
            <a:ext cx="2746375" cy="5213985"/>
          </a:xfrm>
          <a:prstGeom prst="roundRect">
            <a:avLst/>
          </a:prstGeom>
          <a:solidFill>
            <a:srgbClr val="F6662C"/>
          </a:solidFill>
          <a:ln>
            <a:noFill/>
          </a:ln>
          <a:effectLst>
            <a:outerShdw blurRad="469900" dist="38100" dir="5400000" algn="t" rotWithShape="0">
              <a:prstClr val="black">
                <a:alpha val="19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0" name="圆角矩形 259"/>
          <p:cNvSpPr/>
          <p:nvPr/>
        </p:nvSpPr>
        <p:spPr>
          <a:xfrm>
            <a:off x="307975" y="1529080"/>
            <a:ext cx="2557780" cy="5213985"/>
          </a:xfrm>
          <a:prstGeom prst="roundRect">
            <a:avLst/>
          </a:prstGeom>
          <a:solidFill>
            <a:srgbClr val="F6662C"/>
          </a:solidFill>
          <a:ln>
            <a:noFill/>
          </a:ln>
          <a:effectLst>
            <a:outerShdw blurRad="469900" dist="38100" dir="5400000" algn="t" rotWithShape="0">
              <a:prstClr val="black">
                <a:alpha val="19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7" name="圆角矩形 256"/>
          <p:cNvSpPr/>
          <p:nvPr/>
        </p:nvSpPr>
        <p:spPr>
          <a:xfrm>
            <a:off x="8898890" y="1521460"/>
            <a:ext cx="2746375" cy="5213985"/>
          </a:xfrm>
          <a:prstGeom prst="roundRect">
            <a:avLst/>
          </a:prstGeom>
          <a:solidFill>
            <a:srgbClr val="F6662C"/>
          </a:solidFill>
          <a:ln>
            <a:noFill/>
          </a:ln>
          <a:effectLst>
            <a:outerShdw blurRad="469900" dist="38100" dir="5400000" algn="t" rotWithShape="0">
              <a:prstClr val="black">
                <a:alpha val="19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6" name="圆角矩形 255"/>
          <p:cNvSpPr/>
          <p:nvPr/>
        </p:nvSpPr>
        <p:spPr>
          <a:xfrm>
            <a:off x="8898890" y="1949450"/>
            <a:ext cx="2746375" cy="4793615"/>
          </a:xfrm>
          <a:prstGeom prst="roundRect">
            <a:avLst/>
          </a:prstGeom>
          <a:solidFill>
            <a:schemeClr val="bg1"/>
          </a:solidFill>
          <a:ln>
            <a:noFill/>
          </a:ln>
          <a:effectLst>
            <a:outerShdw blurRad="469900" dist="38100" dir="5400000" algn="t" rotWithShape="0">
              <a:prstClr val="black">
                <a:alpha val="19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5" name="圆角矩形 254"/>
          <p:cNvSpPr/>
          <p:nvPr/>
        </p:nvSpPr>
        <p:spPr>
          <a:xfrm>
            <a:off x="6019165" y="1949450"/>
            <a:ext cx="2746375" cy="4793615"/>
          </a:xfrm>
          <a:prstGeom prst="roundRect">
            <a:avLst/>
          </a:prstGeom>
          <a:solidFill>
            <a:schemeClr val="bg1"/>
          </a:solidFill>
          <a:ln>
            <a:noFill/>
          </a:ln>
          <a:effectLst>
            <a:outerShdw blurRad="469900" dist="38100" dir="5400000" algn="t" rotWithShape="0">
              <a:prstClr val="black">
                <a:alpha val="19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圆角矩形 18"/>
          <p:cNvSpPr/>
          <p:nvPr/>
        </p:nvSpPr>
        <p:spPr>
          <a:xfrm>
            <a:off x="3119120" y="1949450"/>
            <a:ext cx="2746375" cy="4793615"/>
          </a:xfrm>
          <a:prstGeom prst="roundRect">
            <a:avLst/>
          </a:prstGeom>
          <a:solidFill>
            <a:schemeClr val="bg1"/>
          </a:solidFill>
          <a:ln>
            <a:noFill/>
          </a:ln>
          <a:effectLst>
            <a:outerShdw blurRad="469900" dist="38100" dir="5400000" algn="t" rotWithShape="0">
              <a:prstClr val="black">
                <a:alpha val="19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7" name="圆角矩形 16"/>
          <p:cNvSpPr/>
          <p:nvPr/>
        </p:nvSpPr>
        <p:spPr>
          <a:xfrm>
            <a:off x="308610" y="1949450"/>
            <a:ext cx="2557145" cy="4793615"/>
          </a:xfrm>
          <a:prstGeom prst="roundRect">
            <a:avLst/>
          </a:prstGeom>
          <a:solidFill>
            <a:schemeClr val="bg1"/>
          </a:solidFill>
          <a:ln>
            <a:noFill/>
          </a:ln>
          <a:effectLst>
            <a:outerShdw blurRad="469900" dist="38100" dir="5400000" algn="t" rotWithShape="0">
              <a:prstClr val="black">
                <a:alpha val="19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3" name="图片 12" descr="右前透视（透明底）"/>
          <p:cNvPicPr>
            <a:picLocks noChangeAspect="1"/>
          </p:cNvPicPr>
          <p:nvPr/>
        </p:nvPicPr>
        <p:blipFill>
          <a:blip r:embed="rId1"/>
          <a:stretch>
            <a:fillRect/>
          </a:stretch>
        </p:blipFill>
        <p:spPr>
          <a:xfrm>
            <a:off x="-24765" y="4293870"/>
            <a:ext cx="3261360" cy="1836420"/>
          </a:xfrm>
          <a:prstGeom prst="rect">
            <a:avLst/>
          </a:prstGeom>
        </p:spPr>
      </p:pic>
      <p:sp>
        <p:nvSpPr>
          <p:cNvPr id="11" name="文本框 10"/>
          <p:cNvSpPr txBox="1"/>
          <p:nvPr/>
        </p:nvSpPr>
        <p:spPr>
          <a:xfrm>
            <a:off x="340360" y="249555"/>
            <a:ext cx="359156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2.1</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核心设计理念</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647700" y="1553210"/>
            <a:ext cx="1962150" cy="398780"/>
          </a:xfrm>
          <a:prstGeom prst="rect">
            <a:avLst/>
          </a:prstGeom>
          <a:noFill/>
        </p:spPr>
        <p:txBody>
          <a:bodyPr wrap="square" rtlCol="0">
            <a:spAutoFit/>
          </a:bodyPr>
          <a:p>
            <a:pPr algn="ctr"/>
            <a:r>
              <a:rPr lang="zh-CN" altLang="en-US" sz="2000" b="1">
                <a:solidFill>
                  <a:schemeClr val="bg1"/>
                </a:solidFill>
                <a:latin typeface="微软雅黑" panose="020B0503020204020204" charset="-122"/>
                <a:ea typeface="微软雅黑" panose="020B0503020204020204" charset="-122"/>
              </a:rPr>
              <a:t>一套技术架构</a:t>
            </a:r>
            <a:endParaRPr lang="zh-CN" altLang="en-US" sz="2000" b="1">
              <a:solidFill>
                <a:schemeClr val="bg1"/>
              </a:solidFill>
              <a:latin typeface="微软雅黑" panose="020B0503020204020204" charset="-122"/>
              <a:ea typeface="微软雅黑" panose="020B0503020204020204" charset="-122"/>
            </a:endParaRPr>
          </a:p>
        </p:txBody>
      </p:sp>
      <p:sp>
        <p:nvSpPr>
          <p:cNvPr id="2" name="文本框 1"/>
          <p:cNvSpPr txBox="1"/>
          <p:nvPr/>
        </p:nvSpPr>
        <p:spPr>
          <a:xfrm>
            <a:off x="3491230" y="1553210"/>
            <a:ext cx="1962150" cy="398780"/>
          </a:xfrm>
          <a:prstGeom prst="rect">
            <a:avLst/>
          </a:prstGeom>
          <a:noFill/>
        </p:spPr>
        <p:txBody>
          <a:bodyPr wrap="square" rtlCol="0">
            <a:spAutoFit/>
          </a:bodyPr>
          <a:p>
            <a:pPr algn="ctr"/>
            <a:r>
              <a:rPr lang="zh-CN" altLang="en-US" sz="2000" b="1">
                <a:solidFill>
                  <a:schemeClr val="bg1"/>
                </a:solidFill>
                <a:latin typeface="微软雅黑" panose="020B0503020204020204" charset="-122"/>
                <a:ea typeface="微软雅黑" panose="020B0503020204020204" charset="-122"/>
              </a:rPr>
              <a:t>二类业务方式</a:t>
            </a:r>
            <a:endParaRPr lang="zh-CN" altLang="en-US" sz="2000" b="1">
              <a:solidFill>
                <a:schemeClr val="bg1"/>
              </a:solidFill>
              <a:latin typeface="微软雅黑" panose="020B0503020204020204" charset="-122"/>
              <a:ea typeface="微软雅黑" panose="020B0503020204020204" charset="-122"/>
            </a:endParaRPr>
          </a:p>
        </p:txBody>
      </p:sp>
      <p:sp>
        <p:nvSpPr>
          <p:cNvPr id="3" name="文本框 2"/>
          <p:cNvSpPr txBox="1"/>
          <p:nvPr/>
        </p:nvSpPr>
        <p:spPr>
          <a:xfrm>
            <a:off x="6334760" y="1553210"/>
            <a:ext cx="1962150" cy="398780"/>
          </a:xfrm>
          <a:prstGeom prst="rect">
            <a:avLst/>
          </a:prstGeom>
          <a:noFill/>
        </p:spPr>
        <p:txBody>
          <a:bodyPr wrap="square" rtlCol="0">
            <a:spAutoFit/>
          </a:bodyPr>
          <a:p>
            <a:pPr algn="ctr"/>
            <a:r>
              <a:rPr lang="en-US" altLang="zh-CN" sz="2000" b="1">
                <a:solidFill>
                  <a:schemeClr val="bg1"/>
                </a:solidFill>
                <a:latin typeface="微软雅黑" panose="020B0503020204020204" charset="-122"/>
                <a:ea typeface="微软雅黑" panose="020B0503020204020204" charset="-122"/>
              </a:rPr>
              <a:t>N</a:t>
            </a:r>
            <a:r>
              <a:rPr lang="zh-CN" altLang="en-US" sz="2000" b="1">
                <a:solidFill>
                  <a:schemeClr val="bg1"/>
                </a:solidFill>
                <a:latin typeface="微软雅黑" panose="020B0503020204020204" charset="-122"/>
                <a:ea typeface="微软雅黑" panose="020B0503020204020204" charset="-122"/>
              </a:rPr>
              <a:t>款工业机型</a:t>
            </a:r>
            <a:endParaRPr lang="zh-CN" altLang="en-US" sz="2000" b="1">
              <a:solidFill>
                <a:schemeClr val="bg1"/>
              </a:solidFill>
              <a:latin typeface="微软雅黑" panose="020B0503020204020204" charset="-122"/>
              <a:ea typeface="微软雅黑" panose="020B0503020204020204" charset="-122"/>
            </a:endParaRPr>
          </a:p>
        </p:txBody>
      </p:sp>
      <p:sp>
        <p:nvSpPr>
          <p:cNvPr id="5" name="文本框 4"/>
          <p:cNvSpPr txBox="1"/>
          <p:nvPr/>
        </p:nvSpPr>
        <p:spPr>
          <a:xfrm>
            <a:off x="9254490" y="1553210"/>
            <a:ext cx="1962150" cy="398780"/>
          </a:xfrm>
          <a:prstGeom prst="rect">
            <a:avLst/>
          </a:prstGeom>
          <a:noFill/>
        </p:spPr>
        <p:txBody>
          <a:bodyPr wrap="square" rtlCol="0">
            <a:spAutoFit/>
          </a:bodyPr>
          <a:p>
            <a:pPr algn="ctr"/>
            <a:r>
              <a:rPr lang="en-US" altLang="zh-CN" sz="2000" b="1">
                <a:solidFill>
                  <a:schemeClr val="bg1"/>
                </a:solidFill>
                <a:latin typeface="微软雅黑" panose="020B0503020204020204" charset="-122"/>
                <a:ea typeface="微软雅黑" panose="020B0503020204020204" charset="-122"/>
              </a:rPr>
              <a:t>X</a:t>
            </a:r>
            <a:r>
              <a:rPr lang="zh-CN" altLang="en-US" sz="2000" b="1">
                <a:solidFill>
                  <a:schemeClr val="bg1"/>
                </a:solidFill>
                <a:latin typeface="微软雅黑" panose="020B0503020204020204" charset="-122"/>
                <a:ea typeface="微软雅黑" panose="020B0503020204020204" charset="-122"/>
              </a:rPr>
              <a:t>种产品形态</a:t>
            </a:r>
            <a:endParaRPr lang="zh-CN" altLang="en-US" sz="2000" b="1">
              <a:solidFill>
                <a:schemeClr val="bg1"/>
              </a:solidFill>
              <a:latin typeface="微软雅黑" panose="020B0503020204020204" charset="-122"/>
              <a:ea typeface="微软雅黑" panose="020B0503020204020204" charset="-122"/>
            </a:endParaRPr>
          </a:p>
        </p:txBody>
      </p:sp>
      <p:sp>
        <p:nvSpPr>
          <p:cNvPr id="6" name="矩形 5"/>
          <p:cNvSpPr/>
          <p:nvPr>
            <p:custDataLst>
              <p:tags r:id="rId2"/>
            </p:custDataLst>
          </p:nvPr>
        </p:nvSpPr>
        <p:spPr>
          <a:xfrm>
            <a:off x="368300" y="1991360"/>
            <a:ext cx="2521585" cy="1797050"/>
          </a:xfrm>
          <a:prstGeom prst="rect">
            <a:avLst/>
          </a:prstGeom>
          <a:noFill/>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lnSpc>
                <a:spcPct val="150000"/>
              </a:lnSpc>
            </a:pPr>
            <a:r>
              <a:rPr lang="zh-CN" altLang="en-US" sz="1600" b="1">
                <a:solidFill>
                  <a:srgbClr val="F69A08"/>
                </a:solidFill>
                <a:latin typeface="微软雅黑" panose="020B0503020204020204" charset="-122"/>
                <a:ea typeface="微软雅黑" panose="020B0503020204020204" charset="-122"/>
              </a:rPr>
              <a:t>模块化设计、自由组合</a:t>
            </a:r>
            <a:endParaRPr lang="zh-CN" altLang="en-US" sz="1600" b="1">
              <a:solidFill>
                <a:srgbClr val="F69A08"/>
              </a:solidFill>
              <a:latin typeface="微软雅黑" panose="020B0503020204020204" charset="-122"/>
              <a:ea typeface="微软雅黑" panose="020B0503020204020204" charset="-122"/>
            </a:endParaRPr>
          </a:p>
          <a:p>
            <a:pPr algn="ctr">
              <a:lnSpc>
                <a:spcPct val="150000"/>
              </a:lnSpc>
            </a:pPr>
            <a:r>
              <a:rPr lang="zh-CN" altLang="en-US" sz="1600" b="1">
                <a:solidFill>
                  <a:srgbClr val="F69A08"/>
                </a:solidFill>
                <a:latin typeface="微软雅黑" panose="020B0503020204020204" charset="-122"/>
                <a:ea typeface="微软雅黑" panose="020B0503020204020204" charset="-122"/>
              </a:rPr>
              <a:t>软硬件解耦、形态万千</a:t>
            </a:r>
            <a:endParaRPr lang="zh-CN" altLang="en-US" sz="1600" b="1">
              <a:solidFill>
                <a:srgbClr val="F69A08"/>
              </a:solidFill>
              <a:latin typeface="微软雅黑" panose="020B0503020204020204" charset="-122"/>
              <a:ea typeface="微软雅黑" panose="020B0503020204020204" charset="-122"/>
            </a:endParaRPr>
          </a:p>
        </p:txBody>
      </p:sp>
      <p:sp>
        <p:nvSpPr>
          <p:cNvPr id="24" name="文本框 23"/>
          <p:cNvSpPr txBox="1"/>
          <p:nvPr>
            <p:custDataLst>
              <p:tags r:id="rId3"/>
            </p:custDataLst>
          </p:nvPr>
        </p:nvSpPr>
        <p:spPr>
          <a:xfrm>
            <a:off x="1219200" y="2115820"/>
            <a:ext cx="829310" cy="275590"/>
          </a:xfrm>
          <a:prstGeom prst="rect">
            <a:avLst/>
          </a:prstGeom>
          <a:noFill/>
        </p:spPr>
        <p:txBody>
          <a:bodyPr wrap="square" rtlCol="0">
            <a:spAutoFit/>
          </a:bodyPr>
          <a:p>
            <a:r>
              <a:rPr lang="zh-CN" altLang="en-US" sz="1200">
                <a:solidFill>
                  <a:schemeClr val="tx1"/>
                </a:solidFill>
                <a:latin typeface="微软雅黑" panose="020B0503020204020204" charset="-122"/>
                <a:ea typeface="微软雅黑" panose="020B0503020204020204" charset="-122"/>
              </a:rPr>
              <a:t>核心理念</a:t>
            </a:r>
            <a:endParaRPr lang="zh-CN" altLang="en-US" sz="1200">
              <a:solidFill>
                <a:schemeClr val="tx1"/>
              </a:solidFill>
              <a:latin typeface="微软雅黑" panose="020B0503020204020204" charset="-122"/>
              <a:ea typeface="微软雅黑" panose="020B0503020204020204" charset="-122"/>
            </a:endParaRPr>
          </a:p>
        </p:txBody>
      </p:sp>
      <p:sp>
        <p:nvSpPr>
          <p:cNvPr id="7" name="矩形 6"/>
          <p:cNvSpPr/>
          <p:nvPr>
            <p:custDataLst>
              <p:tags r:id="rId4"/>
            </p:custDataLst>
          </p:nvPr>
        </p:nvSpPr>
        <p:spPr>
          <a:xfrm>
            <a:off x="3210560" y="1991360"/>
            <a:ext cx="2521585" cy="1797050"/>
          </a:xfrm>
          <a:prstGeom prst="rect">
            <a:avLst/>
          </a:prstGeom>
          <a:noFill/>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lnSpc>
                <a:spcPct val="150000"/>
              </a:lnSpc>
            </a:pPr>
            <a:r>
              <a:rPr lang="zh-CN" altLang="en-US" sz="1600" b="1">
                <a:solidFill>
                  <a:srgbClr val="F69A08"/>
                </a:solidFill>
                <a:latin typeface="微软雅黑" panose="020B0503020204020204" charset="-122"/>
                <a:ea typeface="微软雅黑" panose="020B0503020204020204" charset="-122"/>
              </a:rPr>
              <a:t>中小型工厂的灵活业务</a:t>
            </a:r>
            <a:endParaRPr lang="zh-CN" altLang="en-US" sz="1400">
              <a:solidFill>
                <a:srgbClr val="F69A08"/>
              </a:solidFill>
              <a:latin typeface="微软雅黑" panose="020B0503020204020204" charset="-122"/>
              <a:ea typeface="微软雅黑" panose="020B0503020204020204" charset="-122"/>
            </a:endParaRPr>
          </a:p>
          <a:p>
            <a:pPr algn="ctr">
              <a:lnSpc>
                <a:spcPct val="150000"/>
              </a:lnSpc>
            </a:pPr>
            <a:r>
              <a:rPr lang="zh-CN" altLang="en-US" sz="1200">
                <a:solidFill>
                  <a:schemeClr val="bg1">
                    <a:lumMod val="50000"/>
                  </a:schemeClr>
                </a:solidFill>
                <a:latin typeface="微软雅黑" panose="020B0503020204020204" charset="-122"/>
                <a:ea typeface="微软雅黑" panose="020B0503020204020204" charset="-122"/>
              </a:rPr>
              <a:t>单机智能</a:t>
            </a:r>
            <a:r>
              <a:rPr lang="en-US" altLang="zh-CN" sz="1200">
                <a:solidFill>
                  <a:schemeClr val="bg1">
                    <a:lumMod val="50000"/>
                  </a:schemeClr>
                </a:solidFill>
                <a:latin typeface="微软雅黑" panose="020B0503020204020204" charset="-122"/>
                <a:ea typeface="微软雅黑" panose="020B0503020204020204" charset="-122"/>
              </a:rPr>
              <a:t>+</a:t>
            </a:r>
            <a:r>
              <a:rPr lang="zh-CN" altLang="en-US" sz="1200">
                <a:solidFill>
                  <a:schemeClr val="bg1">
                    <a:lumMod val="50000"/>
                  </a:schemeClr>
                </a:solidFill>
                <a:latin typeface="微软雅黑" panose="020B0503020204020204" charset="-122"/>
                <a:ea typeface="微软雅黑" panose="020B0503020204020204" charset="-122"/>
              </a:rPr>
              <a:t>轻量云平台</a:t>
            </a:r>
            <a:endParaRPr lang="zh-CN" altLang="en-US" sz="1200">
              <a:solidFill>
                <a:schemeClr val="bg1">
                  <a:lumMod val="50000"/>
                </a:schemeClr>
              </a:solidFill>
              <a:latin typeface="微软雅黑" panose="020B0503020204020204" charset="-122"/>
              <a:ea typeface="微软雅黑" panose="020B0503020204020204" charset="-122"/>
            </a:endParaRPr>
          </a:p>
          <a:p>
            <a:pPr algn="ctr">
              <a:lnSpc>
                <a:spcPct val="150000"/>
              </a:lnSpc>
            </a:pPr>
            <a:endParaRPr lang="zh-CN" altLang="en-US" sz="1200">
              <a:solidFill>
                <a:schemeClr val="bg1">
                  <a:lumMod val="50000"/>
                </a:schemeClr>
              </a:solidFill>
              <a:latin typeface="微软雅黑" panose="020B0503020204020204" charset="-122"/>
              <a:ea typeface="微软雅黑" panose="020B0503020204020204" charset="-122"/>
            </a:endParaRPr>
          </a:p>
          <a:p>
            <a:pPr algn="ctr">
              <a:lnSpc>
                <a:spcPct val="150000"/>
              </a:lnSpc>
            </a:pPr>
            <a:r>
              <a:rPr lang="zh-CN" altLang="en-US" sz="1600" b="1">
                <a:solidFill>
                  <a:srgbClr val="F69A08"/>
                </a:solidFill>
                <a:latin typeface="微软雅黑" panose="020B0503020204020204" charset="-122"/>
                <a:ea typeface="微软雅黑" panose="020B0503020204020204" charset="-122"/>
              </a:rPr>
              <a:t>中大型工厂的系统集成项目</a:t>
            </a:r>
            <a:endParaRPr lang="zh-CN" altLang="en-US" sz="1600">
              <a:solidFill>
                <a:srgbClr val="F69A08"/>
              </a:solidFill>
              <a:latin typeface="微软雅黑" panose="020B0503020204020204" charset="-122"/>
              <a:ea typeface="微软雅黑" panose="020B0503020204020204" charset="-122"/>
            </a:endParaRPr>
          </a:p>
          <a:p>
            <a:pPr algn="ctr">
              <a:lnSpc>
                <a:spcPct val="150000"/>
              </a:lnSpc>
            </a:pPr>
            <a:r>
              <a:rPr lang="zh-CN" altLang="en-US" sz="1200">
                <a:solidFill>
                  <a:schemeClr val="bg1">
                    <a:lumMod val="50000"/>
                  </a:schemeClr>
                </a:solidFill>
                <a:latin typeface="微软雅黑" panose="020B0503020204020204" charset="-122"/>
                <a:ea typeface="微软雅黑" panose="020B0503020204020204" charset="-122"/>
              </a:rPr>
              <a:t>标准机型</a:t>
            </a:r>
            <a:r>
              <a:rPr lang="en-US" altLang="zh-CN" sz="1200">
                <a:solidFill>
                  <a:schemeClr val="bg1">
                    <a:lumMod val="50000"/>
                  </a:schemeClr>
                </a:solidFill>
                <a:latin typeface="微软雅黑" panose="020B0503020204020204" charset="-122"/>
                <a:ea typeface="微软雅黑" panose="020B0503020204020204" charset="-122"/>
              </a:rPr>
              <a:t>+</a:t>
            </a:r>
            <a:r>
              <a:rPr lang="zh-CN" altLang="en-US" sz="1200">
                <a:solidFill>
                  <a:schemeClr val="bg1">
                    <a:lumMod val="50000"/>
                  </a:schemeClr>
                </a:solidFill>
                <a:latin typeface="微软雅黑" panose="020B0503020204020204" charset="-122"/>
                <a:ea typeface="微软雅黑" panose="020B0503020204020204" charset="-122"/>
              </a:rPr>
              <a:t>开放性接口</a:t>
            </a:r>
            <a:r>
              <a:rPr lang="en-US" altLang="zh-CN" sz="1200">
                <a:solidFill>
                  <a:schemeClr val="bg1">
                    <a:lumMod val="50000"/>
                  </a:schemeClr>
                </a:solidFill>
                <a:latin typeface="微软雅黑" panose="020B0503020204020204" charset="-122"/>
                <a:ea typeface="微软雅黑" panose="020B0503020204020204" charset="-122"/>
              </a:rPr>
              <a:t>+</a:t>
            </a:r>
            <a:r>
              <a:rPr lang="zh-CN" altLang="en-US" sz="1200">
                <a:solidFill>
                  <a:schemeClr val="bg1">
                    <a:lumMod val="50000"/>
                  </a:schemeClr>
                </a:solidFill>
                <a:latin typeface="微软雅黑" panose="020B0503020204020204" charset="-122"/>
                <a:ea typeface="微软雅黑" panose="020B0503020204020204" charset="-122"/>
              </a:rPr>
              <a:t>扩展能力</a:t>
            </a:r>
            <a:endParaRPr lang="zh-CN" altLang="en-US" sz="1200">
              <a:solidFill>
                <a:schemeClr val="bg1">
                  <a:lumMod val="50000"/>
                </a:schemeClr>
              </a:solidFill>
              <a:latin typeface="微软雅黑" panose="020B0503020204020204" charset="-122"/>
              <a:ea typeface="微软雅黑" panose="020B0503020204020204" charset="-122"/>
            </a:endParaRPr>
          </a:p>
        </p:txBody>
      </p:sp>
      <p:sp>
        <p:nvSpPr>
          <p:cNvPr id="8" name="矩形 7"/>
          <p:cNvSpPr/>
          <p:nvPr>
            <p:custDataLst>
              <p:tags r:id="rId5"/>
            </p:custDataLst>
          </p:nvPr>
        </p:nvSpPr>
        <p:spPr>
          <a:xfrm>
            <a:off x="6055360" y="1991360"/>
            <a:ext cx="2521585" cy="1987550"/>
          </a:xfrm>
          <a:prstGeom prst="rect">
            <a:avLst/>
          </a:prstGeom>
          <a:noFill/>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p>
            <a:pPr algn="ctr"/>
            <a:endParaRPr lang="en-US" altLang="zh-CN" sz="1600">
              <a:solidFill>
                <a:schemeClr val="tx1"/>
              </a:solidFill>
              <a:latin typeface="微软雅黑" panose="020B0503020204020204" charset="-122"/>
              <a:ea typeface="微软雅黑" panose="020B0503020204020204" charset="-122"/>
            </a:endParaRPr>
          </a:p>
          <a:p>
            <a:pPr algn="ctr"/>
            <a:r>
              <a:rPr lang="en-US" altLang="zh-CN" sz="1600" b="1">
                <a:solidFill>
                  <a:srgbClr val="F69A08"/>
                </a:solidFill>
                <a:latin typeface="微软雅黑" panose="020B0503020204020204" charset="-122"/>
                <a:ea typeface="微软雅黑" panose="020B0503020204020204" charset="-122"/>
              </a:rPr>
              <a:t>80KG~1500KG</a:t>
            </a:r>
            <a:endParaRPr lang="en-US" altLang="zh-CN" sz="1600" b="1">
              <a:solidFill>
                <a:srgbClr val="F69A08"/>
              </a:solidFill>
              <a:latin typeface="微软雅黑" panose="020B0503020204020204" charset="-122"/>
              <a:ea typeface="微软雅黑" panose="020B0503020204020204" charset="-122"/>
            </a:endParaRPr>
          </a:p>
          <a:p>
            <a:pPr algn="ctr"/>
            <a:r>
              <a:rPr lang="zh-CN" altLang="en-US" sz="1600" b="1">
                <a:solidFill>
                  <a:srgbClr val="F69A08"/>
                </a:solidFill>
                <a:latin typeface="微软雅黑" panose="020B0503020204020204" charset="-122"/>
                <a:ea typeface="微软雅黑" panose="020B0503020204020204" charset="-122"/>
              </a:rPr>
              <a:t>行业全覆盖</a:t>
            </a:r>
            <a:endParaRPr lang="zh-CN" altLang="en-US" sz="1600" b="1">
              <a:solidFill>
                <a:srgbClr val="F69A08"/>
              </a:solidFill>
              <a:latin typeface="微软雅黑" panose="020B0503020204020204" charset="-122"/>
              <a:ea typeface="微软雅黑" panose="020B0503020204020204" charset="-122"/>
            </a:endParaRPr>
          </a:p>
        </p:txBody>
      </p:sp>
      <p:sp>
        <p:nvSpPr>
          <p:cNvPr id="9" name="矩形 8"/>
          <p:cNvSpPr/>
          <p:nvPr>
            <p:custDataLst>
              <p:tags r:id="rId6"/>
            </p:custDataLst>
          </p:nvPr>
        </p:nvSpPr>
        <p:spPr>
          <a:xfrm>
            <a:off x="8898890" y="1991360"/>
            <a:ext cx="2521585" cy="4844415"/>
          </a:xfrm>
          <a:prstGeom prst="rect">
            <a:avLst/>
          </a:prstGeom>
          <a:noFill/>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p>
            <a:pPr algn="ctr">
              <a:buClrTx/>
              <a:buSzTx/>
              <a:buFontTx/>
            </a:pPr>
            <a:endParaRPr lang="zh-CN" altLang="en-US" sz="1600" b="1">
              <a:solidFill>
                <a:srgbClr val="F7642A"/>
              </a:solidFill>
              <a:latin typeface="微软雅黑" panose="020B0503020204020204" charset="-122"/>
              <a:ea typeface="微软雅黑" panose="020B0503020204020204" charset="-122"/>
            </a:endParaRPr>
          </a:p>
          <a:p>
            <a:pPr algn="ctr">
              <a:buClrTx/>
              <a:buSzTx/>
              <a:buFontTx/>
            </a:pPr>
            <a:r>
              <a:rPr lang="zh-CN" altLang="en-US" sz="1600" b="1">
                <a:solidFill>
                  <a:srgbClr val="F69A08"/>
                </a:solidFill>
                <a:latin typeface="微软雅黑" panose="020B0503020204020204" charset="-122"/>
                <a:ea typeface="微软雅黑" panose="020B0503020204020204" charset="-122"/>
              </a:rPr>
              <a:t>丰富的产品形态</a:t>
            </a:r>
            <a:endParaRPr lang="zh-CN" altLang="en-US" sz="1600" b="1">
              <a:solidFill>
                <a:srgbClr val="F69A08"/>
              </a:solidFill>
              <a:latin typeface="微软雅黑" panose="020B0503020204020204" charset="-122"/>
              <a:ea typeface="微软雅黑" panose="020B0503020204020204" charset="-122"/>
            </a:endParaRPr>
          </a:p>
          <a:p>
            <a:pPr algn="ctr">
              <a:buClrTx/>
              <a:buSzTx/>
              <a:buFontTx/>
            </a:pPr>
            <a:r>
              <a:rPr lang="zh-CN" altLang="en-US" sz="1600" b="1">
                <a:solidFill>
                  <a:srgbClr val="F69A08"/>
                </a:solidFill>
                <a:latin typeface="微软雅黑" panose="020B0503020204020204" charset="-122"/>
                <a:ea typeface="微软雅黑" panose="020B0503020204020204" charset="-122"/>
              </a:rPr>
              <a:t>工厂柔性搬运专家</a:t>
            </a:r>
            <a:endParaRPr lang="zh-CN" altLang="en-US" sz="1600" b="1">
              <a:solidFill>
                <a:srgbClr val="F69A08"/>
              </a:solidFill>
              <a:latin typeface="微软雅黑" panose="020B0503020204020204" charset="-122"/>
              <a:ea typeface="微软雅黑" panose="020B0503020204020204" charset="-122"/>
            </a:endParaRPr>
          </a:p>
        </p:txBody>
      </p:sp>
      <p:pic>
        <p:nvPicPr>
          <p:cNvPr id="77" name="图片 76"/>
          <p:cNvPicPr>
            <a:picLocks noChangeAspect="1"/>
          </p:cNvPicPr>
          <p:nvPr/>
        </p:nvPicPr>
        <p:blipFill>
          <a:blip r:embed="rId7"/>
          <a:stretch>
            <a:fillRect/>
          </a:stretch>
        </p:blipFill>
        <p:spPr>
          <a:xfrm>
            <a:off x="10380980" y="6003925"/>
            <a:ext cx="755015" cy="789305"/>
          </a:xfrm>
          <a:prstGeom prst="rect">
            <a:avLst/>
          </a:prstGeom>
        </p:spPr>
      </p:pic>
      <p:pic>
        <p:nvPicPr>
          <p:cNvPr id="21" name="图片 20"/>
          <p:cNvPicPr>
            <a:picLocks noChangeAspect="1"/>
          </p:cNvPicPr>
          <p:nvPr/>
        </p:nvPicPr>
        <p:blipFill>
          <a:blip r:embed="rId8"/>
          <a:stretch>
            <a:fillRect/>
          </a:stretch>
        </p:blipFill>
        <p:spPr>
          <a:xfrm>
            <a:off x="9379585" y="5786120"/>
            <a:ext cx="563245" cy="1007110"/>
          </a:xfrm>
          <a:prstGeom prst="rect">
            <a:avLst/>
          </a:prstGeom>
        </p:spPr>
      </p:pic>
      <p:sp>
        <p:nvSpPr>
          <p:cNvPr id="22" name="文本框 21"/>
          <p:cNvSpPr txBox="1"/>
          <p:nvPr/>
        </p:nvSpPr>
        <p:spPr>
          <a:xfrm>
            <a:off x="9050655" y="2792730"/>
            <a:ext cx="1129665" cy="245110"/>
          </a:xfrm>
          <a:prstGeom prst="rect">
            <a:avLst/>
          </a:prstGeom>
          <a:noFill/>
        </p:spPr>
        <p:txBody>
          <a:bodyPr wrap="square" rtlCol="0">
            <a:spAutoFit/>
          </a:bodyPr>
          <a:p>
            <a:pPr algn="ctr"/>
            <a:r>
              <a:rPr lang="zh-CN" altLang="en-US" sz="1000">
                <a:solidFill>
                  <a:schemeClr val="tx1"/>
                </a:solidFill>
                <a:latin typeface="微软雅黑" panose="020B0503020204020204" charset="-122"/>
                <a:ea typeface="微软雅黑" panose="020B0503020204020204" charset="-122"/>
                <a:cs typeface="微软雅黑" panose="020B0503020204020204" charset="-122"/>
              </a:rPr>
              <a:t>平面搬运类</a:t>
            </a:r>
            <a:endParaRPr lang="zh-CN" altLang="en-US" sz="100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5" name="文本框 24"/>
          <p:cNvSpPr txBox="1"/>
          <p:nvPr/>
        </p:nvSpPr>
        <p:spPr>
          <a:xfrm>
            <a:off x="10138410" y="2792730"/>
            <a:ext cx="1129665" cy="245110"/>
          </a:xfrm>
          <a:prstGeom prst="rect">
            <a:avLst/>
          </a:prstGeom>
          <a:noFill/>
        </p:spPr>
        <p:txBody>
          <a:bodyPr wrap="square" rtlCol="0">
            <a:spAutoFit/>
          </a:bodyPr>
          <a:p>
            <a:pPr algn="ctr"/>
            <a:r>
              <a:rPr lang="zh-CN" altLang="en-US" sz="1000">
                <a:solidFill>
                  <a:schemeClr val="tx1"/>
                </a:solidFill>
                <a:latin typeface="微软雅黑" panose="020B0503020204020204" charset="-122"/>
                <a:ea typeface="微软雅黑" panose="020B0503020204020204" charset="-122"/>
                <a:cs typeface="微软雅黑" panose="020B0503020204020204" charset="-122"/>
              </a:rPr>
              <a:t>顶升搬运类</a:t>
            </a:r>
            <a:endParaRPr lang="zh-CN" altLang="en-US" sz="100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6" name="矩形 25"/>
          <p:cNvSpPr/>
          <p:nvPr>
            <p:custDataLst>
              <p:tags r:id="rId9"/>
            </p:custDataLst>
          </p:nvPr>
        </p:nvSpPr>
        <p:spPr>
          <a:xfrm>
            <a:off x="6085205" y="3957320"/>
            <a:ext cx="2521585" cy="2816225"/>
          </a:xfrm>
          <a:prstGeom prst="rect">
            <a:avLst/>
          </a:prstGeom>
          <a:noFill/>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p>
            <a:pPr algn="ctr"/>
            <a:endParaRPr lang="en-US" altLang="zh-CN" sz="1600">
              <a:solidFill>
                <a:schemeClr val="tx1"/>
              </a:solidFill>
              <a:latin typeface="微软雅黑" panose="020B0503020204020204" charset="-122"/>
              <a:ea typeface="微软雅黑" panose="020B0503020204020204" charset="-122"/>
            </a:endParaRPr>
          </a:p>
          <a:p>
            <a:pPr algn="ctr"/>
            <a:endParaRPr lang="en-US" altLang="zh-CN" sz="1600">
              <a:solidFill>
                <a:schemeClr val="tx1"/>
              </a:solidFill>
              <a:latin typeface="微软雅黑" panose="020B0503020204020204" charset="-122"/>
              <a:ea typeface="微软雅黑" panose="020B0503020204020204" charset="-122"/>
            </a:endParaRPr>
          </a:p>
          <a:p>
            <a:pPr algn="ctr"/>
            <a:endParaRPr lang="zh-CN" altLang="en-US" sz="1600" b="1">
              <a:solidFill>
                <a:schemeClr val="tx1"/>
              </a:solidFill>
              <a:latin typeface="微软雅黑" panose="020B0503020204020204" charset="-122"/>
              <a:ea typeface="微软雅黑" panose="020B0503020204020204" charset="-122"/>
            </a:endParaRPr>
          </a:p>
        </p:txBody>
      </p:sp>
      <p:grpSp>
        <p:nvGrpSpPr>
          <p:cNvPr id="20" name="组合 19"/>
          <p:cNvGrpSpPr/>
          <p:nvPr/>
        </p:nvGrpSpPr>
        <p:grpSpPr>
          <a:xfrm>
            <a:off x="3210560" y="3749040"/>
            <a:ext cx="2520950" cy="2804160"/>
            <a:chOff x="5056" y="6360"/>
            <a:chExt cx="3970" cy="4416"/>
          </a:xfrm>
        </p:grpSpPr>
        <p:sp>
          <p:nvSpPr>
            <p:cNvPr id="32" name="矩形 31"/>
            <p:cNvSpPr/>
            <p:nvPr>
              <p:custDataLst>
                <p:tags r:id="rId10"/>
              </p:custDataLst>
            </p:nvPr>
          </p:nvSpPr>
          <p:spPr>
            <a:xfrm>
              <a:off x="5056" y="6360"/>
              <a:ext cx="3971" cy="4416"/>
            </a:xfrm>
            <a:prstGeom prst="rect">
              <a:avLst/>
            </a:prstGeom>
            <a:noFill/>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lnSpc>
                  <a:spcPct val="150000"/>
                </a:lnSpc>
              </a:pPr>
              <a:endParaRPr lang="zh-CN" altLang="en-US" sz="1200">
                <a:solidFill>
                  <a:schemeClr val="tx1"/>
                </a:solidFill>
                <a:latin typeface="微软雅黑" panose="020B0503020204020204" charset="-122"/>
                <a:ea typeface="微软雅黑" panose="020B0503020204020204" charset="-122"/>
              </a:endParaRPr>
            </a:p>
          </p:txBody>
        </p:sp>
        <p:grpSp>
          <p:nvGrpSpPr>
            <p:cNvPr id="59" name="组合 58"/>
            <p:cNvGrpSpPr/>
            <p:nvPr/>
          </p:nvGrpSpPr>
          <p:grpSpPr>
            <a:xfrm>
              <a:off x="5113" y="8390"/>
              <a:ext cx="3850" cy="2275"/>
              <a:chOff x="8031" y="3859"/>
              <a:chExt cx="10903" cy="6572"/>
            </a:xfrm>
          </p:grpSpPr>
          <p:grpSp>
            <p:nvGrpSpPr>
              <p:cNvPr id="61" name="组合 60"/>
              <p:cNvGrpSpPr>
                <a:grpSpLocks noChangeAspect="1"/>
              </p:cNvGrpSpPr>
              <p:nvPr/>
            </p:nvGrpSpPr>
            <p:grpSpPr>
              <a:xfrm>
                <a:off x="8031" y="3859"/>
                <a:ext cx="10903" cy="6572"/>
                <a:chOff x="5704" y="3772"/>
                <a:chExt cx="13898" cy="8381"/>
              </a:xfrm>
            </p:grpSpPr>
            <p:sp>
              <p:nvSpPr>
                <p:cNvPr id="62" name="文本框 81"/>
                <p:cNvSpPr txBox="1">
                  <a:spLocks noChangeArrowheads="1"/>
                </p:cNvSpPr>
                <p:nvPr/>
              </p:nvSpPr>
              <p:spPr bwMode="auto">
                <a:xfrm>
                  <a:off x="5707" y="3772"/>
                  <a:ext cx="13893" cy="1512"/>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nSpc>
                      <a:spcPct val="100000"/>
                    </a:lnSpc>
                    <a:spcBef>
                      <a:spcPct val="0"/>
                    </a:spcBef>
                    <a:buFontTx/>
                    <a:buNone/>
                  </a:pPr>
                  <a:r>
                    <a:rPr kumimoji="1" lang="zh-CN" altLang="en-US" sz="500">
                      <a:solidFill>
                        <a:schemeClr val="tx1"/>
                      </a:solidFill>
                      <a:latin typeface="微软雅黑" panose="020B0503020204020204" charset="-122"/>
                      <a:ea typeface="微软雅黑" panose="020B0503020204020204" charset="-122"/>
                    </a:rPr>
                    <a:t>   </a:t>
                  </a:r>
                  <a:endParaRPr kumimoji="1" lang="en-US" altLang="zh-CN" sz="500">
                    <a:solidFill>
                      <a:schemeClr val="tx1"/>
                    </a:solidFill>
                    <a:latin typeface="微软雅黑" panose="020B0503020204020204" charset="-122"/>
                    <a:ea typeface="微软雅黑" panose="020B0503020204020204" charset="-122"/>
                  </a:endParaRPr>
                </a:p>
                <a:p>
                  <a:pPr>
                    <a:lnSpc>
                      <a:spcPct val="100000"/>
                    </a:lnSpc>
                    <a:spcBef>
                      <a:spcPct val="0"/>
                    </a:spcBef>
                    <a:buFontTx/>
                    <a:buNone/>
                  </a:pPr>
                  <a:r>
                    <a:rPr kumimoji="1" lang="zh-CN" altLang="en-US" sz="500">
                      <a:solidFill>
                        <a:schemeClr val="tx1"/>
                      </a:solidFill>
                      <a:latin typeface="微软雅黑" panose="020B0503020204020204" charset="-122"/>
                      <a:ea typeface="微软雅黑" panose="020B0503020204020204" charset="-122"/>
                    </a:rPr>
                    <a:t>    </a:t>
                  </a:r>
                  <a:endParaRPr kumimoji="1" lang="zh-CN" altLang="en-US" sz="500">
                    <a:solidFill>
                      <a:schemeClr val="tx1"/>
                    </a:solidFill>
                    <a:latin typeface="微软雅黑" panose="020B0503020204020204" charset="-122"/>
                    <a:ea typeface="微软雅黑" panose="020B0503020204020204" charset="-122"/>
                  </a:endParaRPr>
                </a:p>
              </p:txBody>
            </p:sp>
            <p:sp>
              <p:nvSpPr>
                <p:cNvPr id="63" name="业务"/>
                <p:cNvSpPr txBox="1">
                  <a:spLocks noChangeArrowheads="1"/>
                </p:cNvSpPr>
                <p:nvPr/>
              </p:nvSpPr>
              <p:spPr bwMode="auto">
                <a:xfrm>
                  <a:off x="6055" y="3952"/>
                  <a:ext cx="1942" cy="1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25400" tIns="25400" rIns="25400" bIns="25400" anchor="ctr">
                  <a:spAutoFit/>
                </a:bodyP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nSpc>
                      <a:spcPct val="100000"/>
                    </a:lnSpc>
                    <a:spcBef>
                      <a:spcPct val="0"/>
                    </a:spcBef>
                    <a:buFontTx/>
                    <a:buNone/>
                  </a:pPr>
                  <a:r>
                    <a:rPr lang="zh-CN" altLang="en-US" sz="500" b="0" dirty="0">
                      <a:solidFill>
                        <a:schemeClr val="bg1">
                          <a:lumMod val="50000"/>
                        </a:schemeClr>
                      </a:solidFill>
                      <a:latin typeface="微软雅黑" panose="020B0503020204020204" charset="-122"/>
                      <a:ea typeface="微软雅黑" panose="020B0503020204020204" charset="-122"/>
                    </a:rPr>
                    <a:t>客户</a:t>
                  </a:r>
                  <a:endParaRPr lang="en-US" altLang="zh-CN" sz="500" b="0" dirty="0">
                    <a:solidFill>
                      <a:schemeClr val="bg1">
                        <a:lumMod val="50000"/>
                      </a:schemeClr>
                    </a:solidFill>
                    <a:latin typeface="微软雅黑" panose="020B0503020204020204" charset="-122"/>
                    <a:ea typeface="微软雅黑" panose="020B0503020204020204" charset="-122"/>
                  </a:endParaRPr>
                </a:p>
                <a:p>
                  <a:pPr>
                    <a:lnSpc>
                      <a:spcPct val="100000"/>
                    </a:lnSpc>
                    <a:spcBef>
                      <a:spcPct val="0"/>
                    </a:spcBef>
                    <a:buFontTx/>
                    <a:buNone/>
                  </a:pPr>
                  <a:r>
                    <a:rPr lang="zh-CN" altLang="en-US" sz="500" b="0" dirty="0">
                      <a:solidFill>
                        <a:schemeClr val="bg1">
                          <a:lumMod val="50000"/>
                        </a:schemeClr>
                      </a:solidFill>
                      <a:latin typeface="微软雅黑" panose="020B0503020204020204" charset="-122"/>
                      <a:ea typeface="微软雅黑" panose="020B0503020204020204" charset="-122"/>
                    </a:rPr>
                    <a:t>系统</a:t>
                  </a:r>
                  <a:endParaRPr lang="zh-CN" altLang="en-US" sz="500" b="0" dirty="0">
                    <a:solidFill>
                      <a:schemeClr val="bg1">
                        <a:lumMod val="50000"/>
                      </a:schemeClr>
                    </a:solidFill>
                    <a:latin typeface="微软雅黑" panose="020B0503020204020204" charset="-122"/>
                    <a:ea typeface="微软雅黑" panose="020B0503020204020204" charset="-122"/>
                  </a:endParaRPr>
                </a:p>
              </p:txBody>
            </p:sp>
            <p:sp>
              <p:nvSpPr>
                <p:cNvPr id="64" name="工厂过程执行系统…"/>
                <p:cNvSpPr>
                  <a:spLocks noChangeArrowheads="1"/>
                </p:cNvSpPr>
                <p:nvPr/>
              </p:nvSpPr>
              <p:spPr bwMode="auto">
                <a:xfrm>
                  <a:off x="7268" y="4077"/>
                  <a:ext cx="2607" cy="880"/>
                </a:xfrm>
                <a:prstGeom prst="rect">
                  <a:avLst/>
                </a:prstGeom>
                <a:solidFill>
                  <a:schemeClr val="bg1"/>
                </a:solidFill>
                <a:ln w="12700">
                  <a:solidFill>
                    <a:schemeClr val="bg1">
                      <a:lumMod val="50000"/>
                    </a:schemeClr>
                  </a:solidFill>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en-US" altLang="zh-CN" sz="5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MES</a:t>
                  </a:r>
                  <a:r>
                    <a:rPr lang="zh-CN" altLang="en-US" sz="5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系统</a:t>
                  </a:r>
                  <a:endParaRPr lang="zh-CN" altLang="en-US" sz="5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65" name="仓库管理系统…"/>
                <p:cNvSpPr>
                  <a:spLocks noChangeArrowheads="1"/>
                </p:cNvSpPr>
                <p:nvPr/>
              </p:nvSpPr>
              <p:spPr bwMode="auto">
                <a:xfrm>
                  <a:off x="10168" y="4077"/>
                  <a:ext cx="2608" cy="880"/>
                </a:xfrm>
                <a:prstGeom prst="rect">
                  <a:avLst/>
                </a:prstGeom>
                <a:solidFill>
                  <a:schemeClr val="bg1"/>
                </a:solidFill>
                <a:ln w="12700">
                  <a:solidFill>
                    <a:schemeClr val="bg1">
                      <a:lumMod val="50000"/>
                    </a:schemeClr>
                  </a:solidFill>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altLang="zh-CN" sz="5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WMS系统</a:t>
                  </a:r>
                  <a:endParaRPr lang="zh-CN" altLang="zh-CN" sz="5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66" name="企业资源计划系统…"/>
                <p:cNvSpPr>
                  <a:spLocks noChangeArrowheads="1"/>
                </p:cNvSpPr>
                <p:nvPr/>
              </p:nvSpPr>
              <p:spPr bwMode="auto">
                <a:xfrm>
                  <a:off x="13069" y="4077"/>
                  <a:ext cx="2608" cy="880"/>
                </a:xfrm>
                <a:prstGeom prst="rect">
                  <a:avLst/>
                </a:prstGeom>
                <a:solidFill>
                  <a:schemeClr val="bg1"/>
                </a:solidFill>
                <a:ln w="12700">
                  <a:solidFill>
                    <a:schemeClr val="bg1">
                      <a:lumMod val="50000"/>
                    </a:schemeClr>
                  </a:solidFill>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altLang="zh-CN" sz="5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ERP系统</a:t>
                  </a:r>
                  <a:endParaRPr lang="zh-CN" altLang="zh-CN" sz="5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67" name="供应链管理系统…"/>
                <p:cNvSpPr>
                  <a:spLocks noChangeArrowheads="1"/>
                </p:cNvSpPr>
                <p:nvPr/>
              </p:nvSpPr>
              <p:spPr bwMode="auto">
                <a:xfrm>
                  <a:off x="15970" y="4077"/>
                  <a:ext cx="2608" cy="880"/>
                </a:xfrm>
                <a:prstGeom prst="rect">
                  <a:avLst/>
                </a:prstGeom>
                <a:solidFill>
                  <a:schemeClr val="bg1"/>
                </a:solidFill>
                <a:ln w="12700">
                  <a:solidFill>
                    <a:schemeClr val="bg1">
                      <a:lumMod val="50000"/>
                    </a:schemeClr>
                  </a:solidFill>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altLang="zh-CN" sz="5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其他系统</a:t>
                  </a:r>
                  <a:endParaRPr lang="zh-CN" altLang="zh-CN" sz="5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68" name="文本框 81"/>
                <p:cNvSpPr txBox="1">
                  <a:spLocks noChangeArrowheads="1"/>
                </p:cNvSpPr>
                <p:nvPr/>
              </p:nvSpPr>
              <p:spPr bwMode="auto">
                <a:xfrm>
                  <a:off x="5704" y="10232"/>
                  <a:ext cx="4572" cy="1921"/>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nchor="t" anchorCtr="0"/>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kumimoji="1" lang="zh-CN" altLang="en-US" sz="500" b="0">
                      <a:solidFill>
                        <a:schemeClr val="bg1">
                          <a:lumMod val="50000"/>
                        </a:schemeClr>
                      </a:solidFill>
                      <a:latin typeface="微软雅黑" panose="020B0503020204020204" charset="-122"/>
                      <a:ea typeface="微软雅黑" panose="020B0503020204020204" charset="-122"/>
                    </a:rPr>
                    <a:t>机器人   </a:t>
                  </a:r>
                  <a:endParaRPr kumimoji="1" lang="en-US" altLang="zh-CN" sz="500" b="0">
                    <a:solidFill>
                      <a:schemeClr val="bg1">
                        <a:lumMod val="50000"/>
                      </a:schemeClr>
                    </a:solidFill>
                    <a:latin typeface="微软雅黑" panose="020B0503020204020204" charset="-122"/>
                    <a:ea typeface="微软雅黑" panose="020B0503020204020204" charset="-122"/>
                  </a:endParaRPr>
                </a:p>
                <a:p>
                  <a:pPr algn="ctr">
                    <a:lnSpc>
                      <a:spcPct val="100000"/>
                    </a:lnSpc>
                    <a:spcBef>
                      <a:spcPct val="0"/>
                    </a:spcBef>
                    <a:buFontTx/>
                    <a:buNone/>
                  </a:pPr>
                  <a:r>
                    <a:rPr kumimoji="1" lang="zh-CN" altLang="en-US" sz="500" b="0">
                      <a:solidFill>
                        <a:schemeClr val="bg1">
                          <a:lumMod val="50000"/>
                        </a:schemeClr>
                      </a:solidFill>
                      <a:latin typeface="微软雅黑" panose="020B0503020204020204" charset="-122"/>
                      <a:ea typeface="微软雅黑" panose="020B0503020204020204" charset="-122"/>
                    </a:rPr>
                    <a:t>    </a:t>
                  </a:r>
                  <a:endParaRPr kumimoji="1" lang="zh-CN" altLang="en-US" sz="500" b="0">
                    <a:solidFill>
                      <a:schemeClr val="bg1">
                        <a:lumMod val="50000"/>
                      </a:schemeClr>
                    </a:solidFill>
                    <a:latin typeface="微软雅黑" panose="020B0503020204020204" charset="-122"/>
                    <a:ea typeface="微软雅黑" panose="020B0503020204020204" charset="-122"/>
                  </a:endParaRPr>
                </a:p>
              </p:txBody>
            </p:sp>
            <p:sp>
              <p:nvSpPr>
                <p:cNvPr id="69" name="文本框 81"/>
                <p:cNvSpPr txBox="1">
                  <a:spLocks noChangeArrowheads="1"/>
                </p:cNvSpPr>
                <p:nvPr/>
              </p:nvSpPr>
              <p:spPr bwMode="auto">
                <a:xfrm>
                  <a:off x="10367" y="10232"/>
                  <a:ext cx="4572" cy="1921"/>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nchor="t" anchorCtr="0"/>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kumimoji="1" lang="zh-CN" altLang="en-US" sz="500" b="0">
                      <a:solidFill>
                        <a:schemeClr val="bg1">
                          <a:lumMod val="50000"/>
                        </a:schemeClr>
                      </a:solidFill>
                      <a:latin typeface="微软雅黑" panose="020B0503020204020204" charset="-122"/>
                      <a:ea typeface="微软雅黑" panose="020B0503020204020204" charset="-122"/>
                    </a:rPr>
                    <a:t>自动化设备   </a:t>
                  </a:r>
                  <a:endParaRPr kumimoji="1" lang="en-US" altLang="zh-CN" sz="500" b="0">
                    <a:solidFill>
                      <a:schemeClr val="bg1">
                        <a:lumMod val="50000"/>
                      </a:schemeClr>
                    </a:solidFill>
                    <a:latin typeface="微软雅黑" panose="020B0503020204020204" charset="-122"/>
                    <a:ea typeface="微软雅黑" panose="020B0503020204020204" charset="-122"/>
                  </a:endParaRPr>
                </a:p>
                <a:p>
                  <a:pPr algn="ctr">
                    <a:lnSpc>
                      <a:spcPct val="100000"/>
                    </a:lnSpc>
                    <a:spcBef>
                      <a:spcPct val="0"/>
                    </a:spcBef>
                    <a:buFontTx/>
                    <a:buNone/>
                  </a:pPr>
                  <a:r>
                    <a:rPr kumimoji="1" lang="zh-CN" altLang="en-US" sz="500" b="0">
                      <a:solidFill>
                        <a:schemeClr val="bg1">
                          <a:lumMod val="50000"/>
                        </a:schemeClr>
                      </a:solidFill>
                      <a:latin typeface="微软雅黑" panose="020B0503020204020204" charset="-122"/>
                      <a:ea typeface="微软雅黑" panose="020B0503020204020204" charset="-122"/>
                    </a:rPr>
                    <a:t>    </a:t>
                  </a:r>
                  <a:endParaRPr kumimoji="1" lang="zh-CN" altLang="en-US" sz="500" b="0">
                    <a:solidFill>
                      <a:schemeClr val="bg1">
                        <a:lumMod val="50000"/>
                      </a:schemeClr>
                    </a:solidFill>
                    <a:latin typeface="微软雅黑" panose="020B0503020204020204" charset="-122"/>
                    <a:ea typeface="微软雅黑" panose="020B0503020204020204" charset="-122"/>
                  </a:endParaRPr>
                </a:p>
              </p:txBody>
            </p:sp>
            <p:sp>
              <p:nvSpPr>
                <p:cNvPr id="70" name="文本框 81"/>
                <p:cNvSpPr txBox="1">
                  <a:spLocks noChangeArrowheads="1"/>
                </p:cNvSpPr>
                <p:nvPr/>
              </p:nvSpPr>
              <p:spPr bwMode="auto">
                <a:xfrm>
                  <a:off x="15030" y="10232"/>
                  <a:ext cx="4572" cy="1921"/>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nchor="t" anchorCtr="0"/>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kumimoji="1" lang="en-US" altLang="zh-CN" sz="500" b="0">
                      <a:solidFill>
                        <a:schemeClr val="bg1">
                          <a:lumMod val="50000"/>
                        </a:schemeClr>
                      </a:solidFill>
                      <a:latin typeface="微软雅黑" panose="020B0503020204020204" charset="-122"/>
                      <a:ea typeface="微软雅黑" panose="020B0503020204020204" charset="-122"/>
                    </a:rPr>
                    <a:t>IOT</a:t>
                  </a:r>
                  <a:r>
                    <a:rPr kumimoji="1" lang="zh-CN" altLang="en-US" sz="500" b="0">
                      <a:solidFill>
                        <a:schemeClr val="bg1">
                          <a:lumMod val="50000"/>
                        </a:schemeClr>
                      </a:solidFill>
                      <a:latin typeface="微软雅黑" panose="020B0503020204020204" charset="-122"/>
                      <a:ea typeface="微软雅黑" panose="020B0503020204020204" charset="-122"/>
                    </a:rPr>
                    <a:t>终端</a:t>
                  </a:r>
                  <a:endParaRPr kumimoji="1" lang="en-US" altLang="zh-CN" sz="500" b="0">
                    <a:solidFill>
                      <a:schemeClr val="bg1">
                        <a:lumMod val="50000"/>
                      </a:schemeClr>
                    </a:solidFill>
                    <a:latin typeface="微软雅黑" panose="020B0503020204020204" charset="-122"/>
                    <a:ea typeface="微软雅黑" panose="020B0503020204020204" charset="-122"/>
                  </a:endParaRPr>
                </a:p>
                <a:p>
                  <a:pPr algn="ctr">
                    <a:lnSpc>
                      <a:spcPct val="100000"/>
                    </a:lnSpc>
                    <a:spcBef>
                      <a:spcPct val="0"/>
                    </a:spcBef>
                    <a:buFontTx/>
                    <a:buNone/>
                  </a:pPr>
                  <a:r>
                    <a:rPr kumimoji="1" lang="zh-CN" altLang="en-US" sz="500" b="0">
                      <a:solidFill>
                        <a:schemeClr val="bg1">
                          <a:lumMod val="50000"/>
                        </a:schemeClr>
                      </a:solidFill>
                      <a:latin typeface="微软雅黑" panose="020B0503020204020204" charset="-122"/>
                      <a:ea typeface="微软雅黑" panose="020B0503020204020204" charset="-122"/>
                    </a:rPr>
                    <a:t>    </a:t>
                  </a:r>
                  <a:endParaRPr kumimoji="1" lang="zh-CN" altLang="en-US" sz="500" b="0">
                    <a:solidFill>
                      <a:schemeClr val="bg1">
                        <a:lumMod val="50000"/>
                      </a:schemeClr>
                    </a:solidFill>
                    <a:latin typeface="微软雅黑" panose="020B0503020204020204" charset="-122"/>
                    <a:ea typeface="微软雅黑" panose="020B0503020204020204" charset="-122"/>
                  </a:endParaRPr>
                </a:p>
              </p:txBody>
            </p:sp>
            <p:sp>
              <p:nvSpPr>
                <p:cNvPr id="71" name="文本框 81"/>
                <p:cNvSpPr txBox="1">
                  <a:spLocks noChangeArrowheads="1"/>
                </p:cNvSpPr>
                <p:nvPr/>
              </p:nvSpPr>
              <p:spPr bwMode="auto">
                <a:xfrm>
                  <a:off x="5704" y="6723"/>
                  <a:ext cx="13898" cy="2882"/>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nSpc>
                      <a:spcPct val="100000"/>
                    </a:lnSpc>
                    <a:spcBef>
                      <a:spcPct val="0"/>
                    </a:spcBef>
                    <a:buFontTx/>
                    <a:buNone/>
                  </a:pPr>
                  <a:r>
                    <a:rPr kumimoji="1" lang="zh-CN" altLang="en-US" sz="500">
                      <a:solidFill>
                        <a:schemeClr val="tx1"/>
                      </a:solidFill>
                      <a:latin typeface="微软雅黑" panose="020B0503020204020204" charset="-122"/>
                      <a:ea typeface="微软雅黑" panose="020B0503020204020204" charset="-122"/>
                    </a:rPr>
                    <a:t>   </a:t>
                  </a:r>
                  <a:endParaRPr kumimoji="1" lang="en-US" altLang="zh-CN" sz="500">
                    <a:solidFill>
                      <a:schemeClr val="tx1"/>
                    </a:solidFill>
                    <a:latin typeface="微软雅黑" panose="020B0503020204020204" charset="-122"/>
                    <a:ea typeface="微软雅黑" panose="020B0503020204020204" charset="-122"/>
                  </a:endParaRPr>
                </a:p>
                <a:p>
                  <a:pPr>
                    <a:lnSpc>
                      <a:spcPct val="100000"/>
                    </a:lnSpc>
                    <a:spcBef>
                      <a:spcPct val="0"/>
                    </a:spcBef>
                    <a:buFontTx/>
                    <a:buNone/>
                  </a:pPr>
                  <a:r>
                    <a:rPr kumimoji="1" lang="zh-CN" altLang="en-US" sz="500">
                      <a:solidFill>
                        <a:schemeClr val="tx1"/>
                      </a:solidFill>
                      <a:latin typeface="微软雅黑" panose="020B0503020204020204" charset="-122"/>
                      <a:ea typeface="微软雅黑" panose="020B0503020204020204" charset="-122"/>
                    </a:rPr>
                    <a:t>    </a:t>
                  </a:r>
                  <a:endParaRPr kumimoji="1" lang="zh-CN" altLang="en-US" sz="500">
                    <a:solidFill>
                      <a:schemeClr val="tx1"/>
                    </a:solidFill>
                    <a:latin typeface="微软雅黑" panose="020B0503020204020204" charset="-122"/>
                    <a:ea typeface="微软雅黑" panose="020B0503020204020204" charset="-122"/>
                  </a:endParaRPr>
                </a:p>
              </p:txBody>
            </p:sp>
          </p:grpSp>
          <p:pic>
            <p:nvPicPr>
              <p:cNvPr id="72" name="图片 71" descr="上下双箭头"/>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505" y="4983"/>
                <a:ext cx="1440" cy="1440"/>
              </a:xfrm>
              <a:prstGeom prst="rect">
                <a:avLst/>
              </a:prstGeom>
            </p:spPr>
          </p:pic>
          <p:sp>
            <p:nvSpPr>
              <p:cNvPr id="27654" name="API接口（信息流）"/>
              <p:cNvSpPr>
                <a:spLocks noChangeArrowheads="1"/>
              </p:cNvSpPr>
              <p:nvPr/>
            </p:nvSpPr>
            <p:spPr bwMode="auto">
              <a:xfrm>
                <a:off x="8031" y="5449"/>
                <a:ext cx="10902" cy="439"/>
              </a:xfrm>
              <a:prstGeom prst="rect">
                <a:avLst/>
              </a:prstGeom>
              <a:solidFill>
                <a:schemeClr val="bg1">
                  <a:lumMod val="50000"/>
                </a:scheme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en-US" altLang="zh-CN" sz="400" dirty="0">
                    <a:solidFill>
                      <a:schemeClr val="bg1"/>
                    </a:solidFill>
                    <a:latin typeface="微软雅黑" panose="020B0503020204020204" charset="-122"/>
                    <a:ea typeface="微软雅黑" panose="020B0503020204020204" charset="-122"/>
                    <a:sym typeface="Helvetica Neue Medium" panose="02000503000000020004" pitchFamily="2" charset="0"/>
                  </a:rPr>
                  <a:t>API</a:t>
                </a:r>
                <a:r>
                  <a:rPr lang="zh-CN" altLang="en-US" sz="400" dirty="0">
                    <a:solidFill>
                      <a:schemeClr val="bg1"/>
                    </a:solidFill>
                    <a:latin typeface="微软雅黑" panose="020B0503020204020204" charset="-122"/>
                    <a:ea typeface="微软雅黑" panose="020B0503020204020204" charset="-122"/>
                    <a:sym typeface="Helvetica Neue Medium" panose="02000503000000020004" pitchFamily="2" charset="0"/>
                  </a:rPr>
                  <a:t> 接口</a:t>
                </a:r>
                <a:endParaRPr lang="zh-CN" altLang="en-US" sz="400" b="0" dirty="0">
                  <a:solidFill>
                    <a:schemeClr val="bg1"/>
                  </a:solidFill>
                  <a:latin typeface="微软雅黑" panose="020B0503020204020204" charset="-122"/>
                  <a:ea typeface="微软雅黑" panose="020B0503020204020204" charset="-122"/>
                  <a:sym typeface="Helvetica Neue Medium" panose="02000503000000020004" pitchFamily="2" charset="0"/>
                </a:endParaRPr>
              </a:p>
            </p:txBody>
          </p:sp>
          <p:pic>
            <p:nvPicPr>
              <p:cNvPr id="73" name="图片 72"/>
              <p:cNvPicPr>
                <a:picLocks noChangeAspect="1"/>
              </p:cNvPicPr>
              <p:nvPr/>
            </p:nvPicPr>
            <p:blipFill>
              <a:blip r:embed="rId13"/>
              <a:stretch>
                <a:fillRect/>
              </a:stretch>
            </p:blipFill>
            <p:spPr>
              <a:xfrm>
                <a:off x="8032" y="9524"/>
                <a:ext cx="1111" cy="717"/>
              </a:xfrm>
              <a:prstGeom prst="rect">
                <a:avLst/>
              </a:prstGeom>
            </p:spPr>
          </p:pic>
          <p:pic>
            <p:nvPicPr>
              <p:cNvPr id="75" name="图片 74"/>
              <p:cNvPicPr>
                <a:picLocks noChangeAspect="1"/>
              </p:cNvPicPr>
              <p:nvPr/>
            </p:nvPicPr>
            <p:blipFill>
              <a:blip r:embed="rId14"/>
              <a:stretch>
                <a:fillRect/>
              </a:stretch>
            </p:blipFill>
            <p:spPr>
              <a:xfrm>
                <a:off x="9119" y="9417"/>
                <a:ext cx="1226" cy="908"/>
              </a:xfrm>
              <a:prstGeom prst="rect">
                <a:avLst/>
              </a:prstGeom>
            </p:spPr>
          </p:pic>
          <p:pic>
            <p:nvPicPr>
              <p:cNvPr id="76" name="图片 75"/>
              <p:cNvPicPr>
                <a:picLocks noChangeAspect="1"/>
              </p:cNvPicPr>
              <p:nvPr/>
            </p:nvPicPr>
            <p:blipFill>
              <a:blip r:embed="rId15"/>
              <a:stretch>
                <a:fillRect/>
              </a:stretch>
            </p:blipFill>
            <p:spPr>
              <a:xfrm>
                <a:off x="10258" y="9522"/>
                <a:ext cx="1274" cy="801"/>
              </a:xfrm>
              <a:prstGeom prst="rect">
                <a:avLst/>
              </a:prstGeom>
            </p:spPr>
          </p:pic>
          <p:pic>
            <p:nvPicPr>
              <p:cNvPr id="27682" name="图片 3"/>
              <p:cNvPicPr>
                <a:picLocks noChangeAspect="1" noChangeArrowheads="1"/>
              </p:cNvPicPr>
              <p:nvPr/>
            </p:nvPicPr>
            <p:blipFill>
              <a:blip r:embed="rId16"/>
              <a:srcRect/>
              <a:stretch>
                <a:fillRect/>
              </a:stretch>
            </p:blipFill>
            <p:spPr bwMode="auto">
              <a:xfrm>
                <a:off x="16487" y="9470"/>
                <a:ext cx="422" cy="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84" name="图片 5"/>
              <p:cNvPicPr>
                <a:picLocks noChangeAspect="1" noChangeArrowheads="1"/>
              </p:cNvPicPr>
              <p:nvPr/>
            </p:nvPicPr>
            <p:blipFill>
              <a:blip r:embed="rId17"/>
              <a:srcRect/>
              <a:stretch>
                <a:fillRect/>
              </a:stretch>
            </p:blipFill>
            <p:spPr bwMode="auto">
              <a:xfrm>
                <a:off x="18071" y="9546"/>
                <a:ext cx="755"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图片 77"/>
              <p:cNvPicPr>
                <a:picLocks noChangeAspect="1"/>
              </p:cNvPicPr>
              <p:nvPr/>
            </p:nvPicPr>
            <p:blipFill>
              <a:blip r:embed="rId18"/>
              <a:stretch>
                <a:fillRect/>
              </a:stretch>
            </p:blipFill>
            <p:spPr>
              <a:xfrm>
                <a:off x="17184" y="9556"/>
                <a:ext cx="612" cy="544"/>
              </a:xfrm>
              <a:prstGeom prst="rect">
                <a:avLst/>
              </a:prstGeom>
            </p:spPr>
          </p:pic>
          <p:pic>
            <p:nvPicPr>
              <p:cNvPr id="79" name="图片 78"/>
              <p:cNvPicPr>
                <a:picLocks noChangeAspect="1"/>
              </p:cNvPicPr>
              <p:nvPr/>
            </p:nvPicPr>
            <p:blipFill>
              <a:blip r:embed="rId19"/>
              <a:stretch>
                <a:fillRect/>
              </a:stretch>
            </p:blipFill>
            <p:spPr>
              <a:xfrm>
                <a:off x="15550" y="9556"/>
                <a:ext cx="758" cy="547"/>
              </a:xfrm>
              <a:prstGeom prst="rect">
                <a:avLst/>
              </a:prstGeom>
            </p:spPr>
          </p:pic>
          <p:sp>
            <p:nvSpPr>
              <p:cNvPr id="80" name="工厂过程执行系统…"/>
              <p:cNvSpPr>
                <a:spLocks noChangeArrowheads="1"/>
              </p:cNvSpPr>
              <p:nvPr/>
            </p:nvSpPr>
            <p:spPr bwMode="auto">
              <a:xfrm>
                <a:off x="8950" y="7520"/>
                <a:ext cx="5874" cy="791"/>
              </a:xfrm>
              <a:prstGeom prst="rect">
                <a:avLst/>
              </a:prstGeom>
              <a:solidFill>
                <a:schemeClr val="bg1"/>
              </a:solidFill>
              <a:ln w="12700">
                <a:solidFill>
                  <a:schemeClr val="bg1">
                    <a:lumMod val="50000"/>
                  </a:schemeClr>
                </a:solidFill>
                <a:prstDash val="dash"/>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sz="5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机器人调度平台</a:t>
                </a:r>
                <a:endParaRPr lang="zh-CN" sz="5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81" name="工厂过程执行系统…"/>
              <p:cNvSpPr>
                <a:spLocks noChangeArrowheads="1"/>
              </p:cNvSpPr>
              <p:nvPr/>
            </p:nvSpPr>
            <p:spPr bwMode="auto">
              <a:xfrm>
                <a:off x="15687" y="7521"/>
                <a:ext cx="2832" cy="791"/>
              </a:xfrm>
              <a:prstGeom prst="rect">
                <a:avLst/>
              </a:prstGeom>
              <a:solidFill>
                <a:schemeClr val="bg1"/>
              </a:solidFill>
              <a:ln w="12700">
                <a:solidFill>
                  <a:schemeClr val="bg1">
                    <a:lumMod val="50000"/>
                  </a:schemeClr>
                </a:solidFill>
                <a:prstDash val="dash"/>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sz="5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外部设备管理平台</a:t>
                </a:r>
                <a:endParaRPr lang="zh-CN" sz="5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82" name="工厂过程执行系统…"/>
              <p:cNvSpPr>
                <a:spLocks noChangeArrowheads="1"/>
              </p:cNvSpPr>
              <p:nvPr/>
            </p:nvSpPr>
            <p:spPr bwMode="auto">
              <a:xfrm>
                <a:off x="8950" y="6508"/>
                <a:ext cx="9569" cy="791"/>
              </a:xfrm>
              <a:prstGeom prst="rect">
                <a:avLst/>
              </a:prstGeom>
              <a:solidFill>
                <a:schemeClr val="bg1"/>
              </a:solidFill>
              <a:ln w="12700">
                <a:solidFill>
                  <a:schemeClr val="bg1">
                    <a:lumMod val="50000"/>
                  </a:schemeClr>
                </a:solidFill>
                <a:prstDash val="dash"/>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sz="5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任务平台</a:t>
                </a:r>
                <a:endParaRPr lang="zh-CN" sz="5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pic>
            <p:nvPicPr>
              <p:cNvPr id="83" name="图片 82" descr="上下双箭头"/>
              <p:cNvPicPr>
                <a:picLocks noChangeAspect="1"/>
              </p:cNvPicPr>
              <p:nvPr/>
            </p:nvPicPr>
            <p:blipFill>
              <a:blip r:embed="rId11">
                <a:extLst>
                  <a:ext uri="{96DAC541-7B7A-43D3-8B79-37D633B846F1}">
                    <asvg:svgBlip xmlns:asvg="http://schemas.microsoft.com/office/drawing/2016/SVG/main" r:embed="rId20"/>
                  </a:ext>
                </a:extLst>
              </a:blip>
              <a:stretch>
                <a:fillRect/>
              </a:stretch>
            </p:blipFill>
            <p:spPr>
              <a:xfrm>
                <a:off x="9741" y="8510"/>
                <a:ext cx="351" cy="351"/>
              </a:xfrm>
              <a:prstGeom prst="rect">
                <a:avLst/>
              </a:prstGeom>
            </p:spPr>
          </p:pic>
          <p:pic>
            <p:nvPicPr>
              <p:cNvPr id="84" name="图片 83" descr="上下双箭头"/>
              <p:cNvPicPr>
                <a:picLocks noChangeAspect="1"/>
              </p:cNvPicPr>
              <p:nvPr/>
            </p:nvPicPr>
            <p:blipFill>
              <a:blip r:embed="rId11">
                <a:extLst>
                  <a:ext uri="{96DAC541-7B7A-43D3-8B79-37D633B846F1}">
                    <asvg:svgBlip xmlns:asvg="http://schemas.microsoft.com/office/drawing/2016/SVG/main" r:embed="rId20"/>
                  </a:ext>
                </a:extLst>
              </a:blip>
              <a:stretch>
                <a:fillRect/>
              </a:stretch>
            </p:blipFill>
            <p:spPr>
              <a:xfrm>
                <a:off x="13227" y="8535"/>
                <a:ext cx="351" cy="351"/>
              </a:xfrm>
              <a:prstGeom prst="rect">
                <a:avLst/>
              </a:prstGeom>
            </p:spPr>
          </p:pic>
          <p:pic>
            <p:nvPicPr>
              <p:cNvPr id="85" name="图片 84" descr="上下双箭头"/>
              <p:cNvPicPr>
                <a:picLocks noChangeAspect="1"/>
              </p:cNvPicPr>
              <p:nvPr/>
            </p:nvPicPr>
            <p:blipFill>
              <a:blip r:embed="rId11">
                <a:extLst>
                  <a:ext uri="{96DAC541-7B7A-43D3-8B79-37D633B846F1}">
                    <asvg:svgBlip xmlns:asvg="http://schemas.microsoft.com/office/drawing/2016/SVG/main" r:embed="rId20"/>
                  </a:ext>
                </a:extLst>
              </a:blip>
              <a:stretch>
                <a:fillRect/>
              </a:stretch>
            </p:blipFill>
            <p:spPr>
              <a:xfrm>
                <a:off x="16909" y="8536"/>
                <a:ext cx="351" cy="351"/>
              </a:xfrm>
              <a:prstGeom prst="rect">
                <a:avLst/>
              </a:prstGeom>
            </p:spPr>
          </p:pic>
          <p:pic>
            <p:nvPicPr>
              <p:cNvPr id="86" name="图片 85"/>
              <p:cNvPicPr>
                <a:picLocks noChangeAspect="1"/>
              </p:cNvPicPr>
              <p:nvPr/>
            </p:nvPicPr>
            <p:blipFill>
              <a:blip r:embed="rId21"/>
              <a:stretch>
                <a:fillRect/>
              </a:stretch>
            </p:blipFill>
            <p:spPr>
              <a:xfrm>
                <a:off x="12913" y="9428"/>
                <a:ext cx="1153" cy="895"/>
              </a:xfrm>
              <a:prstGeom prst="rect">
                <a:avLst/>
              </a:prstGeom>
            </p:spPr>
          </p:pic>
          <p:pic>
            <p:nvPicPr>
              <p:cNvPr id="87" name="图片 86"/>
              <p:cNvPicPr>
                <a:picLocks noChangeAspect="1"/>
              </p:cNvPicPr>
              <p:nvPr/>
            </p:nvPicPr>
            <p:blipFill>
              <a:blip r:embed="rId22"/>
              <a:stretch>
                <a:fillRect/>
              </a:stretch>
            </p:blipFill>
            <p:spPr>
              <a:xfrm>
                <a:off x="11867" y="9494"/>
                <a:ext cx="939" cy="691"/>
              </a:xfrm>
              <a:prstGeom prst="rect">
                <a:avLst/>
              </a:prstGeom>
            </p:spPr>
          </p:pic>
          <p:pic>
            <p:nvPicPr>
              <p:cNvPr id="88" name="图片 87"/>
              <p:cNvPicPr>
                <a:picLocks noChangeAspect="1"/>
              </p:cNvPicPr>
              <p:nvPr/>
            </p:nvPicPr>
            <p:blipFill>
              <a:blip r:embed="rId23"/>
              <a:stretch>
                <a:fillRect/>
              </a:stretch>
            </p:blipFill>
            <p:spPr>
              <a:xfrm>
                <a:off x="14066" y="9417"/>
                <a:ext cx="1210" cy="889"/>
              </a:xfrm>
              <a:prstGeom prst="rect">
                <a:avLst/>
              </a:prstGeom>
            </p:spPr>
          </p:pic>
          <p:sp>
            <p:nvSpPr>
              <p:cNvPr id="89" name="文本框 88"/>
              <p:cNvSpPr txBox="1"/>
              <p:nvPr/>
            </p:nvSpPr>
            <p:spPr>
              <a:xfrm>
                <a:off x="9744" y="8312"/>
                <a:ext cx="1433" cy="512"/>
              </a:xfrm>
              <a:prstGeom prst="rect">
                <a:avLst/>
              </a:prstGeom>
              <a:noFill/>
            </p:spPr>
            <p:txBody>
              <a:bodyPr wrap="square" rtlCol="0" anchor="t">
                <a:noAutofit/>
              </a:bodyPr>
              <a:p>
                <a:pPr algn="ctr">
                  <a:lnSpc>
                    <a:spcPct val="120000"/>
                  </a:lnSpc>
                  <a:buClrTx/>
                  <a:buSzTx/>
                  <a:buFontTx/>
                </a:pPr>
                <a:r>
                  <a:rPr lang="en-US" altLang="zh-CN" sz="4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API</a:t>
                </a:r>
                <a:r>
                  <a:rPr lang="zh-CN" altLang="en-US" sz="4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接口</a:t>
                </a:r>
                <a:endParaRPr lang="zh-CN" altLang="en-US" sz="4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90" name="文本框 89"/>
              <p:cNvSpPr txBox="1"/>
              <p:nvPr/>
            </p:nvSpPr>
            <p:spPr>
              <a:xfrm>
                <a:off x="13260" y="8309"/>
                <a:ext cx="1433" cy="512"/>
              </a:xfrm>
              <a:prstGeom prst="rect">
                <a:avLst/>
              </a:prstGeom>
              <a:noFill/>
            </p:spPr>
            <p:txBody>
              <a:bodyPr wrap="square" rtlCol="0" anchor="t">
                <a:noAutofit/>
              </a:bodyPr>
              <a:p>
                <a:pPr algn="ctr">
                  <a:lnSpc>
                    <a:spcPct val="120000"/>
                  </a:lnSpc>
                  <a:buClrTx/>
                  <a:buSzTx/>
                  <a:buFontTx/>
                </a:pPr>
                <a:r>
                  <a:rPr lang="en-US" altLang="zh-CN" sz="4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API</a:t>
                </a:r>
                <a:r>
                  <a:rPr lang="zh-CN" altLang="en-US" sz="4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接口</a:t>
                </a:r>
                <a:endParaRPr lang="zh-CN" altLang="en-US" sz="4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91" name="文本框 90"/>
              <p:cNvSpPr txBox="1"/>
              <p:nvPr/>
            </p:nvSpPr>
            <p:spPr>
              <a:xfrm>
                <a:off x="16870" y="8312"/>
                <a:ext cx="1433" cy="512"/>
              </a:xfrm>
              <a:prstGeom prst="rect">
                <a:avLst/>
              </a:prstGeom>
              <a:noFill/>
            </p:spPr>
            <p:txBody>
              <a:bodyPr wrap="square" rtlCol="0" anchor="t">
                <a:noAutofit/>
              </a:bodyPr>
              <a:p>
                <a:pPr algn="ctr">
                  <a:lnSpc>
                    <a:spcPct val="120000"/>
                  </a:lnSpc>
                  <a:buClrTx/>
                  <a:buSzTx/>
                  <a:buFontTx/>
                </a:pPr>
                <a:r>
                  <a:rPr lang="en-US" altLang="zh-CN" sz="4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API</a:t>
                </a:r>
                <a:r>
                  <a:rPr lang="zh-CN" altLang="en-US" sz="4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接口</a:t>
                </a:r>
                <a:endParaRPr lang="zh-CN" altLang="en-US" sz="4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endParaRPr>
              </a:p>
            </p:txBody>
          </p:sp>
        </p:grpSp>
        <p:grpSp>
          <p:nvGrpSpPr>
            <p:cNvPr id="92" name="组合 91"/>
            <p:cNvGrpSpPr>
              <a:grpSpLocks noChangeAspect="1"/>
            </p:cNvGrpSpPr>
            <p:nvPr/>
          </p:nvGrpSpPr>
          <p:grpSpPr>
            <a:xfrm>
              <a:off x="5718" y="6368"/>
              <a:ext cx="2622" cy="1718"/>
              <a:chOff x="5499" y="3611"/>
              <a:chExt cx="7490" cy="4906"/>
            </a:xfrm>
          </p:grpSpPr>
          <p:pic>
            <p:nvPicPr>
              <p:cNvPr id="93" name="图片 92" descr="云传输"/>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473" y="3611"/>
                <a:ext cx="1440" cy="1440"/>
              </a:xfrm>
              <a:prstGeom prst="rect">
                <a:avLst/>
              </a:prstGeom>
            </p:spPr>
          </p:pic>
          <p:pic>
            <p:nvPicPr>
              <p:cNvPr id="94" name="图片 93"/>
              <p:cNvPicPr>
                <a:picLocks noChangeAspect="1"/>
              </p:cNvPicPr>
              <p:nvPr/>
            </p:nvPicPr>
            <p:blipFill>
              <a:blip r:embed="rId26"/>
              <a:stretch>
                <a:fillRect/>
              </a:stretch>
            </p:blipFill>
            <p:spPr>
              <a:xfrm>
                <a:off x="6717" y="6708"/>
                <a:ext cx="1064" cy="1768"/>
              </a:xfrm>
              <a:prstGeom prst="rect">
                <a:avLst/>
              </a:prstGeom>
            </p:spPr>
          </p:pic>
          <p:pic>
            <p:nvPicPr>
              <p:cNvPr id="95" name="图片 94"/>
              <p:cNvPicPr>
                <a:picLocks noChangeAspect="1"/>
              </p:cNvPicPr>
              <p:nvPr/>
            </p:nvPicPr>
            <p:blipFill>
              <a:blip r:embed="rId27"/>
              <a:stretch>
                <a:fillRect/>
              </a:stretch>
            </p:blipFill>
            <p:spPr>
              <a:xfrm>
                <a:off x="7757" y="6785"/>
                <a:ext cx="1287" cy="1684"/>
              </a:xfrm>
              <a:prstGeom prst="rect">
                <a:avLst/>
              </a:prstGeom>
            </p:spPr>
          </p:pic>
          <p:pic>
            <p:nvPicPr>
              <p:cNvPr id="96" name="图片 95"/>
              <p:cNvPicPr>
                <a:picLocks noChangeAspect="1"/>
              </p:cNvPicPr>
              <p:nvPr/>
            </p:nvPicPr>
            <p:blipFill>
              <a:blip r:embed="rId28"/>
              <a:stretch>
                <a:fillRect/>
              </a:stretch>
            </p:blipFill>
            <p:spPr>
              <a:xfrm>
                <a:off x="5499" y="6729"/>
                <a:ext cx="1422" cy="1747"/>
              </a:xfrm>
              <a:prstGeom prst="rect">
                <a:avLst/>
              </a:prstGeom>
            </p:spPr>
          </p:pic>
          <p:pic>
            <p:nvPicPr>
              <p:cNvPr id="97" name="图片 3"/>
              <p:cNvPicPr>
                <a:picLocks noChangeAspect="1" noChangeArrowheads="1"/>
              </p:cNvPicPr>
              <p:nvPr/>
            </p:nvPicPr>
            <p:blipFill>
              <a:blip r:embed="rId16"/>
              <a:srcRect/>
              <a:stretch>
                <a:fillRect/>
              </a:stretch>
            </p:blipFill>
            <p:spPr bwMode="auto">
              <a:xfrm>
                <a:off x="10881" y="7604"/>
                <a:ext cx="422" cy="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图片 5"/>
              <p:cNvPicPr>
                <a:picLocks noChangeAspect="1" noChangeArrowheads="1"/>
              </p:cNvPicPr>
              <p:nvPr/>
            </p:nvPicPr>
            <p:blipFill>
              <a:blip r:embed="rId17"/>
              <a:srcRect/>
              <a:stretch>
                <a:fillRect/>
              </a:stretch>
            </p:blipFill>
            <p:spPr bwMode="auto">
              <a:xfrm>
                <a:off x="11463" y="7796"/>
                <a:ext cx="755"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图片 98"/>
              <p:cNvPicPr>
                <a:picLocks noChangeAspect="1"/>
              </p:cNvPicPr>
              <p:nvPr/>
            </p:nvPicPr>
            <p:blipFill>
              <a:blip r:embed="rId18"/>
              <a:stretch>
                <a:fillRect/>
              </a:stretch>
            </p:blipFill>
            <p:spPr>
              <a:xfrm>
                <a:off x="10057" y="7690"/>
                <a:ext cx="612" cy="544"/>
              </a:xfrm>
              <a:prstGeom prst="rect">
                <a:avLst/>
              </a:prstGeom>
            </p:spPr>
          </p:pic>
          <p:pic>
            <p:nvPicPr>
              <p:cNvPr id="100" name="图片 99"/>
              <p:cNvPicPr>
                <a:picLocks noChangeAspect="1"/>
              </p:cNvPicPr>
              <p:nvPr/>
            </p:nvPicPr>
            <p:blipFill>
              <a:blip r:embed="rId19"/>
              <a:stretch>
                <a:fillRect/>
              </a:stretch>
            </p:blipFill>
            <p:spPr>
              <a:xfrm>
                <a:off x="11409" y="6863"/>
                <a:ext cx="758" cy="547"/>
              </a:xfrm>
              <a:prstGeom prst="rect">
                <a:avLst/>
              </a:prstGeom>
            </p:spPr>
          </p:pic>
          <p:pic>
            <p:nvPicPr>
              <p:cNvPr id="102" name="图片 101"/>
              <p:cNvPicPr>
                <a:picLocks noChangeAspect="1"/>
              </p:cNvPicPr>
              <p:nvPr/>
            </p:nvPicPr>
            <p:blipFill>
              <a:blip r:embed="rId22"/>
              <a:stretch>
                <a:fillRect/>
              </a:stretch>
            </p:blipFill>
            <p:spPr>
              <a:xfrm>
                <a:off x="10205" y="6835"/>
                <a:ext cx="939" cy="691"/>
              </a:xfrm>
              <a:prstGeom prst="rect">
                <a:avLst/>
              </a:prstGeom>
            </p:spPr>
          </p:pic>
          <p:cxnSp>
            <p:nvCxnSpPr>
              <p:cNvPr id="103" name="肘形连接符 102"/>
              <p:cNvCxnSpPr/>
              <p:nvPr/>
            </p:nvCxnSpPr>
            <p:spPr>
              <a:xfrm rot="10800000" flipV="1">
                <a:off x="7249" y="4331"/>
                <a:ext cx="1224" cy="2002"/>
              </a:xfrm>
              <a:prstGeom prst="bentConnector2">
                <a:avLst/>
              </a:prstGeom>
              <a:ln>
                <a:solidFill>
                  <a:schemeClr val="bg1">
                    <a:lumMod val="50000"/>
                  </a:schemeClr>
                </a:solidFill>
                <a:headEnd type="arrow"/>
                <a:tailEnd type="arrow"/>
              </a:ln>
            </p:spPr>
            <p:style>
              <a:lnRef idx="2">
                <a:schemeClr val="accent1"/>
              </a:lnRef>
              <a:fillRef idx="0">
                <a:srgbClr val="FFFFFF"/>
              </a:fillRef>
              <a:effectRef idx="0">
                <a:srgbClr val="FFFFFF"/>
              </a:effectRef>
              <a:fontRef idx="minor">
                <a:schemeClr val="tx1"/>
              </a:fontRef>
            </p:style>
          </p:cxnSp>
          <p:sp>
            <p:nvSpPr>
              <p:cNvPr id="104" name="文本框 103"/>
              <p:cNvSpPr txBox="1"/>
              <p:nvPr/>
            </p:nvSpPr>
            <p:spPr>
              <a:xfrm>
                <a:off x="6853" y="3923"/>
                <a:ext cx="1537" cy="36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4G</a:t>
                </a:r>
                <a:endParaRPr lang="en-US" altLang="zh-CN"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pic>
            <p:nvPicPr>
              <p:cNvPr id="105" name="图片 104"/>
              <p:cNvPicPr>
                <a:picLocks noChangeAspect="1"/>
              </p:cNvPicPr>
              <p:nvPr/>
            </p:nvPicPr>
            <p:blipFill>
              <a:blip r:embed="rId29"/>
              <a:stretch>
                <a:fillRect/>
              </a:stretch>
            </p:blipFill>
            <p:spPr>
              <a:xfrm>
                <a:off x="10814" y="4682"/>
                <a:ext cx="780" cy="705"/>
              </a:xfrm>
              <a:prstGeom prst="rect">
                <a:avLst/>
              </a:prstGeom>
            </p:spPr>
          </p:pic>
          <p:cxnSp>
            <p:nvCxnSpPr>
              <p:cNvPr id="106" name="肘形连接符 105"/>
              <p:cNvCxnSpPr/>
              <p:nvPr/>
            </p:nvCxnSpPr>
            <p:spPr>
              <a:xfrm>
                <a:off x="9913" y="4331"/>
                <a:ext cx="1296" cy="624"/>
              </a:xfrm>
              <a:prstGeom prst="bentConnector2">
                <a:avLst/>
              </a:prstGeom>
              <a:ln>
                <a:solidFill>
                  <a:schemeClr val="bg1">
                    <a:lumMod val="50000"/>
                  </a:schemeClr>
                </a:solidFill>
                <a:headEnd type="arrow"/>
                <a:tailEnd type="arrow"/>
              </a:ln>
            </p:spPr>
            <p:style>
              <a:lnRef idx="2">
                <a:schemeClr val="accent1"/>
              </a:lnRef>
              <a:fillRef idx="0">
                <a:srgbClr val="FFFFFF"/>
              </a:fillRef>
              <a:effectRef idx="0">
                <a:srgbClr val="FFFFFF"/>
              </a:effectRef>
              <a:fontRef idx="minor">
                <a:schemeClr val="tx1"/>
              </a:fontRef>
            </p:style>
          </p:cxnSp>
          <p:cxnSp>
            <p:nvCxnSpPr>
              <p:cNvPr id="107" name="直接箭头连接符 106"/>
              <p:cNvCxnSpPr>
                <a:stCxn id="105" idx="2"/>
                <a:endCxn id="114" idx="0"/>
              </p:cNvCxnSpPr>
              <p:nvPr/>
            </p:nvCxnSpPr>
            <p:spPr>
              <a:xfrm>
                <a:off x="11208" y="5388"/>
                <a:ext cx="3" cy="968"/>
              </a:xfrm>
              <a:prstGeom prst="straightConnector1">
                <a:avLst/>
              </a:prstGeom>
              <a:ln>
                <a:solidFill>
                  <a:schemeClr val="bg1">
                    <a:lumMod val="50000"/>
                  </a:schemeClr>
                </a:solidFill>
                <a:headEnd type="arrow"/>
                <a:tailEnd type="arrow"/>
              </a:ln>
            </p:spPr>
            <p:style>
              <a:lnRef idx="2">
                <a:schemeClr val="accent1"/>
              </a:lnRef>
              <a:fillRef idx="0">
                <a:srgbClr val="FFFFFF"/>
              </a:fillRef>
              <a:effectRef idx="0">
                <a:srgbClr val="FFFFFF"/>
              </a:effectRef>
              <a:fontRef idx="minor">
                <a:schemeClr val="tx1"/>
              </a:fontRef>
            </p:style>
          </p:cxnSp>
          <p:sp>
            <p:nvSpPr>
              <p:cNvPr id="108" name="文本框 107"/>
              <p:cNvSpPr txBox="1"/>
              <p:nvPr/>
            </p:nvSpPr>
            <p:spPr>
              <a:xfrm>
                <a:off x="10059" y="3881"/>
                <a:ext cx="1537" cy="36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4G</a:t>
                </a:r>
                <a:endParaRPr lang="en-US" altLang="zh-CN"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109" name="文本框 108"/>
              <p:cNvSpPr txBox="1"/>
              <p:nvPr/>
            </p:nvSpPr>
            <p:spPr>
              <a:xfrm>
                <a:off x="10881" y="5521"/>
                <a:ext cx="1537" cy="768"/>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wifi</a:t>
                </a:r>
                <a:endParaRPr lang="en-US" altLang="zh-CN"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110" name="文本框 109"/>
              <p:cNvSpPr txBox="1"/>
              <p:nvPr/>
            </p:nvSpPr>
            <p:spPr>
              <a:xfrm>
                <a:off x="10165" y="6354"/>
                <a:ext cx="2157" cy="36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IOT</a:t>
                </a:r>
                <a:r>
                  <a:rPr lang="zh-CN" altLang="en-US"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终端</a:t>
                </a:r>
                <a:endParaRPr lang="zh-CN" altLang="en-US"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111" name="文本框 110"/>
              <p:cNvSpPr txBox="1"/>
              <p:nvPr/>
            </p:nvSpPr>
            <p:spPr>
              <a:xfrm>
                <a:off x="6170" y="6355"/>
                <a:ext cx="2157" cy="36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搬运机器人</a:t>
                </a:r>
                <a:endParaRPr lang="zh-CN" altLang="en-US"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112" name="文本框 111"/>
              <p:cNvSpPr txBox="1"/>
              <p:nvPr/>
            </p:nvSpPr>
            <p:spPr>
              <a:xfrm>
                <a:off x="8129" y="4853"/>
                <a:ext cx="2277" cy="468"/>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iBEN</a:t>
                </a:r>
                <a:r>
                  <a:rPr lang="zh-CN" altLang="en-US"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云</a:t>
                </a:r>
                <a:r>
                  <a:rPr lang="en-US" altLang="zh-CN"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r>
                  <a:rPr lang="zh-CN" altLang="en-US"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本地云</a:t>
                </a:r>
                <a:endParaRPr lang="zh-CN" altLang="en-US" sz="3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113" name="矩形 112"/>
              <p:cNvSpPr/>
              <p:nvPr/>
            </p:nvSpPr>
            <p:spPr>
              <a:xfrm>
                <a:off x="5535" y="6334"/>
                <a:ext cx="3560" cy="2163"/>
              </a:xfrm>
              <a:prstGeom prst="rect">
                <a:avLst/>
              </a:prstGeom>
              <a:noFill/>
              <a:ln>
                <a:solidFill>
                  <a:schemeClr val="bg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600">
                  <a:latin typeface="微软雅黑" panose="020B0503020204020204" charset="-122"/>
                  <a:ea typeface="微软雅黑" panose="020B0503020204020204" charset="-122"/>
                </a:endParaRPr>
              </a:p>
            </p:txBody>
          </p:sp>
          <p:sp>
            <p:nvSpPr>
              <p:cNvPr id="114" name="矩形 113"/>
              <p:cNvSpPr/>
              <p:nvPr/>
            </p:nvSpPr>
            <p:spPr>
              <a:xfrm>
                <a:off x="9429" y="6354"/>
                <a:ext cx="3560" cy="2163"/>
              </a:xfrm>
              <a:prstGeom prst="rect">
                <a:avLst/>
              </a:prstGeom>
              <a:noFill/>
              <a:ln>
                <a:solidFill>
                  <a:schemeClr val="bg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600">
                  <a:latin typeface="微软雅黑" panose="020B0503020204020204" charset="-122"/>
                  <a:ea typeface="微软雅黑" panose="020B0503020204020204" charset="-122"/>
                </a:endParaRPr>
              </a:p>
            </p:txBody>
          </p:sp>
        </p:grpSp>
        <p:cxnSp>
          <p:nvCxnSpPr>
            <p:cNvPr id="115" name="直接连接符 114"/>
            <p:cNvCxnSpPr/>
            <p:nvPr/>
          </p:nvCxnSpPr>
          <p:spPr>
            <a:xfrm>
              <a:off x="5266" y="8189"/>
              <a:ext cx="3545" cy="0"/>
            </a:xfrm>
            <a:prstGeom prst="line">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grpSp>
      <p:pic>
        <p:nvPicPr>
          <p:cNvPr id="117" name="图片 116"/>
          <p:cNvPicPr preferRelativeResize="0"/>
          <p:nvPr/>
        </p:nvPicPr>
        <p:blipFill>
          <a:blip r:embed="rId30"/>
          <a:stretch>
            <a:fillRect/>
          </a:stretch>
        </p:blipFill>
        <p:spPr>
          <a:xfrm>
            <a:off x="6142355" y="3996690"/>
            <a:ext cx="1148400" cy="658800"/>
          </a:xfrm>
          <a:prstGeom prst="rect">
            <a:avLst/>
          </a:prstGeom>
        </p:spPr>
      </p:pic>
      <p:pic>
        <p:nvPicPr>
          <p:cNvPr id="118" name="图片 117"/>
          <p:cNvPicPr preferRelativeResize="0"/>
          <p:nvPr/>
        </p:nvPicPr>
        <p:blipFill>
          <a:blip r:embed="rId31"/>
          <a:stretch>
            <a:fillRect/>
          </a:stretch>
        </p:blipFill>
        <p:spPr>
          <a:xfrm>
            <a:off x="6142355" y="4917110"/>
            <a:ext cx="1148400" cy="658495"/>
          </a:xfrm>
          <a:prstGeom prst="rect">
            <a:avLst/>
          </a:prstGeom>
        </p:spPr>
      </p:pic>
      <p:pic>
        <p:nvPicPr>
          <p:cNvPr id="119" name="图片 118"/>
          <p:cNvPicPr preferRelativeResize="0"/>
          <p:nvPr/>
        </p:nvPicPr>
        <p:blipFill>
          <a:blip r:embed="rId32"/>
          <a:stretch>
            <a:fillRect/>
          </a:stretch>
        </p:blipFill>
        <p:spPr>
          <a:xfrm>
            <a:off x="7407275" y="3996690"/>
            <a:ext cx="1148400" cy="658800"/>
          </a:xfrm>
          <a:prstGeom prst="rect">
            <a:avLst/>
          </a:prstGeom>
        </p:spPr>
      </p:pic>
      <p:pic>
        <p:nvPicPr>
          <p:cNvPr id="120" name="图片 119"/>
          <p:cNvPicPr preferRelativeResize="0"/>
          <p:nvPr/>
        </p:nvPicPr>
        <p:blipFill>
          <a:blip r:embed="rId33"/>
          <a:stretch>
            <a:fillRect/>
          </a:stretch>
        </p:blipFill>
        <p:spPr>
          <a:xfrm>
            <a:off x="6142355" y="5837225"/>
            <a:ext cx="1148400" cy="658495"/>
          </a:xfrm>
          <a:prstGeom prst="rect">
            <a:avLst/>
          </a:prstGeom>
        </p:spPr>
      </p:pic>
      <p:pic>
        <p:nvPicPr>
          <p:cNvPr id="121" name="图片 120"/>
          <p:cNvPicPr preferRelativeResize="0"/>
          <p:nvPr/>
        </p:nvPicPr>
        <p:blipFill>
          <a:blip r:embed="rId34"/>
          <a:stretch>
            <a:fillRect/>
          </a:stretch>
        </p:blipFill>
        <p:spPr>
          <a:xfrm>
            <a:off x="7407910" y="4916805"/>
            <a:ext cx="1148400" cy="658800"/>
          </a:xfrm>
          <a:prstGeom prst="rect">
            <a:avLst/>
          </a:prstGeom>
        </p:spPr>
      </p:pic>
      <p:pic>
        <p:nvPicPr>
          <p:cNvPr id="122" name="图片 121"/>
          <p:cNvPicPr preferRelativeResize="0"/>
          <p:nvPr/>
        </p:nvPicPr>
        <p:blipFill>
          <a:blip r:embed="rId35"/>
          <a:stretch>
            <a:fillRect/>
          </a:stretch>
        </p:blipFill>
        <p:spPr>
          <a:xfrm>
            <a:off x="7407910" y="5836920"/>
            <a:ext cx="1148400" cy="658800"/>
          </a:xfrm>
          <a:prstGeom prst="rect">
            <a:avLst/>
          </a:prstGeom>
        </p:spPr>
      </p:pic>
      <p:sp>
        <p:nvSpPr>
          <p:cNvPr id="123" name="文本框 122"/>
          <p:cNvSpPr txBox="1"/>
          <p:nvPr/>
        </p:nvSpPr>
        <p:spPr>
          <a:xfrm>
            <a:off x="6142355" y="4643120"/>
            <a:ext cx="1149350" cy="246380"/>
          </a:xfrm>
          <a:prstGeom prst="rect">
            <a:avLst/>
          </a:prstGeom>
          <a:noFill/>
        </p:spPr>
        <p:txBody>
          <a:bodyPr wrap="square" rtlCol="0" anchor="t">
            <a:noAutofit/>
          </a:bodyPr>
          <a:p>
            <a:pPr lvl="0" algn="ctr">
              <a:lnSpc>
                <a:spcPct val="120000"/>
              </a:lnSpc>
              <a:buClrTx/>
              <a:buSzTx/>
              <a:buFontTx/>
            </a:pPr>
            <a:r>
              <a:rPr lang="en-US" alt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3C</a:t>
            </a:r>
            <a:r>
              <a:rPr lang="zh-CN" altLang="en-US"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电子</a:t>
            </a:r>
            <a:r>
              <a:rPr lang="en-US" alt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半导体</a:t>
            </a:r>
            <a:endParaRPr lang="zh-CN" altLang="en-US"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24" name="文本框 123"/>
          <p:cNvSpPr txBox="1"/>
          <p:nvPr/>
        </p:nvSpPr>
        <p:spPr>
          <a:xfrm>
            <a:off x="7407275" y="4606925"/>
            <a:ext cx="1149350" cy="246380"/>
          </a:xfrm>
          <a:prstGeom prst="rect">
            <a:avLst/>
          </a:prstGeom>
          <a:noFill/>
        </p:spPr>
        <p:txBody>
          <a:bodyPr wrap="square" rtlCol="0" anchor="t">
            <a:noAutofit/>
          </a:bodyPr>
          <a:p>
            <a:pPr lvl="0" algn="ctr">
              <a:lnSpc>
                <a:spcPct val="120000"/>
              </a:lnSpc>
              <a:buClrTx/>
              <a:buSzTx/>
              <a:buFontTx/>
            </a:pPr>
            <a:endParaRPr 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25" name="文本框 124"/>
          <p:cNvSpPr txBox="1"/>
          <p:nvPr/>
        </p:nvSpPr>
        <p:spPr>
          <a:xfrm>
            <a:off x="7406640" y="4643120"/>
            <a:ext cx="1149350" cy="246380"/>
          </a:xfrm>
          <a:prstGeom prst="rect">
            <a:avLst/>
          </a:prstGeom>
          <a:noFill/>
        </p:spPr>
        <p:txBody>
          <a:bodyPr wrap="square" rtlCol="0" anchor="t">
            <a:noAutofit/>
          </a:bodyPr>
          <a:p>
            <a:pPr lvl="0" algn="ctr">
              <a:lnSpc>
                <a:spcPct val="120000"/>
              </a:lnSpc>
              <a:buClrTx/>
              <a:buSzTx/>
              <a:buFontTx/>
            </a:pPr>
            <a:r>
              <a:rPr 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仓储</a:t>
            </a:r>
            <a:r>
              <a:rPr lang="en-US" alt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物流</a:t>
            </a:r>
            <a:endParaRPr lang="zh-CN" altLang="en-US"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26" name="文本框 125"/>
          <p:cNvSpPr txBox="1"/>
          <p:nvPr/>
        </p:nvSpPr>
        <p:spPr>
          <a:xfrm>
            <a:off x="6141720" y="5565775"/>
            <a:ext cx="1149350" cy="246380"/>
          </a:xfrm>
          <a:prstGeom prst="rect">
            <a:avLst/>
          </a:prstGeom>
          <a:noFill/>
        </p:spPr>
        <p:txBody>
          <a:bodyPr wrap="square" rtlCol="0" anchor="t">
            <a:noAutofit/>
          </a:bodyPr>
          <a:p>
            <a:pPr lvl="0" algn="ctr">
              <a:lnSpc>
                <a:spcPct val="120000"/>
              </a:lnSpc>
              <a:buClrTx/>
              <a:buSzTx/>
              <a:buFontTx/>
            </a:pPr>
            <a:r>
              <a:rPr 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汽车</a:t>
            </a:r>
            <a:r>
              <a:rPr lang="en-US" alt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汽配</a:t>
            </a:r>
            <a:endParaRPr lang="zh-CN" altLang="en-US"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27" name="文本框 126"/>
          <p:cNvSpPr txBox="1"/>
          <p:nvPr/>
        </p:nvSpPr>
        <p:spPr>
          <a:xfrm>
            <a:off x="6142355" y="6488430"/>
            <a:ext cx="1149350" cy="246380"/>
          </a:xfrm>
          <a:prstGeom prst="rect">
            <a:avLst/>
          </a:prstGeom>
          <a:noFill/>
        </p:spPr>
        <p:txBody>
          <a:bodyPr wrap="square" rtlCol="0" anchor="t">
            <a:noAutofit/>
          </a:bodyPr>
          <a:p>
            <a:pPr lvl="0" algn="ctr">
              <a:lnSpc>
                <a:spcPct val="120000"/>
              </a:lnSpc>
              <a:buClrTx/>
              <a:buSzTx/>
              <a:buFontTx/>
            </a:pPr>
            <a:r>
              <a:rPr 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新能源</a:t>
            </a:r>
            <a:endParaRPr 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28" name="文本框 127"/>
          <p:cNvSpPr txBox="1"/>
          <p:nvPr/>
        </p:nvSpPr>
        <p:spPr>
          <a:xfrm>
            <a:off x="7407910" y="6490970"/>
            <a:ext cx="1149350" cy="246380"/>
          </a:xfrm>
          <a:prstGeom prst="rect">
            <a:avLst/>
          </a:prstGeom>
          <a:noFill/>
        </p:spPr>
        <p:txBody>
          <a:bodyPr wrap="square" rtlCol="0" anchor="t">
            <a:noAutofit/>
          </a:bodyPr>
          <a:p>
            <a:pPr lvl="0" algn="ctr">
              <a:lnSpc>
                <a:spcPct val="120000"/>
              </a:lnSpc>
              <a:buClrTx/>
              <a:buSzTx/>
              <a:buFontTx/>
            </a:pPr>
            <a:r>
              <a:rPr 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其它</a:t>
            </a:r>
            <a:endParaRPr 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29" name="文本框 128"/>
          <p:cNvSpPr txBox="1"/>
          <p:nvPr/>
        </p:nvSpPr>
        <p:spPr>
          <a:xfrm>
            <a:off x="7406640" y="5565775"/>
            <a:ext cx="1149350" cy="246380"/>
          </a:xfrm>
          <a:prstGeom prst="rect">
            <a:avLst/>
          </a:prstGeom>
          <a:noFill/>
        </p:spPr>
        <p:txBody>
          <a:bodyPr wrap="square" rtlCol="0" anchor="t">
            <a:noAutofit/>
          </a:bodyPr>
          <a:p>
            <a:pPr lvl="0" algn="ctr">
              <a:lnSpc>
                <a:spcPct val="120000"/>
              </a:lnSpc>
              <a:buClrTx/>
              <a:buSzTx/>
              <a:buFontTx/>
            </a:pPr>
            <a:r>
              <a:rPr 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电商</a:t>
            </a:r>
            <a:r>
              <a:rPr lang="en-US" altLang="zh-CN"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零售</a:t>
            </a:r>
            <a:endParaRPr lang="zh-CN" altLang="en-US" sz="10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grpSp>
        <p:nvGrpSpPr>
          <p:cNvPr id="18" name="组合 17"/>
          <p:cNvGrpSpPr/>
          <p:nvPr/>
        </p:nvGrpSpPr>
        <p:grpSpPr>
          <a:xfrm>
            <a:off x="307975" y="3733800"/>
            <a:ext cx="2557145" cy="2815590"/>
            <a:chOff x="523" y="6341"/>
            <a:chExt cx="4027" cy="4434"/>
          </a:xfrm>
        </p:grpSpPr>
        <p:sp>
          <p:nvSpPr>
            <p:cNvPr id="29" name="矩形 28"/>
            <p:cNvSpPr/>
            <p:nvPr>
              <p:custDataLst>
                <p:tags r:id="rId36"/>
              </p:custDataLst>
            </p:nvPr>
          </p:nvSpPr>
          <p:spPr>
            <a:xfrm>
              <a:off x="580" y="6341"/>
              <a:ext cx="3971" cy="4435"/>
            </a:xfrm>
            <a:prstGeom prst="rect">
              <a:avLst/>
            </a:prstGeom>
            <a:noFill/>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p>
              <a:pPr algn="ctr"/>
              <a:endParaRPr lang="en-US" altLang="zh-CN" sz="1600">
                <a:solidFill>
                  <a:schemeClr val="tx1"/>
                </a:solidFill>
                <a:latin typeface="微软雅黑" panose="020B0503020204020204" charset="-122"/>
                <a:ea typeface="微软雅黑" panose="020B0503020204020204" charset="-122"/>
              </a:endParaRPr>
            </a:p>
            <a:p>
              <a:pPr algn="ctr"/>
              <a:endParaRPr lang="en-US" altLang="zh-CN" sz="1600">
                <a:solidFill>
                  <a:schemeClr val="tx1"/>
                </a:solidFill>
                <a:latin typeface="微软雅黑" panose="020B0503020204020204" charset="-122"/>
                <a:ea typeface="微软雅黑" panose="020B0503020204020204" charset="-122"/>
              </a:endParaRPr>
            </a:p>
            <a:p>
              <a:pPr algn="ctr"/>
              <a:endParaRPr lang="zh-CN" altLang="en-US" sz="1600" b="1">
                <a:solidFill>
                  <a:schemeClr val="tx1"/>
                </a:solidFill>
                <a:latin typeface="微软雅黑" panose="020B0503020204020204" charset="-122"/>
                <a:ea typeface="微软雅黑" panose="020B0503020204020204" charset="-122"/>
              </a:endParaRPr>
            </a:p>
          </p:txBody>
        </p:sp>
        <p:pic>
          <p:nvPicPr>
            <p:cNvPr id="30" name="图片 29"/>
            <p:cNvPicPr>
              <a:picLocks noChangeAspect="1"/>
            </p:cNvPicPr>
            <p:nvPr/>
          </p:nvPicPr>
          <p:blipFill>
            <a:blip r:embed="rId37"/>
            <a:stretch>
              <a:fillRect/>
            </a:stretch>
          </p:blipFill>
          <p:spPr>
            <a:xfrm>
              <a:off x="3788" y="7585"/>
              <a:ext cx="409" cy="325"/>
            </a:xfrm>
            <a:prstGeom prst="rect">
              <a:avLst/>
            </a:prstGeom>
          </p:spPr>
        </p:pic>
        <p:pic>
          <p:nvPicPr>
            <p:cNvPr id="42" name="图片 41"/>
            <p:cNvPicPr>
              <a:picLocks noChangeAspect="1"/>
            </p:cNvPicPr>
            <p:nvPr/>
          </p:nvPicPr>
          <p:blipFill>
            <a:blip r:embed="rId38"/>
            <a:stretch>
              <a:fillRect/>
            </a:stretch>
          </p:blipFill>
          <p:spPr>
            <a:xfrm>
              <a:off x="3693" y="8184"/>
              <a:ext cx="695" cy="172"/>
            </a:xfrm>
            <a:prstGeom prst="rect">
              <a:avLst/>
            </a:prstGeom>
          </p:spPr>
        </p:pic>
        <p:pic>
          <p:nvPicPr>
            <p:cNvPr id="55" name="图片 54"/>
            <p:cNvPicPr>
              <a:picLocks noChangeAspect="1"/>
            </p:cNvPicPr>
            <p:nvPr/>
          </p:nvPicPr>
          <p:blipFill>
            <a:blip r:embed="rId39"/>
            <a:stretch>
              <a:fillRect/>
            </a:stretch>
          </p:blipFill>
          <p:spPr>
            <a:xfrm>
              <a:off x="859" y="8429"/>
              <a:ext cx="505" cy="371"/>
            </a:xfrm>
            <a:prstGeom prst="rect">
              <a:avLst/>
            </a:prstGeom>
          </p:spPr>
        </p:pic>
        <p:pic>
          <p:nvPicPr>
            <p:cNvPr id="56" name="图片 55"/>
            <p:cNvPicPr>
              <a:picLocks noChangeAspect="1"/>
            </p:cNvPicPr>
            <p:nvPr/>
          </p:nvPicPr>
          <p:blipFill>
            <a:blip r:embed="rId40"/>
            <a:stretch>
              <a:fillRect/>
            </a:stretch>
          </p:blipFill>
          <p:spPr>
            <a:xfrm>
              <a:off x="880" y="9811"/>
              <a:ext cx="484" cy="514"/>
            </a:xfrm>
            <a:prstGeom prst="rect">
              <a:avLst/>
            </a:prstGeom>
          </p:spPr>
        </p:pic>
        <p:pic>
          <p:nvPicPr>
            <p:cNvPr id="74" name="图片 73"/>
            <p:cNvPicPr>
              <a:picLocks noChangeAspect="1"/>
            </p:cNvPicPr>
            <p:nvPr/>
          </p:nvPicPr>
          <p:blipFill>
            <a:blip r:embed="rId41"/>
            <a:stretch>
              <a:fillRect/>
            </a:stretch>
          </p:blipFill>
          <p:spPr>
            <a:xfrm>
              <a:off x="1710" y="9805"/>
              <a:ext cx="700" cy="509"/>
            </a:xfrm>
            <a:prstGeom prst="rect">
              <a:avLst/>
            </a:prstGeom>
          </p:spPr>
        </p:pic>
        <p:pic>
          <p:nvPicPr>
            <p:cNvPr id="130" name="图片 129"/>
            <p:cNvPicPr>
              <a:picLocks noChangeAspect="1"/>
            </p:cNvPicPr>
            <p:nvPr/>
          </p:nvPicPr>
          <p:blipFill>
            <a:blip r:embed="rId42"/>
            <a:stretch>
              <a:fillRect/>
            </a:stretch>
          </p:blipFill>
          <p:spPr>
            <a:xfrm>
              <a:off x="1446" y="6839"/>
              <a:ext cx="374" cy="120"/>
            </a:xfrm>
            <a:prstGeom prst="rect">
              <a:avLst/>
            </a:prstGeom>
          </p:spPr>
        </p:pic>
        <p:pic>
          <p:nvPicPr>
            <p:cNvPr id="131" name="图片 130"/>
            <p:cNvPicPr/>
            <p:nvPr/>
          </p:nvPicPr>
          <p:blipFill>
            <a:blip r:embed="rId43"/>
            <a:stretch>
              <a:fillRect/>
            </a:stretch>
          </p:blipFill>
          <p:spPr>
            <a:xfrm>
              <a:off x="2719" y="6590"/>
              <a:ext cx="849" cy="543"/>
            </a:xfrm>
            <a:prstGeom prst="rect">
              <a:avLst/>
            </a:prstGeom>
            <a:noFill/>
            <a:ln w="9525">
              <a:noFill/>
            </a:ln>
          </p:spPr>
        </p:pic>
        <p:pic>
          <p:nvPicPr>
            <p:cNvPr id="132" name="图片 131"/>
            <p:cNvPicPr/>
            <p:nvPr/>
          </p:nvPicPr>
          <p:blipFill>
            <a:blip r:embed="rId44"/>
            <a:stretch>
              <a:fillRect/>
            </a:stretch>
          </p:blipFill>
          <p:spPr>
            <a:xfrm>
              <a:off x="3591" y="6687"/>
              <a:ext cx="791" cy="408"/>
            </a:xfrm>
            <a:prstGeom prst="rect">
              <a:avLst/>
            </a:prstGeom>
            <a:noFill/>
            <a:ln w="9525">
              <a:noFill/>
            </a:ln>
          </p:spPr>
        </p:pic>
        <p:pic>
          <p:nvPicPr>
            <p:cNvPr id="134" name="图片 133" descr="右视图"/>
            <p:cNvPicPr>
              <a:picLocks noChangeAspect="1"/>
            </p:cNvPicPr>
            <p:nvPr/>
          </p:nvPicPr>
          <p:blipFill>
            <a:blip r:embed="rId45"/>
            <a:stretch>
              <a:fillRect/>
            </a:stretch>
          </p:blipFill>
          <p:spPr>
            <a:xfrm>
              <a:off x="1753" y="6498"/>
              <a:ext cx="1060" cy="597"/>
            </a:xfrm>
            <a:prstGeom prst="rect">
              <a:avLst/>
            </a:prstGeom>
          </p:spPr>
        </p:pic>
        <p:pic>
          <p:nvPicPr>
            <p:cNvPr id="135" name="图片 134"/>
            <p:cNvPicPr>
              <a:picLocks noChangeAspect="1"/>
            </p:cNvPicPr>
            <p:nvPr/>
          </p:nvPicPr>
          <p:blipFill>
            <a:blip r:embed="rId46"/>
            <a:stretch>
              <a:fillRect/>
            </a:stretch>
          </p:blipFill>
          <p:spPr>
            <a:xfrm flipH="1">
              <a:off x="853" y="6620"/>
              <a:ext cx="208" cy="638"/>
            </a:xfrm>
            <a:prstGeom prst="rect">
              <a:avLst/>
            </a:prstGeom>
          </p:spPr>
        </p:pic>
        <p:pic>
          <p:nvPicPr>
            <p:cNvPr id="136" name="图片 135"/>
            <p:cNvPicPr>
              <a:picLocks noChangeAspect="1"/>
            </p:cNvPicPr>
            <p:nvPr/>
          </p:nvPicPr>
          <p:blipFill>
            <a:blip r:embed="rId47"/>
            <a:stretch>
              <a:fillRect/>
            </a:stretch>
          </p:blipFill>
          <p:spPr>
            <a:xfrm>
              <a:off x="845" y="7585"/>
              <a:ext cx="713" cy="534"/>
            </a:xfrm>
            <a:prstGeom prst="rect">
              <a:avLst/>
            </a:prstGeom>
          </p:spPr>
        </p:pic>
        <p:pic>
          <p:nvPicPr>
            <p:cNvPr id="137" name="图片 136"/>
            <p:cNvPicPr>
              <a:picLocks noChangeAspect="1"/>
            </p:cNvPicPr>
            <p:nvPr/>
          </p:nvPicPr>
          <p:blipFill>
            <a:blip r:embed="rId48"/>
            <a:stretch>
              <a:fillRect/>
            </a:stretch>
          </p:blipFill>
          <p:spPr>
            <a:xfrm>
              <a:off x="3884" y="8658"/>
              <a:ext cx="313" cy="261"/>
            </a:xfrm>
            <a:prstGeom prst="rect">
              <a:avLst/>
            </a:prstGeom>
          </p:spPr>
        </p:pic>
        <p:pic>
          <p:nvPicPr>
            <p:cNvPr id="138" name="图片 137"/>
            <p:cNvPicPr>
              <a:picLocks noChangeAspect="1"/>
            </p:cNvPicPr>
            <p:nvPr/>
          </p:nvPicPr>
          <p:blipFill>
            <a:blip r:embed="rId49"/>
            <a:stretch>
              <a:fillRect/>
            </a:stretch>
          </p:blipFill>
          <p:spPr>
            <a:xfrm>
              <a:off x="3591" y="9886"/>
              <a:ext cx="701" cy="455"/>
            </a:xfrm>
            <a:prstGeom prst="rect">
              <a:avLst/>
            </a:prstGeom>
          </p:spPr>
        </p:pic>
        <p:sp>
          <p:nvSpPr>
            <p:cNvPr id="139" name="文本框 138"/>
            <p:cNvSpPr txBox="1"/>
            <p:nvPr/>
          </p:nvSpPr>
          <p:spPr>
            <a:xfrm>
              <a:off x="523" y="7174"/>
              <a:ext cx="799" cy="223"/>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600" b="1">
                  <a:solidFill>
                    <a:schemeClr val="tx1"/>
                  </a:solidFill>
                  <a:effectLst/>
                </a:rPr>
                <a:t>触屏组件</a:t>
              </a:r>
              <a:endParaRPr lang="zh-CN" altLang="en-US" sz="600" b="1">
                <a:solidFill>
                  <a:schemeClr val="tx1"/>
                </a:solidFill>
                <a:effectLst/>
              </a:endParaRPr>
            </a:p>
          </p:txBody>
        </p:sp>
        <p:sp>
          <p:nvSpPr>
            <p:cNvPr id="140" name="文本框 139"/>
            <p:cNvSpPr txBox="1"/>
            <p:nvPr/>
          </p:nvSpPr>
          <p:spPr>
            <a:xfrm>
              <a:off x="1250" y="7174"/>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600" b="1">
                  <a:solidFill>
                    <a:schemeClr val="tx1"/>
                  </a:solidFill>
                  <a:effectLst/>
                </a:rPr>
                <a:t>搬运托盘</a:t>
              </a:r>
              <a:endParaRPr lang="zh-CN" altLang="en-US" sz="600" b="1">
                <a:solidFill>
                  <a:schemeClr val="tx1"/>
                </a:solidFill>
                <a:effectLst/>
              </a:endParaRPr>
            </a:p>
          </p:txBody>
        </p:sp>
        <p:sp>
          <p:nvSpPr>
            <p:cNvPr id="141" name="文本框 140"/>
            <p:cNvSpPr txBox="1"/>
            <p:nvPr/>
          </p:nvSpPr>
          <p:spPr>
            <a:xfrm>
              <a:off x="1920" y="7175"/>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600" b="1">
                  <a:solidFill>
                    <a:schemeClr val="tx1"/>
                  </a:solidFill>
                  <a:effectLst/>
                </a:rPr>
                <a:t>多层托盘</a:t>
              </a:r>
              <a:endParaRPr lang="zh-CN" altLang="en-US" sz="600" b="1">
                <a:solidFill>
                  <a:schemeClr val="tx1"/>
                </a:solidFill>
                <a:effectLst/>
              </a:endParaRPr>
            </a:p>
          </p:txBody>
        </p:sp>
        <p:sp>
          <p:nvSpPr>
            <p:cNvPr id="142" name="文本框 141"/>
            <p:cNvSpPr txBox="1"/>
            <p:nvPr/>
          </p:nvSpPr>
          <p:spPr>
            <a:xfrm>
              <a:off x="2681" y="7175"/>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600" b="1">
                  <a:solidFill>
                    <a:schemeClr val="tx1"/>
                  </a:solidFill>
                  <a:effectLst/>
                </a:rPr>
                <a:t>顶升组件</a:t>
              </a:r>
              <a:endParaRPr lang="zh-CN" altLang="en-US" sz="600" b="1">
                <a:solidFill>
                  <a:schemeClr val="tx1"/>
                </a:solidFill>
                <a:effectLst/>
              </a:endParaRPr>
            </a:p>
          </p:txBody>
        </p:sp>
        <p:sp>
          <p:nvSpPr>
            <p:cNvPr id="143" name="文本框 142"/>
            <p:cNvSpPr txBox="1"/>
            <p:nvPr/>
          </p:nvSpPr>
          <p:spPr>
            <a:xfrm>
              <a:off x="3583" y="7175"/>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600" b="1">
                  <a:solidFill>
                    <a:schemeClr val="tx1"/>
                  </a:solidFill>
                  <a:effectLst/>
                </a:rPr>
                <a:t>旋转组件</a:t>
              </a:r>
              <a:endParaRPr lang="zh-CN" altLang="en-US" sz="600" b="1">
                <a:solidFill>
                  <a:schemeClr val="tx1"/>
                </a:solidFill>
                <a:effectLst/>
              </a:endParaRPr>
            </a:p>
          </p:txBody>
        </p:sp>
        <p:sp>
          <p:nvSpPr>
            <p:cNvPr id="144" name="文本框 143"/>
            <p:cNvSpPr txBox="1"/>
            <p:nvPr/>
          </p:nvSpPr>
          <p:spPr>
            <a:xfrm>
              <a:off x="3583" y="7910"/>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600" b="1">
                  <a:solidFill>
                    <a:schemeClr val="tx1"/>
                  </a:solidFill>
                  <a:effectLst/>
                </a:rPr>
                <a:t>激光雷达</a:t>
              </a:r>
              <a:endParaRPr lang="zh-CN" altLang="en-US" sz="600" b="1">
                <a:solidFill>
                  <a:schemeClr val="tx1"/>
                </a:solidFill>
                <a:effectLst/>
              </a:endParaRPr>
            </a:p>
          </p:txBody>
        </p:sp>
        <p:sp>
          <p:nvSpPr>
            <p:cNvPr id="145" name="文本框 144"/>
            <p:cNvSpPr txBox="1"/>
            <p:nvPr/>
          </p:nvSpPr>
          <p:spPr>
            <a:xfrm>
              <a:off x="3583" y="8356"/>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600" b="1">
                  <a:solidFill>
                    <a:schemeClr val="tx1"/>
                  </a:solidFill>
                  <a:effectLst/>
                </a:rPr>
                <a:t>深度相机</a:t>
              </a:r>
              <a:endParaRPr lang="zh-CN" altLang="en-US" sz="600" b="1">
                <a:solidFill>
                  <a:schemeClr val="tx1"/>
                </a:solidFill>
                <a:effectLst/>
              </a:endParaRPr>
            </a:p>
          </p:txBody>
        </p:sp>
        <p:sp>
          <p:nvSpPr>
            <p:cNvPr id="146" name="文本框 145"/>
            <p:cNvSpPr txBox="1"/>
            <p:nvPr/>
          </p:nvSpPr>
          <p:spPr>
            <a:xfrm>
              <a:off x="3591" y="8919"/>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600" b="1">
                  <a:solidFill>
                    <a:schemeClr val="tx1"/>
                  </a:solidFill>
                  <a:effectLst/>
                </a:rPr>
                <a:t>RGB</a:t>
              </a:r>
              <a:r>
                <a:rPr lang="zh-CN" altLang="en-US" sz="600" b="1">
                  <a:solidFill>
                    <a:schemeClr val="tx1"/>
                  </a:solidFill>
                  <a:effectLst/>
                </a:rPr>
                <a:t>相机</a:t>
              </a:r>
              <a:endParaRPr lang="zh-CN" altLang="en-US" sz="600" b="1">
                <a:solidFill>
                  <a:schemeClr val="tx1"/>
                </a:solidFill>
                <a:effectLst/>
              </a:endParaRPr>
            </a:p>
          </p:txBody>
        </p:sp>
        <p:sp>
          <p:nvSpPr>
            <p:cNvPr id="147" name="文本框 146"/>
            <p:cNvSpPr txBox="1"/>
            <p:nvPr/>
          </p:nvSpPr>
          <p:spPr>
            <a:xfrm>
              <a:off x="650" y="8134"/>
              <a:ext cx="1103"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sz="600" b="1">
                  <a:solidFill>
                    <a:schemeClr val="tx1"/>
                  </a:solidFill>
                  <a:effectLst/>
                </a:rPr>
                <a:t>域控制器组件</a:t>
              </a:r>
              <a:endParaRPr lang="zh-CN" sz="600" b="1">
                <a:solidFill>
                  <a:schemeClr val="tx1"/>
                </a:solidFill>
                <a:effectLst/>
              </a:endParaRPr>
            </a:p>
          </p:txBody>
        </p:sp>
        <p:sp>
          <p:nvSpPr>
            <p:cNvPr id="148" name="文本框 147"/>
            <p:cNvSpPr txBox="1"/>
            <p:nvPr/>
          </p:nvSpPr>
          <p:spPr>
            <a:xfrm>
              <a:off x="749" y="8800"/>
              <a:ext cx="90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sz="600" b="1">
                  <a:solidFill>
                    <a:schemeClr val="tx1"/>
                  </a:solidFill>
                  <a:effectLst/>
                </a:rPr>
                <a:t>驱动器组件</a:t>
              </a:r>
              <a:endParaRPr lang="zh-CN" sz="600" b="1">
                <a:solidFill>
                  <a:schemeClr val="tx1"/>
                </a:solidFill>
                <a:effectLst/>
              </a:endParaRPr>
            </a:p>
          </p:txBody>
        </p:sp>
        <p:sp>
          <p:nvSpPr>
            <p:cNvPr id="149" name="文本框 148"/>
            <p:cNvSpPr txBox="1"/>
            <p:nvPr/>
          </p:nvSpPr>
          <p:spPr>
            <a:xfrm>
              <a:off x="701" y="10377"/>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sz="600" b="1">
                  <a:solidFill>
                    <a:schemeClr val="tx1"/>
                  </a:solidFill>
                  <a:effectLst/>
                </a:rPr>
                <a:t>轮毂电机</a:t>
              </a:r>
              <a:endParaRPr lang="zh-CN" sz="600" b="1">
                <a:solidFill>
                  <a:schemeClr val="tx1"/>
                </a:solidFill>
                <a:effectLst/>
              </a:endParaRPr>
            </a:p>
          </p:txBody>
        </p:sp>
        <p:sp>
          <p:nvSpPr>
            <p:cNvPr id="150" name="文本框 149"/>
            <p:cNvSpPr txBox="1"/>
            <p:nvPr/>
          </p:nvSpPr>
          <p:spPr>
            <a:xfrm>
              <a:off x="1658" y="10398"/>
              <a:ext cx="799" cy="226"/>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sz="600" b="1">
                  <a:solidFill>
                    <a:schemeClr val="tx1"/>
                  </a:solidFill>
                  <a:effectLst/>
                </a:rPr>
                <a:t>悬架系统</a:t>
              </a:r>
              <a:endParaRPr lang="zh-CN" sz="600" b="1">
                <a:solidFill>
                  <a:schemeClr val="tx1"/>
                </a:solidFill>
                <a:effectLst/>
              </a:endParaRPr>
            </a:p>
          </p:txBody>
        </p:sp>
        <p:sp>
          <p:nvSpPr>
            <p:cNvPr id="151" name="文本框 150"/>
            <p:cNvSpPr txBox="1"/>
            <p:nvPr/>
          </p:nvSpPr>
          <p:spPr>
            <a:xfrm>
              <a:off x="3568" y="10406"/>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sz="600" b="1">
                  <a:solidFill>
                    <a:schemeClr val="tx1"/>
                  </a:solidFill>
                  <a:effectLst/>
                </a:rPr>
                <a:t>电池组</a:t>
              </a:r>
              <a:endParaRPr lang="zh-CN" sz="600" b="1">
                <a:solidFill>
                  <a:schemeClr val="tx1"/>
                </a:solidFill>
                <a:effectLst/>
              </a:endParaRPr>
            </a:p>
          </p:txBody>
        </p:sp>
        <p:pic>
          <p:nvPicPr>
            <p:cNvPr id="153" name="图片 152"/>
            <p:cNvPicPr>
              <a:picLocks noChangeAspect="1"/>
            </p:cNvPicPr>
            <p:nvPr/>
          </p:nvPicPr>
          <p:blipFill>
            <a:blip r:embed="rId50"/>
            <a:stretch>
              <a:fillRect/>
            </a:stretch>
          </p:blipFill>
          <p:spPr>
            <a:xfrm>
              <a:off x="2813" y="9809"/>
              <a:ext cx="447" cy="531"/>
            </a:xfrm>
            <a:prstGeom prst="rect">
              <a:avLst/>
            </a:prstGeom>
          </p:spPr>
        </p:pic>
        <p:sp>
          <p:nvSpPr>
            <p:cNvPr id="154" name="文本框 153"/>
            <p:cNvSpPr txBox="1"/>
            <p:nvPr/>
          </p:nvSpPr>
          <p:spPr>
            <a:xfrm>
              <a:off x="2681" y="10398"/>
              <a:ext cx="799"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sz="600" b="1">
                  <a:solidFill>
                    <a:schemeClr val="tx1"/>
                  </a:solidFill>
                  <a:effectLst/>
                </a:rPr>
                <a:t>制动系统</a:t>
              </a:r>
              <a:endParaRPr lang="zh-CN" sz="600" b="1">
                <a:solidFill>
                  <a:schemeClr val="tx1"/>
                </a:solidFill>
                <a:effectLst/>
              </a:endParaRPr>
            </a:p>
          </p:txBody>
        </p:sp>
        <p:pic>
          <p:nvPicPr>
            <p:cNvPr id="155" name="图片 154"/>
            <p:cNvPicPr>
              <a:picLocks noChangeAspect="1"/>
            </p:cNvPicPr>
            <p:nvPr/>
          </p:nvPicPr>
          <p:blipFill>
            <a:blip r:embed="rId51"/>
            <a:stretch>
              <a:fillRect/>
            </a:stretch>
          </p:blipFill>
          <p:spPr>
            <a:xfrm>
              <a:off x="3874" y="9191"/>
              <a:ext cx="323" cy="236"/>
            </a:xfrm>
            <a:prstGeom prst="rect">
              <a:avLst/>
            </a:prstGeom>
          </p:spPr>
        </p:pic>
        <p:sp>
          <p:nvSpPr>
            <p:cNvPr id="156" name="文本框 155"/>
            <p:cNvSpPr txBox="1"/>
            <p:nvPr/>
          </p:nvSpPr>
          <p:spPr>
            <a:xfrm>
              <a:off x="3480" y="9427"/>
              <a:ext cx="960"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sz="600" b="1">
                  <a:solidFill>
                    <a:schemeClr val="tx1"/>
                  </a:solidFill>
                  <a:effectLst/>
                </a:rPr>
                <a:t>二维码相机</a:t>
              </a:r>
              <a:endParaRPr lang="zh-CN" sz="600" b="1">
                <a:solidFill>
                  <a:schemeClr val="tx1"/>
                </a:solidFill>
                <a:effectLst/>
              </a:endParaRPr>
            </a:p>
          </p:txBody>
        </p:sp>
        <p:pic>
          <p:nvPicPr>
            <p:cNvPr id="157" name="图片 156"/>
            <p:cNvPicPr>
              <a:picLocks noChangeAspect="1"/>
            </p:cNvPicPr>
            <p:nvPr/>
          </p:nvPicPr>
          <p:blipFill>
            <a:blip r:embed="rId52"/>
            <a:stretch>
              <a:fillRect/>
            </a:stretch>
          </p:blipFill>
          <p:spPr>
            <a:xfrm>
              <a:off x="869" y="8986"/>
              <a:ext cx="495" cy="441"/>
            </a:xfrm>
            <a:prstGeom prst="rect">
              <a:avLst/>
            </a:prstGeom>
          </p:spPr>
        </p:pic>
        <p:sp>
          <p:nvSpPr>
            <p:cNvPr id="158" name="文本框 157"/>
            <p:cNvSpPr txBox="1"/>
            <p:nvPr/>
          </p:nvSpPr>
          <p:spPr>
            <a:xfrm>
              <a:off x="598" y="9481"/>
              <a:ext cx="960" cy="222"/>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sz="600" b="1">
                  <a:solidFill>
                    <a:schemeClr val="tx1"/>
                  </a:solidFill>
                  <a:effectLst/>
                </a:rPr>
                <a:t>通信模块</a:t>
              </a:r>
              <a:endParaRPr lang="zh-CN" sz="600" b="1">
                <a:solidFill>
                  <a:schemeClr val="tx1"/>
                </a:solidFill>
                <a:effectLst/>
              </a:endParaRPr>
            </a:p>
          </p:txBody>
        </p:sp>
      </p:grpSp>
      <p:pic>
        <p:nvPicPr>
          <p:cNvPr id="159" name="图片 158" descr="右前透视（透明底）"/>
          <p:cNvPicPr>
            <a:picLocks noChangeAspect="1"/>
          </p:cNvPicPr>
          <p:nvPr/>
        </p:nvPicPr>
        <p:blipFill>
          <a:blip r:embed="rId53"/>
          <a:stretch>
            <a:fillRect/>
          </a:stretch>
        </p:blipFill>
        <p:spPr>
          <a:xfrm>
            <a:off x="8526780" y="2553970"/>
            <a:ext cx="2108835" cy="1187450"/>
          </a:xfrm>
          <a:prstGeom prst="rect">
            <a:avLst/>
          </a:prstGeom>
        </p:spPr>
      </p:pic>
      <p:pic>
        <p:nvPicPr>
          <p:cNvPr id="161" name="图片 160" descr="右前透视（透明底）"/>
          <p:cNvPicPr>
            <a:picLocks noChangeAspect="1"/>
          </p:cNvPicPr>
          <p:nvPr/>
        </p:nvPicPr>
        <p:blipFill>
          <a:blip r:embed="rId1"/>
          <a:stretch>
            <a:fillRect/>
          </a:stretch>
        </p:blipFill>
        <p:spPr>
          <a:xfrm>
            <a:off x="8798560" y="3660140"/>
            <a:ext cx="1725930" cy="972185"/>
          </a:xfrm>
          <a:prstGeom prst="rect">
            <a:avLst/>
          </a:prstGeom>
        </p:spPr>
      </p:pic>
      <p:pic>
        <p:nvPicPr>
          <p:cNvPr id="165" name="图片 164" descr="右前透视（透明底）"/>
          <p:cNvPicPr>
            <a:picLocks noChangeAspect="1"/>
          </p:cNvPicPr>
          <p:nvPr/>
        </p:nvPicPr>
        <p:blipFill>
          <a:blip r:embed="rId1"/>
          <a:stretch>
            <a:fillRect/>
          </a:stretch>
        </p:blipFill>
        <p:spPr>
          <a:xfrm>
            <a:off x="5762625" y="3142615"/>
            <a:ext cx="1416050" cy="797560"/>
          </a:xfrm>
          <a:prstGeom prst="rect">
            <a:avLst/>
          </a:prstGeom>
        </p:spPr>
      </p:pic>
      <p:pic>
        <p:nvPicPr>
          <p:cNvPr id="166" name="图片 165" descr="右前透视（透明底）"/>
          <p:cNvPicPr>
            <a:picLocks noChangeAspect="1"/>
          </p:cNvPicPr>
          <p:nvPr/>
        </p:nvPicPr>
        <p:blipFill>
          <a:blip r:embed="rId1"/>
          <a:stretch>
            <a:fillRect/>
          </a:stretch>
        </p:blipFill>
        <p:spPr>
          <a:xfrm>
            <a:off x="6007735" y="3051175"/>
            <a:ext cx="1593850" cy="897890"/>
          </a:xfrm>
          <a:prstGeom prst="rect">
            <a:avLst/>
          </a:prstGeom>
        </p:spPr>
      </p:pic>
      <p:pic>
        <p:nvPicPr>
          <p:cNvPr id="167" name="图片 166" descr="右前透视（透明底）"/>
          <p:cNvPicPr>
            <a:picLocks noChangeAspect="1"/>
          </p:cNvPicPr>
          <p:nvPr/>
        </p:nvPicPr>
        <p:blipFill>
          <a:blip r:embed="rId1"/>
          <a:stretch>
            <a:fillRect/>
          </a:stretch>
        </p:blipFill>
        <p:spPr>
          <a:xfrm>
            <a:off x="6240145" y="2911475"/>
            <a:ext cx="1864360" cy="1050290"/>
          </a:xfrm>
          <a:prstGeom prst="rect">
            <a:avLst/>
          </a:prstGeom>
        </p:spPr>
      </p:pic>
      <p:pic>
        <p:nvPicPr>
          <p:cNvPr id="168" name="图片 167" descr="右前透视（透明底）"/>
          <p:cNvPicPr>
            <a:picLocks noChangeAspect="1"/>
          </p:cNvPicPr>
          <p:nvPr/>
        </p:nvPicPr>
        <p:blipFill>
          <a:blip r:embed="rId1"/>
          <a:stretch>
            <a:fillRect/>
          </a:stretch>
        </p:blipFill>
        <p:spPr>
          <a:xfrm>
            <a:off x="6478905" y="2703830"/>
            <a:ext cx="2317115" cy="1305560"/>
          </a:xfrm>
          <a:prstGeom prst="rect">
            <a:avLst/>
          </a:prstGeom>
        </p:spPr>
      </p:pic>
      <p:pic>
        <p:nvPicPr>
          <p:cNvPr id="169" name="图片 168" descr="右前透视（透明底）"/>
          <p:cNvPicPr>
            <a:picLocks noChangeAspect="1"/>
          </p:cNvPicPr>
          <p:nvPr/>
        </p:nvPicPr>
        <p:blipFill>
          <a:blip r:embed="rId1"/>
          <a:stretch>
            <a:fillRect/>
          </a:stretch>
        </p:blipFill>
        <p:spPr>
          <a:xfrm>
            <a:off x="6880225" y="2573655"/>
            <a:ext cx="2606675" cy="1468755"/>
          </a:xfrm>
          <a:prstGeom prst="rect">
            <a:avLst/>
          </a:prstGeom>
        </p:spPr>
      </p:pic>
      <p:pic>
        <p:nvPicPr>
          <p:cNvPr id="171" name="图片 170" descr="右前透视（透明底）"/>
          <p:cNvPicPr>
            <a:picLocks noChangeAspect="1"/>
          </p:cNvPicPr>
          <p:nvPr/>
        </p:nvPicPr>
        <p:blipFill>
          <a:blip r:embed="rId54"/>
          <a:stretch>
            <a:fillRect/>
          </a:stretch>
        </p:blipFill>
        <p:spPr>
          <a:xfrm>
            <a:off x="8843010" y="4452620"/>
            <a:ext cx="1681480" cy="946785"/>
          </a:xfrm>
          <a:prstGeom prst="rect">
            <a:avLst/>
          </a:prstGeom>
        </p:spPr>
      </p:pic>
      <p:grpSp>
        <p:nvGrpSpPr>
          <p:cNvPr id="12" name="组合 11"/>
          <p:cNvGrpSpPr/>
          <p:nvPr/>
        </p:nvGrpSpPr>
        <p:grpSpPr>
          <a:xfrm>
            <a:off x="9050655" y="4225925"/>
            <a:ext cx="3122930" cy="1758950"/>
            <a:chOff x="11317" y="5555"/>
            <a:chExt cx="4918" cy="2770"/>
          </a:xfrm>
        </p:grpSpPr>
        <p:pic>
          <p:nvPicPr>
            <p:cNvPr id="14" name="图片 13"/>
            <p:cNvPicPr>
              <a:picLocks noChangeAspect="1"/>
            </p:cNvPicPr>
            <p:nvPr/>
          </p:nvPicPr>
          <p:blipFill>
            <a:blip r:embed="rId55"/>
            <a:stretch>
              <a:fillRect/>
            </a:stretch>
          </p:blipFill>
          <p:spPr>
            <a:xfrm>
              <a:off x="13013" y="7365"/>
              <a:ext cx="1811" cy="863"/>
            </a:xfrm>
            <a:prstGeom prst="rect">
              <a:avLst/>
            </a:prstGeom>
          </p:spPr>
        </p:pic>
        <p:pic>
          <p:nvPicPr>
            <p:cNvPr id="15" name="图片 14" descr="正视图"/>
            <p:cNvPicPr>
              <a:picLocks noChangeAspect="1"/>
            </p:cNvPicPr>
            <p:nvPr/>
          </p:nvPicPr>
          <p:blipFill>
            <a:blip r:embed="rId56"/>
            <a:stretch>
              <a:fillRect/>
            </a:stretch>
          </p:blipFill>
          <p:spPr>
            <a:xfrm>
              <a:off x="11317" y="5555"/>
              <a:ext cx="4918" cy="2770"/>
            </a:xfrm>
            <a:prstGeom prst="rect">
              <a:avLst/>
            </a:prstGeom>
          </p:spPr>
        </p:pic>
      </p:grpSp>
      <p:pic>
        <p:nvPicPr>
          <p:cNvPr id="10" name="图片 9"/>
          <p:cNvPicPr>
            <a:picLocks noChangeAspect="1"/>
          </p:cNvPicPr>
          <p:nvPr/>
        </p:nvPicPr>
        <p:blipFill>
          <a:blip r:embed="rId57"/>
          <a:stretch>
            <a:fillRect/>
          </a:stretch>
        </p:blipFill>
        <p:spPr>
          <a:xfrm>
            <a:off x="9130665" y="4904740"/>
            <a:ext cx="1150620" cy="980440"/>
          </a:xfrm>
          <a:prstGeom prst="rect">
            <a:avLst/>
          </a:prstGeom>
        </p:spPr>
      </p:pic>
      <p:pic>
        <p:nvPicPr>
          <p:cNvPr id="27" name="图片 26" descr="料车2"/>
          <p:cNvPicPr>
            <a:picLocks noChangeAspect="1"/>
          </p:cNvPicPr>
          <p:nvPr/>
        </p:nvPicPr>
        <p:blipFill>
          <a:blip r:embed="rId58"/>
          <a:stretch>
            <a:fillRect/>
          </a:stretch>
        </p:blipFill>
        <p:spPr>
          <a:xfrm>
            <a:off x="9859010" y="4454525"/>
            <a:ext cx="1675130" cy="943610"/>
          </a:xfrm>
          <a:prstGeom prst="rect">
            <a:avLst/>
          </a:prstGeom>
        </p:spPr>
      </p:pic>
      <p:pic>
        <p:nvPicPr>
          <p:cNvPr id="31" name="图片 30" descr="多层架(VSLAM)"/>
          <p:cNvPicPr>
            <a:picLocks noChangeAspect="1"/>
          </p:cNvPicPr>
          <p:nvPr/>
        </p:nvPicPr>
        <p:blipFill>
          <a:blip r:embed="rId59"/>
          <a:stretch>
            <a:fillRect/>
          </a:stretch>
        </p:blipFill>
        <p:spPr>
          <a:xfrm>
            <a:off x="9822180" y="3689985"/>
            <a:ext cx="1690370" cy="952500"/>
          </a:xfrm>
          <a:prstGeom prst="rect">
            <a:avLst/>
          </a:prstGeom>
        </p:spPr>
      </p:pic>
      <p:pic>
        <p:nvPicPr>
          <p:cNvPr id="36" name="图片 35" descr="双层推车2"/>
          <p:cNvPicPr>
            <a:picLocks noChangeAspect="1"/>
          </p:cNvPicPr>
          <p:nvPr/>
        </p:nvPicPr>
        <p:blipFill>
          <a:blip r:embed="rId60"/>
          <a:stretch>
            <a:fillRect/>
          </a:stretch>
        </p:blipFill>
        <p:spPr>
          <a:xfrm>
            <a:off x="9748520" y="2820670"/>
            <a:ext cx="1764030" cy="9937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2.1</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技术优势</a:t>
            </a:r>
            <a:endPar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pic>
        <p:nvPicPr>
          <p:cNvPr id="14" name="图片 13" descr="快速部署"/>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545080" y="2856865"/>
            <a:ext cx="641350" cy="641350"/>
          </a:xfrm>
          <a:prstGeom prst="rect">
            <a:avLst/>
          </a:prstGeom>
        </p:spPr>
      </p:pic>
      <p:sp>
        <p:nvSpPr>
          <p:cNvPr id="17" name="矩形 16"/>
          <p:cNvSpPr/>
          <p:nvPr>
            <p:custDataLst>
              <p:tags r:id="rId3"/>
            </p:custDataLst>
          </p:nvPr>
        </p:nvSpPr>
        <p:spPr>
          <a:xfrm>
            <a:off x="1858545" y="3556222"/>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极简交付</a:t>
            </a:r>
            <a:endParaRPr lang="zh-CN" altLang="en-US" sz="1465" dirty="0">
              <a:latin typeface="+mn-ea"/>
              <a:cs typeface="+mn-ea"/>
            </a:endParaRPr>
          </a:p>
        </p:txBody>
      </p:sp>
      <p:pic>
        <p:nvPicPr>
          <p:cNvPr id="18" name="图片 17" descr="sw_iconset_0102技术评估一张图"/>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68495" y="2847975"/>
            <a:ext cx="642620" cy="642620"/>
          </a:xfrm>
          <a:prstGeom prst="rect">
            <a:avLst/>
          </a:prstGeom>
        </p:spPr>
      </p:pic>
      <p:sp>
        <p:nvSpPr>
          <p:cNvPr id="19" name="矩形 18"/>
          <p:cNvSpPr/>
          <p:nvPr>
            <p:custDataLst>
              <p:tags r:id="rId6"/>
            </p:custDataLst>
          </p:nvPr>
        </p:nvSpPr>
        <p:spPr>
          <a:xfrm>
            <a:off x="3812440" y="3556857"/>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激光</a:t>
            </a:r>
            <a:r>
              <a:rPr lang="en-US" altLang="zh-CN" sz="1465" dirty="0">
                <a:latin typeface="+mn-ea"/>
                <a:cs typeface="+mn-ea"/>
              </a:rPr>
              <a:t>SLAM+VSLAM</a:t>
            </a:r>
            <a:endParaRPr lang="en-US" altLang="zh-CN" sz="1465" dirty="0">
              <a:latin typeface="+mn-ea"/>
              <a:cs typeface="+mn-ea"/>
            </a:endParaRPr>
          </a:p>
        </p:txBody>
      </p:sp>
      <p:pic>
        <p:nvPicPr>
          <p:cNvPr id="22" name="图片 21" descr="资源 37"/>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63360" y="2790190"/>
            <a:ext cx="723900" cy="700405"/>
          </a:xfrm>
          <a:prstGeom prst="rect">
            <a:avLst/>
          </a:prstGeom>
        </p:spPr>
      </p:pic>
      <p:sp>
        <p:nvSpPr>
          <p:cNvPr id="24" name="矩形 23"/>
          <p:cNvSpPr/>
          <p:nvPr>
            <p:custDataLst>
              <p:tags r:id="rId9"/>
            </p:custDataLst>
          </p:nvPr>
        </p:nvSpPr>
        <p:spPr>
          <a:xfrm>
            <a:off x="5921910" y="3556857"/>
            <a:ext cx="1954196" cy="362585"/>
          </a:xfrm>
          <a:prstGeom prst="rect">
            <a:avLst/>
          </a:prstGeom>
        </p:spPr>
        <p:txBody>
          <a:bodyPr wrap="square">
            <a:spAutoFit/>
          </a:bodyPr>
          <a:p>
            <a:pPr algn="ctr" defTabSz="1622425">
              <a:lnSpc>
                <a:spcPct val="120000"/>
              </a:lnSpc>
              <a:spcBef>
                <a:spcPct val="20000"/>
              </a:spcBef>
              <a:defRPr/>
            </a:pPr>
            <a:r>
              <a:rPr lang="zh-CN" sz="1465" dirty="0">
                <a:latin typeface="+mn-ea"/>
                <a:cs typeface="+mn-ea"/>
              </a:rPr>
              <a:t>多形态机型</a:t>
            </a:r>
            <a:endParaRPr lang="zh-CN" sz="1465" dirty="0">
              <a:latin typeface="+mn-ea"/>
              <a:cs typeface="+mn-ea"/>
            </a:endParaRPr>
          </a:p>
        </p:txBody>
      </p:sp>
      <p:pic>
        <p:nvPicPr>
          <p:cNvPr id="25" name="图片 24" descr="nls 智能语音交互"/>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28355" y="2708275"/>
            <a:ext cx="848995" cy="848995"/>
          </a:xfrm>
          <a:prstGeom prst="rect">
            <a:avLst/>
          </a:prstGeom>
        </p:spPr>
      </p:pic>
      <p:sp>
        <p:nvSpPr>
          <p:cNvPr id="26" name="矩形 25"/>
          <p:cNvSpPr/>
          <p:nvPr>
            <p:custDataLst>
              <p:tags r:id="rId12"/>
            </p:custDataLst>
          </p:nvPr>
        </p:nvSpPr>
        <p:spPr>
          <a:xfrm>
            <a:off x="7875805" y="3557492"/>
            <a:ext cx="1954196" cy="362585"/>
          </a:xfrm>
          <a:prstGeom prst="rect">
            <a:avLst/>
          </a:prstGeom>
        </p:spPr>
        <p:txBody>
          <a:bodyPr wrap="square">
            <a:spAutoFit/>
          </a:bodyPr>
          <a:p>
            <a:pPr algn="ctr" defTabSz="1622425">
              <a:lnSpc>
                <a:spcPct val="120000"/>
              </a:lnSpc>
              <a:spcBef>
                <a:spcPct val="20000"/>
              </a:spcBef>
              <a:defRPr/>
            </a:pPr>
            <a:r>
              <a:rPr lang="zh-CN" sz="1465" dirty="0">
                <a:latin typeface="+mn-ea"/>
                <a:cs typeface="+mn-ea"/>
              </a:rPr>
              <a:t>智能友好交互</a:t>
            </a:r>
            <a:endParaRPr lang="zh-CN" sz="1465" dirty="0">
              <a:latin typeface="+mn-ea"/>
              <a:cs typeface="+mn-ea"/>
            </a:endParaRPr>
          </a:p>
        </p:txBody>
      </p:sp>
      <p:pic>
        <p:nvPicPr>
          <p:cNvPr id="27" name="图片 26" descr="负载"/>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08885" y="4523740"/>
            <a:ext cx="718185" cy="718185"/>
          </a:xfrm>
          <a:prstGeom prst="rect">
            <a:avLst/>
          </a:prstGeom>
        </p:spPr>
      </p:pic>
      <p:sp>
        <p:nvSpPr>
          <p:cNvPr id="28" name="矩形 27"/>
          <p:cNvSpPr/>
          <p:nvPr>
            <p:custDataLst>
              <p:tags r:id="rId15"/>
            </p:custDataLst>
          </p:nvPr>
        </p:nvSpPr>
        <p:spPr>
          <a:xfrm>
            <a:off x="1858545" y="5505672"/>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极致通行</a:t>
            </a:r>
            <a:endParaRPr lang="zh-CN" altLang="en-US" sz="1465" dirty="0">
              <a:latin typeface="+mn-ea"/>
              <a:cs typeface="+mn-ea"/>
            </a:endParaRPr>
          </a:p>
        </p:txBody>
      </p:sp>
      <p:pic>
        <p:nvPicPr>
          <p:cNvPr id="29" name="图片 28" descr="全景视觉 软件管理"/>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416425" y="4566920"/>
            <a:ext cx="853440" cy="675005"/>
          </a:xfrm>
          <a:prstGeom prst="rect">
            <a:avLst/>
          </a:prstGeom>
        </p:spPr>
      </p:pic>
      <p:sp>
        <p:nvSpPr>
          <p:cNvPr id="30" name="矩形 29"/>
          <p:cNvSpPr/>
          <p:nvPr>
            <p:custDataLst>
              <p:tags r:id="rId18"/>
            </p:custDataLst>
          </p:nvPr>
        </p:nvSpPr>
        <p:spPr>
          <a:xfrm>
            <a:off x="3812440" y="5506307"/>
            <a:ext cx="1954196" cy="362585"/>
          </a:xfrm>
          <a:prstGeom prst="rect">
            <a:avLst/>
          </a:prstGeom>
        </p:spPr>
        <p:txBody>
          <a:bodyPr wrap="square">
            <a:spAutoFit/>
          </a:bodyPr>
          <a:p>
            <a:pPr algn="ctr" defTabSz="1622425">
              <a:lnSpc>
                <a:spcPct val="120000"/>
              </a:lnSpc>
              <a:spcBef>
                <a:spcPct val="20000"/>
              </a:spcBef>
              <a:defRPr/>
            </a:pPr>
            <a:r>
              <a:rPr lang="en-US" altLang="zh-CN" sz="1465" dirty="0">
                <a:latin typeface="+mn-ea"/>
                <a:cs typeface="+mn-ea"/>
              </a:rPr>
              <a:t>360</a:t>
            </a:r>
            <a:r>
              <a:rPr lang="zh-CN" altLang="en-US" sz="1465" dirty="0">
                <a:latin typeface="+mn-ea"/>
                <a:cs typeface="+mn-ea"/>
              </a:rPr>
              <a:t>°感知检测</a:t>
            </a:r>
            <a:endParaRPr lang="zh-CN" altLang="en-US" sz="1465" dirty="0">
              <a:latin typeface="+mn-ea"/>
              <a:cs typeface="+mn-ea"/>
            </a:endParaRPr>
          </a:p>
        </p:txBody>
      </p:sp>
      <p:sp>
        <p:nvSpPr>
          <p:cNvPr id="31" name="矩形 30"/>
          <p:cNvSpPr/>
          <p:nvPr>
            <p:custDataLst>
              <p:tags r:id="rId19"/>
            </p:custDataLst>
          </p:nvPr>
        </p:nvSpPr>
        <p:spPr>
          <a:xfrm>
            <a:off x="7809765" y="5506942"/>
            <a:ext cx="1954196" cy="362585"/>
          </a:xfrm>
          <a:prstGeom prst="rect">
            <a:avLst/>
          </a:prstGeom>
        </p:spPr>
        <p:txBody>
          <a:bodyPr wrap="square">
            <a:spAutoFit/>
          </a:bodyPr>
          <a:p>
            <a:pPr algn="ctr" defTabSz="1622425">
              <a:lnSpc>
                <a:spcPct val="120000"/>
              </a:lnSpc>
              <a:spcBef>
                <a:spcPct val="20000"/>
              </a:spcBef>
              <a:defRPr/>
            </a:pPr>
            <a:r>
              <a:rPr lang="zh-CN" sz="1465" dirty="0">
                <a:latin typeface="+mn-ea"/>
                <a:cs typeface="+mn-ea"/>
              </a:rPr>
              <a:t>工业</a:t>
            </a:r>
            <a:r>
              <a:rPr lang="en-US" altLang="zh-CN" sz="1465" dirty="0">
                <a:latin typeface="+mn-ea"/>
                <a:cs typeface="+mn-ea"/>
              </a:rPr>
              <a:t>IOT</a:t>
            </a:r>
            <a:r>
              <a:rPr lang="zh-CN" altLang="en-US" sz="1465" dirty="0">
                <a:latin typeface="+mn-ea"/>
                <a:cs typeface="+mn-ea"/>
              </a:rPr>
              <a:t>硬件</a:t>
            </a:r>
            <a:endParaRPr lang="zh-CN" altLang="en-US" sz="1465" dirty="0">
              <a:latin typeface="+mn-ea"/>
              <a:cs typeface="+mn-ea"/>
            </a:endParaRPr>
          </a:p>
        </p:txBody>
      </p:sp>
      <p:sp>
        <p:nvSpPr>
          <p:cNvPr id="32" name="矩形 31"/>
          <p:cNvSpPr/>
          <p:nvPr>
            <p:custDataLst>
              <p:tags r:id="rId20"/>
            </p:custDataLst>
          </p:nvPr>
        </p:nvSpPr>
        <p:spPr>
          <a:xfrm>
            <a:off x="5948580" y="5507577"/>
            <a:ext cx="1954196" cy="362585"/>
          </a:xfrm>
          <a:prstGeom prst="rect">
            <a:avLst/>
          </a:prstGeom>
        </p:spPr>
        <p:txBody>
          <a:bodyPr wrap="square">
            <a:spAutoFit/>
          </a:bodyPr>
          <a:p>
            <a:pPr algn="ctr" defTabSz="1622425">
              <a:lnSpc>
                <a:spcPct val="120000"/>
              </a:lnSpc>
              <a:spcBef>
                <a:spcPct val="20000"/>
              </a:spcBef>
              <a:defRPr/>
            </a:pPr>
            <a:r>
              <a:rPr lang="zh-CN" sz="1465" dirty="0">
                <a:latin typeface="+mn-ea"/>
                <a:cs typeface="+mn-ea"/>
              </a:rPr>
              <a:t>软硬件开放</a:t>
            </a:r>
            <a:endParaRPr lang="zh-CN" sz="1465" dirty="0">
              <a:latin typeface="+mn-ea"/>
              <a:cs typeface="+mn-ea"/>
            </a:endParaRPr>
          </a:p>
        </p:txBody>
      </p:sp>
      <p:pic>
        <p:nvPicPr>
          <p:cNvPr id="33" name="图片 32" descr="menu_3hardware1"/>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459220" y="4455795"/>
            <a:ext cx="897255" cy="897255"/>
          </a:xfrm>
          <a:prstGeom prst="rect">
            <a:avLst/>
          </a:prstGeom>
        </p:spPr>
      </p:pic>
      <p:pic>
        <p:nvPicPr>
          <p:cNvPr id="34" name="图片 33" descr="物联网"/>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350885" y="4455795"/>
            <a:ext cx="891540" cy="891540"/>
          </a:xfrm>
          <a:prstGeom prst="rect">
            <a:avLst/>
          </a:prstGeom>
        </p:spPr>
      </p:pic>
      <p:sp>
        <p:nvSpPr>
          <p:cNvPr id="35"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b="0" dirty="0">
                <a:solidFill>
                  <a:schemeClr val="tx1"/>
                </a:solidFill>
                <a:latin typeface="微软雅黑" panose="020B0503020204020204" charset="-122"/>
                <a:cs typeface="微软雅黑" panose="020B0503020204020204" charset="-122"/>
                <a:sym typeface="+mn-ea"/>
              </a:rPr>
              <a:t>iBEN ROBOT</a:t>
            </a:r>
            <a:r>
              <a:rPr lang="zh-CN" altLang="en-US" sz="1600" b="0" dirty="0">
                <a:solidFill>
                  <a:schemeClr val="tx1"/>
                </a:solidFill>
                <a:latin typeface="微软雅黑" panose="020B0503020204020204" charset="-122"/>
                <a:cs typeface="微软雅黑" panose="020B0503020204020204" charset="-122"/>
                <a:sym typeface="+mn-ea"/>
              </a:rPr>
              <a:t>工业机器人打造</a:t>
            </a:r>
            <a:r>
              <a:rPr lang="en-US" altLang="zh-CN" sz="1600" b="0" dirty="0">
                <a:solidFill>
                  <a:schemeClr val="tx1"/>
                </a:solidFill>
                <a:latin typeface="微软雅黑" panose="020B0503020204020204" charset="-122"/>
                <a:cs typeface="微软雅黑" panose="020B0503020204020204" charset="-122"/>
                <a:sym typeface="+mn-ea"/>
              </a:rPr>
              <a:t>”</a:t>
            </a:r>
            <a:r>
              <a:rPr lang="zh-CN" altLang="en-US" sz="1600" b="0" dirty="0">
                <a:solidFill>
                  <a:schemeClr val="tx1"/>
                </a:solidFill>
                <a:latin typeface="微软雅黑" panose="020B0503020204020204" charset="-122"/>
                <a:cs typeface="微软雅黑" panose="020B0503020204020204" charset="-122"/>
                <a:sym typeface="+mn-ea"/>
              </a:rPr>
              <a:t>智能、高效、简单</a:t>
            </a:r>
            <a:r>
              <a:rPr lang="en-US" altLang="zh-CN" sz="1600" b="0" dirty="0">
                <a:solidFill>
                  <a:schemeClr val="tx1"/>
                </a:solidFill>
                <a:latin typeface="微软雅黑" panose="020B0503020204020204" charset="-122"/>
                <a:cs typeface="微软雅黑" panose="020B0503020204020204" charset="-122"/>
                <a:sym typeface="+mn-ea"/>
              </a:rPr>
              <a:t>”</a:t>
            </a:r>
            <a:r>
              <a:rPr lang="zh-CN" altLang="en-US" sz="1600" b="0" dirty="0">
                <a:solidFill>
                  <a:schemeClr val="tx1"/>
                </a:solidFill>
                <a:latin typeface="微软雅黑" panose="020B0503020204020204" charset="-122"/>
                <a:cs typeface="微软雅黑" panose="020B0503020204020204" charset="-122"/>
                <a:sym typeface="+mn-ea"/>
              </a:rPr>
              <a:t>的工行业机器人产品：</a:t>
            </a:r>
            <a:endParaRPr lang="zh-CN" altLang="en-US" sz="16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sym typeface="+mn-ea"/>
              </a:rPr>
              <a:t>智能</a:t>
            </a:r>
            <a:r>
              <a:rPr lang="zh-CN" altLang="en-US" sz="1400" b="0" dirty="0">
                <a:solidFill>
                  <a:schemeClr val="tx1"/>
                </a:solidFill>
                <a:latin typeface="微软雅黑" panose="020B0503020204020204" charset="-122"/>
                <a:cs typeface="微软雅黑" panose="020B0503020204020204" charset="-122"/>
                <a:sym typeface="+mn-ea"/>
              </a:rPr>
              <a:t>：依赖强大的算法能力，机器人可自适应场景，不需环境改建、网络部署即可使用，降低工厂使用门槛；</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sym typeface="+mn-ea"/>
              </a:rPr>
              <a:t>高效</a:t>
            </a:r>
            <a:r>
              <a:rPr lang="zh-CN" altLang="en-US" sz="1400" b="0" dirty="0">
                <a:solidFill>
                  <a:schemeClr val="tx1"/>
                </a:solidFill>
                <a:latin typeface="微软雅黑" panose="020B0503020204020204" charset="-122"/>
                <a:cs typeface="微软雅黑" panose="020B0503020204020204" charset="-122"/>
                <a:sym typeface="+mn-ea"/>
              </a:rPr>
              <a:t>：高负载能力、高达</a:t>
            </a:r>
            <a:r>
              <a:rPr lang="en-US" altLang="zh-CN" sz="1400" b="0" dirty="0">
                <a:solidFill>
                  <a:schemeClr val="tx1"/>
                </a:solidFill>
                <a:latin typeface="微软雅黑" panose="020B0503020204020204" charset="-122"/>
                <a:cs typeface="微软雅黑" panose="020B0503020204020204" charset="-122"/>
                <a:sym typeface="+mn-ea"/>
              </a:rPr>
              <a:t>1.5m/s</a:t>
            </a:r>
            <a:r>
              <a:rPr lang="zh-CN" altLang="en-US" sz="1400" b="0" dirty="0">
                <a:solidFill>
                  <a:schemeClr val="tx1"/>
                </a:solidFill>
                <a:latin typeface="微软雅黑" panose="020B0503020204020204" charset="-122"/>
                <a:cs typeface="微软雅黑" panose="020B0503020204020204" charset="-122"/>
                <a:sym typeface="+mn-ea"/>
              </a:rPr>
              <a:t>运行速度，高效配送提升生产节拍，助力生产力提升；</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sym typeface="+mn-ea"/>
              </a:rPr>
              <a:t>简单</a:t>
            </a:r>
            <a:r>
              <a:rPr lang="zh-CN" altLang="en-US" sz="1400" b="0" dirty="0">
                <a:solidFill>
                  <a:schemeClr val="tx1"/>
                </a:solidFill>
                <a:latin typeface="微软雅黑" panose="020B0503020204020204" charset="-122"/>
                <a:cs typeface="微软雅黑" panose="020B0503020204020204" charset="-122"/>
                <a:sym typeface="+mn-ea"/>
              </a:rPr>
              <a:t>：直观友好的机器人操作、交互方式让任何人都能使用机器人；</a:t>
            </a:r>
            <a:endParaRPr lang="zh-CN" altLang="en-US" sz="1400" b="0" dirty="0">
              <a:solidFill>
                <a:schemeClr val="tx1"/>
              </a:solidFill>
              <a:latin typeface="微软雅黑" panose="020B0503020204020204" charset="-122"/>
              <a:cs typeface="微软雅黑" panose="020B0503020204020204" charset="-122"/>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2.2</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机器人外观（典型架构方案</a:t>
            </a:r>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endPar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grpSp>
        <p:nvGrpSpPr>
          <p:cNvPr id="21" name="组合 20"/>
          <p:cNvGrpSpPr/>
          <p:nvPr/>
        </p:nvGrpSpPr>
        <p:grpSpPr>
          <a:xfrm>
            <a:off x="-36195" y="712470"/>
            <a:ext cx="11993880" cy="5167630"/>
            <a:chOff x="-177" y="1122"/>
            <a:chExt cx="18888" cy="8138"/>
          </a:xfrm>
        </p:grpSpPr>
        <p:pic>
          <p:nvPicPr>
            <p:cNvPr id="22" name="图片 21" descr="右前透视（透明底）"/>
            <p:cNvPicPr>
              <a:picLocks noChangeAspect="1"/>
            </p:cNvPicPr>
            <p:nvPr/>
          </p:nvPicPr>
          <p:blipFill>
            <a:blip r:embed="rId1"/>
            <a:stretch>
              <a:fillRect/>
            </a:stretch>
          </p:blipFill>
          <p:spPr>
            <a:xfrm>
              <a:off x="-177" y="1540"/>
              <a:ext cx="13709" cy="7720"/>
            </a:xfrm>
            <a:prstGeom prst="rect">
              <a:avLst/>
            </a:prstGeom>
          </p:spPr>
        </p:pic>
        <p:pic>
          <p:nvPicPr>
            <p:cNvPr id="24" name="图片 23" descr="右后透视（透明底）"/>
            <p:cNvPicPr>
              <a:picLocks noChangeAspect="1"/>
            </p:cNvPicPr>
            <p:nvPr/>
          </p:nvPicPr>
          <p:blipFill>
            <a:blip r:embed="rId2"/>
            <a:stretch>
              <a:fillRect/>
            </a:stretch>
          </p:blipFill>
          <p:spPr>
            <a:xfrm>
              <a:off x="4257" y="1122"/>
              <a:ext cx="14454" cy="8138"/>
            </a:xfrm>
            <a:prstGeom prst="rect">
              <a:avLst/>
            </a:prstGeom>
          </p:spPr>
        </p:pic>
      </p:grpSp>
      <p:sp>
        <p:nvSpPr>
          <p:cNvPr id="27" name="矩形 26"/>
          <p:cNvSpPr/>
          <p:nvPr>
            <p:custDataLst>
              <p:tags r:id="rId3"/>
            </p:custDataLst>
          </p:nvPr>
        </p:nvSpPr>
        <p:spPr>
          <a:xfrm>
            <a:off x="564415" y="1592802"/>
            <a:ext cx="1954196" cy="362585"/>
          </a:xfrm>
          <a:prstGeom prst="rect">
            <a:avLst/>
          </a:prstGeom>
        </p:spPr>
        <p:txBody>
          <a:bodyPr wrap="square">
            <a:spAutoFit/>
          </a:bodyPr>
          <a:p>
            <a:pPr algn="ctr" defTabSz="1622425">
              <a:lnSpc>
                <a:spcPct val="120000"/>
              </a:lnSpc>
              <a:spcBef>
                <a:spcPct val="20000"/>
              </a:spcBef>
              <a:defRPr/>
            </a:pPr>
            <a:r>
              <a:rPr lang="en-US" sz="1465" dirty="0">
                <a:latin typeface="+mn-ea"/>
                <a:cs typeface="+mn-ea"/>
              </a:rPr>
              <a:t>10.1</a:t>
            </a:r>
            <a:r>
              <a:rPr lang="zh-CN" altLang="en-US" sz="1465" dirty="0">
                <a:latin typeface="+mn-ea"/>
                <a:cs typeface="+mn-ea"/>
              </a:rPr>
              <a:t>寸交互屏</a:t>
            </a:r>
            <a:endParaRPr lang="zh-CN" altLang="en-US" sz="1465" dirty="0">
              <a:latin typeface="+mn-ea"/>
              <a:cs typeface="+mn-ea"/>
            </a:endParaRPr>
          </a:p>
        </p:txBody>
      </p:sp>
      <p:sp>
        <p:nvSpPr>
          <p:cNvPr id="31" name="矩形 30"/>
          <p:cNvSpPr/>
          <p:nvPr>
            <p:custDataLst>
              <p:tags r:id="rId4"/>
            </p:custDataLst>
          </p:nvPr>
        </p:nvSpPr>
        <p:spPr>
          <a:xfrm>
            <a:off x="749835" y="1062577"/>
            <a:ext cx="1954196" cy="362585"/>
          </a:xfrm>
          <a:prstGeom prst="rect">
            <a:avLst/>
          </a:prstGeom>
        </p:spPr>
        <p:txBody>
          <a:bodyPr wrap="square">
            <a:spAutoFit/>
          </a:bodyPr>
          <a:p>
            <a:pPr algn="ctr" defTabSz="1622425">
              <a:lnSpc>
                <a:spcPct val="120000"/>
              </a:lnSpc>
              <a:spcBef>
                <a:spcPct val="20000"/>
              </a:spcBef>
              <a:defRPr/>
            </a:pPr>
            <a:r>
              <a:rPr lang="zh-CN" sz="1465" dirty="0">
                <a:latin typeface="+mn-ea"/>
                <a:cs typeface="+mn-ea"/>
              </a:rPr>
              <a:t>急停按钮</a:t>
            </a:r>
            <a:endParaRPr lang="zh-CN" sz="1465" dirty="0">
              <a:latin typeface="+mn-ea"/>
              <a:cs typeface="+mn-ea"/>
            </a:endParaRPr>
          </a:p>
        </p:txBody>
      </p:sp>
      <p:sp>
        <p:nvSpPr>
          <p:cNvPr id="32" name="矩形 31"/>
          <p:cNvSpPr/>
          <p:nvPr>
            <p:custDataLst>
              <p:tags r:id="rId5"/>
            </p:custDataLst>
          </p:nvPr>
        </p:nvSpPr>
        <p:spPr>
          <a:xfrm>
            <a:off x="4225825" y="2123027"/>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一键放行</a:t>
            </a:r>
            <a:endParaRPr lang="zh-CN" altLang="en-US" sz="1465" dirty="0">
              <a:latin typeface="+mn-ea"/>
              <a:cs typeface="+mn-ea"/>
            </a:endParaRPr>
          </a:p>
        </p:txBody>
      </p:sp>
      <p:sp>
        <p:nvSpPr>
          <p:cNvPr id="36" name="矩形 35"/>
          <p:cNvSpPr/>
          <p:nvPr>
            <p:custDataLst>
              <p:tags r:id="rId6"/>
            </p:custDataLst>
          </p:nvPr>
        </p:nvSpPr>
        <p:spPr>
          <a:xfrm>
            <a:off x="749835" y="2211292"/>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前视相机</a:t>
            </a:r>
            <a:endParaRPr lang="zh-CN" altLang="en-US" sz="1465" dirty="0">
              <a:latin typeface="+mn-ea"/>
              <a:cs typeface="+mn-ea"/>
            </a:endParaRPr>
          </a:p>
        </p:txBody>
      </p:sp>
      <p:cxnSp>
        <p:nvCxnSpPr>
          <p:cNvPr id="46" name="肘形连接符 45"/>
          <p:cNvCxnSpPr/>
          <p:nvPr/>
        </p:nvCxnSpPr>
        <p:spPr>
          <a:xfrm>
            <a:off x="2310130" y="1257935"/>
            <a:ext cx="1561465" cy="168910"/>
          </a:xfrm>
          <a:prstGeom prst="bentConnector3">
            <a:avLst>
              <a:gd name="adj1" fmla="val 99471"/>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cxnSp>
        <p:nvCxnSpPr>
          <p:cNvPr id="48" name="直接连接符 47"/>
          <p:cNvCxnSpPr/>
          <p:nvPr/>
        </p:nvCxnSpPr>
        <p:spPr>
          <a:xfrm>
            <a:off x="2322195" y="1845310"/>
            <a:ext cx="1005205" cy="0"/>
          </a:xfrm>
          <a:prstGeom prst="line">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cxnSp>
        <p:nvCxnSpPr>
          <p:cNvPr id="49" name="肘形连接符 48"/>
          <p:cNvCxnSpPr/>
          <p:nvPr/>
        </p:nvCxnSpPr>
        <p:spPr>
          <a:xfrm flipV="1">
            <a:off x="2409825" y="2596515"/>
            <a:ext cx="1173480" cy="283845"/>
          </a:xfrm>
          <a:prstGeom prst="bentConnector3">
            <a:avLst>
              <a:gd name="adj1" fmla="val 50054"/>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cxnSp>
        <p:nvCxnSpPr>
          <p:cNvPr id="50" name="直接连接符 49"/>
          <p:cNvCxnSpPr/>
          <p:nvPr/>
        </p:nvCxnSpPr>
        <p:spPr>
          <a:xfrm>
            <a:off x="2295525" y="2389505"/>
            <a:ext cx="1278255" cy="5715"/>
          </a:xfrm>
          <a:prstGeom prst="line">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55" name="矩形 54"/>
          <p:cNvSpPr/>
          <p:nvPr>
            <p:custDataLst>
              <p:tags r:id="rId7"/>
            </p:custDataLst>
          </p:nvPr>
        </p:nvSpPr>
        <p:spPr>
          <a:xfrm>
            <a:off x="455830" y="2698972"/>
            <a:ext cx="1954196" cy="362585"/>
          </a:xfrm>
          <a:prstGeom prst="rect">
            <a:avLst/>
          </a:prstGeom>
        </p:spPr>
        <p:txBody>
          <a:bodyPr wrap="square">
            <a:spAutoFit/>
          </a:bodyPr>
          <a:p>
            <a:pPr algn="ctr" defTabSz="1622425">
              <a:lnSpc>
                <a:spcPct val="120000"/>
              </a:lnSpc>
              <a:spcBef>
                <a:spcPct val="20000"/>
              </a:spcBef>
              <a:defRPr/>
            </a:pPr>
            <a:r>
              <a:rPr lang="en-US" altLang="zh-CN" sz="1465" dirty="0">
                <a:latin typeface="+mn-ea"/>
                <a:cs typeface="+mn-ea"/>
              </a:rPr>
              <a:t>VSLAM</a:t>
            </a:r>
            <a:r>
              <a:rPr lang="zh-CN" altLang="en-US" sz="1465" dirty="0">
                <a:latin typeface="+mn-ea"/>
                <a:cs typeface="+mn-ea"/>
              </a:rPr>
              <a:t>模块（选配）</a:t>
            </a:r>
            <a:endParaRPr lang="zh-CN" altLang="en-US" sz="1465" dirty="0">
              <a:latin typeface="+mn-ea"/>
              <a:cs typeface="+mn-ea"/>
            </a:endParaRPr>
          </a:p>
        </p:txBody>
      </p:sp>
      <p:sp>
        <p:nvSpPr>
          <p:cNvPr id="56" name="矩形 55"/>
          <p:cNvSpPr/>
          <p:nvPr>
            <p:custDataLst>
              <p:tags r:id="rId8"/>
            </p:custDataLst>
          </p:nvPr>
        </p:nvSpPr>
        <p:spPr>
          <a:xfrm>
            <a:off x="739040" y="4762722"/>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深度相机</a:t>
            </a:r>
            <a:endParaRPr lang="zh-CN" altLang="en-US" sz="1465" dirty="0">
              <a:latin typeface="+mn-ea"/>
              <a:cs typeface="+mn-ea"/>
            </a:endParaRPr>
          </a:p>
        </p:txBody>
      </p:sp>
      <p:sp>
        <p:nvSpPr>
          <p:cNvPr id="57" name="矩形 56"/>
          <p:cNvSpPr/>
          <p:nvPr>
            <p:custDataLst>
              <p:tags r:id="rId9"/>
            </p:custDataLst>
          </p:nvPr>
        </p:nvSpPr>
        <p:spPr>
          <a:xfrm>
            <a:off x="739040" y="1898237"/>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深度相机</a:t>
            </a:r>
            <a:endParaRPr lang="zh-CN" altLang="en-US" sz="1465" dirty="0">
              <a:latin typeface="+mn-ea"/>
              <a:cs typeface="+mn-ea"/>
            </a:endParaRPr>
          </a:p>
        </p:txBody>
      </p:sp>
      <p:cxnSp>
        <p:nvCxnSpPr>
          <p:cNvPr id="60" name="直接连接符 59"/>
          <p:cNvCxnSpPr/>
          <p:nvPr/>
        </p:nvCxnSpPr>
        <p:spPr>
          <a:xfrm>
            <a:off x="2295525" y="2122805"/>
            <a:ext cx="1278255" cy="5715"/>
          </a:xfrm>
          <a:prstGeom prst="line">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cxnSp>
        <p:nvCxnSpPr>
          <p:cNvPr id="66" name="直接连接符 65"/>
          <p:cNvCxnSpPr/>
          <p:nvPr/>
        </p:nvCxnSpPr>
        <p:spPr>
          <a:xfrm flipV="1">
            <a:off x="2295525" y="4935855"/>
            <a:ext cx="1010285" cy="5080"/>
          </a:xfrm>
          <a:prstGeom prst="line">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69" name="矩形 68"/>
          <p:cNvSpPr/>
          <p:nvPr>
            <p:custDataLst>
              <p:tags r:id="rId10"/>
            </p:custDataLst>
          </p:nvPr>
        </p:nvSpPr>
        <p:spPr>
          <a:xfrm>
            <a:off x="4731920" y="5275167"/>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全包围防撞条</a:t>
            </a:r>
            <a:endParaRPr lang="zh-CN" altLang="en-US" sz="1465" dirty="0">
              <a:latin typeface="+mn-ea"/>
              <a:cs typeface="+mn-ea"/>
            </a:endParaRPr>
          </a:p>
        </p:txBody>
      </p:sp>
      <p:cxnSp>
        <p:nvCxnSpPr>
          <p:cNvPr id="70" name="肘形连接符 69"/>
          <p:cNvCxnSpPr/>
          <p:nvPr/>
        </p:nvCxnSpPr>
        <p:spPr>
          <a:xfrm flipV="1">
            <a:off x="6327140" y="5153025"/>
            <a:ext cx="429260" cy="326390"/>
          </a:xfrm>
          <a:prstGeom prst="bentConnector3">
            <a:avLst>
              <a:gd name="adj1" fmla="val 99556"/>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cxnSp>
        <p:nvCxnSpPr>
          <p:cNvPr id="71" name="肘形连接符 70"/>
          <p:cNvCxnSpPr/>
          <p:nvPr/>
        </p:nvCxnSpPr>
        <p:spPr>
          <a:xfrm rot="10800000">
            <a:off x="4561840" y="5179695"/>
            <a:ext cx="528955" cy="304165"/>
          </a:xfrm>
          <a:prstGeom prst="bentConnector3">
            <a:avLst>
              <a:gd name="adj1" fmla="val 99279"/>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72" name="矩形 71"/>
          <p:cNvSpPr/>
          <p:nvPr>
            <p:custDataLst>
              <p:tags r:id="rId11"/>
            </p:custDataLst>
          </p:nvPr>
        </p:nvSpPr>
        <p:spPr>
          <a:xfrm>
            <a:off x="564415" y="4478877"/>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低矮检测雷达</a:t>
            </a:r>
            <a:endParaRPr lang="zh-CN" altLang="en-US" sz="1465" dirty="0">
              <a:latin typeface="+mn-ea"/>
              <a:cs typeface="+mn-ea"/>
            </a:endParaRPr>
          </a:p>
        </p:txBody>
      </p:sp>
      <p:sp>
        <p:nvSpPr>
          <p:cNvPr id="73" name="矩形 72"/>
          <p:cNvSpPr/>
          <p:nvPr>
            <p:custDataLst>
              <p:tags r:id="rId12"/>
            </p:custDataLst>
          </p:nvPr>
        </p:nvSpPr>
        <p:spPr>
          <a:xfrm>
            <a:off x="700940" y="3873722"/>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激光雷达</a:t>
            </a:r>
            <a:endParaRPr lang="zh-CN" altLang="en-US" sz="1465" dirty="0">
              <a:latin typeface="+mn-ea"/>
              <a:cs typeface="+mn-ea"/>
            </a:endParaRPr>
          </a:p>
        </p:txBody>
      </p:sp>
      <p:cxnSp>
        <p:nvCxnSpPr>
          <p:cNvPr id="74" name="直接连接符 73"/>
          <p:cNvCxnSpPr/>
          <p:nvPr/>
        </p:nvCxnSpPr>
        <p:spPr>
          <a:xfrm>
            <a:off x="2295525" y="4707255"/>
            <a:ext cx="1097280" cy="5080"/>
          </a:xfrm>
          <a:prstGeom prst="line">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cxnSp>
        <p:nvCxnSpPr>
          <p:cNvPr id="75" name="肘形连接符 74"/>
          <p:cNvCxnSpPr/>
          <p:nvPr/>
        </p:nvCxnSpPr>
        <p:spPr>
          <a:xfrm>
            <a:off x="2263140" y="4065270"/>
            <a:ext cx="1207770" cy="413385"/>
          </a:xfrm>
          <a:prstGeom prst="bentConnector3">
            <a:avLst>
              <a:gd name="adj1" fmla="val 50053"/>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77" name="矩形 76"/>
          <p:cNvSpPr/>
          <p:nvPr>
            <p:custDataLst>
              <p:tags r:id="rId13"/>
            </p:custDataLst>
          </p:nvPr>
        </p:nvSpPr>
        <p:spPr>
          <a:xfrm>
            <a:off x="4802405" y="5751417"/>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转向交互灯</a:t>
            </a:r>
            <a:endParaRPr lang="zh-CN" altLang="en-US" sz="1465" dirty="0">
              <a:latin typeface="+mn-ea"/>
              <a:cs typeface="+mn-ea"/>
            </a:endParaRPr>
          </a:p>
        </p:txBody>
      </p:sp>
      <p:cxnSp>
        <p:nvCxnSpPr>
          <p:cNvPr id="78" name="肘形连接符 77"/>
          <p:cNvCxnSpPr/>
          <p:nvPr/>
        </p:nvCxnSpPr>
        <p:spPr>
          <a:xfrm rot="10800000">
            <a:off x="4020185" y="4848860"/>
            <a:ext cx="1196340" cy="1111250"/>
          </a:xfrm>
          <a:prstGeom prst="bentConnector3">
            <a:avLst>
              <a:gd name="adj1" fmla="val 99522"/>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cxnSp>
        <p:nvCxnSpPr>
          <p:cNvPr id="79" name="肘形连接符 78"/>
          <p:cNvCxnSpPr/>
          <p:nvPr/>
        </p:nvCxnSpPr>
        <p:spPr>
          <a:xfrm rot="5400000">
            <a:off x="6158230" y="5071110"/>
            <a:ext cx="1066165" cy="664210"/>
          </a:xfrm>
          <a:prstGeom prst="bentConnector3">
            <a:avLst>
              <a:gd name="adj1" fmla="val 99136"/>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cxnSp>
        <p:nvCxnSpPr>
          <p:cNvPr id="80" name="肘形连接符 79"/>
          <p:cNvCxnSpPr/>
          <p:nvPr/>
        </p:nvCxnSpPr>
        <p:spPr>
          <a:xfrm>
            <a:off x="2268220" y="4065270"/>
            <a:ext cx="3052445" cy="271780"/>
          </a:xfrm>
          <a:prstGeom prst="bentConnector3">
            <a:avLst>
              <a:gd name="adj1" fmla="val 99729"/>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81" name="矩形 80"/>
          <p:cNvSpPr/>
          <p:nvPr>
            <p:custDataLst>
              <p:tags r:id="rId14"/>
            </p:custDataLst>
          </p:nvPr>
        </p:nvSpPr>
        <p:spPr>
          <a:xfrm>
            <a:off x="8764805" y="4478877"/>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自动回充</a:t>
            </a:r>
            <a:endParaRPr lang="zh-CN" altLang="en-US" sz="1465" dirty="0">
              <a:latin typeface="+mn-ea"/>
              <a:cs typeface="+mn-ea"/>
            </a:endParaRPr>
          </a:p>
        </p:txBody>
      </p:sp>
      <p:cxnSp>
        <p:nvCxnSpPr>
          <p:cNvPr id="82" name="肘形连接符 81"/>
          <p:cNvCxnSpPr/>
          <p:nvPr/>
        </p:nvCxnSpPr>
        <p:spPr>
          <a:xfrm rot="10800000" flipV="1">
            <a:off x="6674485" y="4685030"/>
            <a:ext cx="2528570" cy="20955"/>
          </a:xfrm>
          <a:prstGeom prst="bentConnector3">
            <a:avLst>
              <a:gd name="adj1" fmla="val 49975"/>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83" name="矩形 82"/>
          <p:cNvSpPr/>
          <p:nvPr>
            <p:custDataLst>
              <p:tags r:id="rId15"/>
            </p:custDataLst>
          </p:nvPr>
        </p:nvSpPr>
        <p:spPr>
          <a:xfrm>
            <a:off x="8668920" y="3114897"/>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定位梢</a:t>
            </a:r>
            <a:endParaRPr lang="zh-CN" altLang="en-US" sz="1465" dirty="0">
              <a:latin typeface="+mn-ea"/>
              <a:cs typeface="+mn-ea"/>
            </a:endParaRPr>
          </a:p>
        </p:txBody>
      </p:sp>
      <p:cxnSp>
        <p:nvCxnSpPr>
          <p:cNvPr id="84" name="肘形连接符 83"/>
          <p:cNvCxnSpPr/>
          <p:nvPr/>
        </p:nvCxnSpPr>
        <p:spPr>
          <a:xfrm rot="10800000" flipV="1">
            <a:off x="7021195" y="3324860"/>
            <a:ext cx="2203450" cy="680720"/>
          </a:xfrm>
          <a:prstGeom prst="bentConnector3">
            <a:avLst>
              <a:gd name="adj1" fmla="val 100345"/>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85" name="矩形 84"/>
          <p:cNvSpPr/>
          <p:nvPr>
            <p:custDataLst>
              <p:tags r:id="rId16"/>
            </p:custDataLst>
          </p:nvPr>
        </p:nvSpPr>
        <p:spPr>
          <a:xfrm>
            <a:off x="9224545" y="3770217"/>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顶升组件（顶升型）</a:t>
            </a:r>
            <a:endParaRPr lang="zh-CN" altLang="en-US" sz="1465" dirty="0">
              <a:latin typeface="+mn-ea"/>
              <a:cs typeface="+mn-ea"/>
            </a:endParaRPr>
          </a:p>
        </p:txBody>
      </p:sp>
      <p:cxnSp>
        <p:nvCxnSpPr>
          <p:cNvPr id="86" name="肘形连接符 85"/>
          <p:cNvCxnSpPr>
            <a:stCxn id="85" idx="1"/>
          </p:cNvCxnSpPr>
          <p:nvPr/>
        </p:nvCxnSpPr>
        <p:spPr>
          <a:xfrm rot="10800000" flipV="1">
            <a:off x="7700645" y="3951605"/>
            <a:ext cx="1524000" cy="374015"/>
          </a:xfrm>
          <a:prstGeom prst="bentConnector3">
            <a:avLst>
              <a:gd name="adj1" fmla="val 49958"/>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87" name="矩形 86"/>
          <p:cNvSpPr/>
          <p:nvPr>
            <p:custDataLst>
              <p:tags r:id="rId17"/>
            </p:custDataLst>
          </p:nvPr>
        </p:nvSpPr>
        <p:spPr>
          <a:xfrm>
            <a:off x="9121040" y="2163032"/>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可拆卸式立杆组件</a:t>
            </a:r>
            <a:endParaRPr lang="zh-CN" altLang="en-US" sz="1465" dirty="0">
              <a:latin typeface="+mn-ea"/>
              <a:cs typeface="+mn-ea"/>
            </a:endParaRPr>
          </a:p>
        </p:txBody>
      </p:sp>
      <p:cxnSp>
        <p:nvCxnSpPr>
          <p:cNvPr id="88" name="直接连接符 87"/>
          <p:cNvCxnSpPr/>
          <p:nvPr/>
        </p:nvCxnSpPr>
        <p:spPr>
          <a:xfrm>
            <a:off x="8377555" y="2395220"/>
            <a:ext cx="847090" cy="0"/>
          </a:xfrm>
          <a:prstGeom prst="line">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cxnSp>
        <p:nvCxnSpPr>
          <p:cNvPr id="89" name="直接连接符 88"/>
          <p:cNvCxnSpPr/>
          <p:nvPr/>
        </p:nvCxnSpPr>
        <p:spPr>
          <a:xfrm flipV="1">
            <a:off x="4161155" y="2302510"/>
            <a:ext cx="558800" cy="5080"/>
          </a:xfrm>
          <a:prstGeom prst="line">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2" name="矩形 1"/>
          <p:cNvSpPr/>
          <p:nvPr>
            <p:custDataLst>
              <p:tags r:id="rId18"/>
            </p:custDataLst>
          </p:nvPr>
        </p:nvSpPr>
        <p:spPr>
          <a:xfrm>
            <a:off x="3879115" y="1064482"/>
            <a:ext cx="1954196" cy="362585"/>
          </a:xfrm>
          <a:prstGeom prst="rect">
            <a:avLst/>
          </a:prstGeom>
        </p:spPr>
        <p:txBody>
          <a:bodyPr wrap="square">
            <a:spAutoFit/>
          </a:bodyPr>
          <a:p>
            <a:pPr algn="ctr" defTabSz="1622425">
              <a:lnSpc>
                <a:spcPct val="120000"/>
              </a:lnSpc>
              <a:spcBef>
                <a:spcPct val="20000"/>
              </a:spcBef>
              <a:defRPr/>
            </a:pPr>
            <a:r>
              <a:rPr lang="zh-CN" sz="1465" dirty="0">
                <a:latin typeface="+mn-ea"/>
                <a:cs typeface="+mn-ea"/>
              </a:rPr>
              <a:t>解抱闸按键</a:t>
            </a:r>
            <a:endParaRPr lang="zh-CN" sz="1465" dirty="0">
              <a:latin typeface="+mn-ea"/>
              <a:cs typeface="+mn-ea"/>
            </a:endParaRPr>
          </a:p>
        </p:txBody>
      </p:sp>
      <p:cxnSp>
        <p:nvCxnSpPr>
          <p:cNvPr id="3" name="肘形连接符 2"/>
          <p:cNvCxnSpPr/>
          <p:nvPr/>
        </p:nvCxnSpPr>
        <p:spPr>
          <a:xfrm rot="10800000" flipV="1">
            <a:off x="3979545" y="1272540"/>
            <a:ext cx="353060" cy="230505"/>
          </a:xfrm>
          <a:prstGeom prst="bentConnector3">
            <a:avLst>
              <a:gd name="adj1" fmla="val 102697"/>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
        <p:nvSpPr>
          <p:cNvPr id="4" name="矩形 3"/>
          <p:cNvSpPr/>
          <p:nvPr>
            <p:custDataLst>
              <p:tags r:id="rId19"/>
            </p:custDataLst>
          </p:nvPr>
        </p:nvSpPr>
        <p:spPr>
          <a:xfrm>
            <a:off x="4225825" y="1902682"/>
            <a:ext cx="1954196" cy="362585"/>
          </a:xfrm>
          <a:prstGeom prst="rect">
            <a:avLst/>
          </a:prstGeom>
        </p:spPr>
        <p:txBody>
          <a:bodyPr wrap="square">
            <a:spAutoFit/>
          </a:bodyPr>
          <a:p>
            <a:pPr algn="ctr" defTabSz="1622425">
              <a:lnSpc>
                <a:spcPct val="120000"/>
              </a:lnSpc>
              <a:spcBef>
                <a:spcPct val="20000"/>
              </a:spcBef>
              <a:defRPr/>
            </a:pPr>
            <a:r>
              <a:rPr lang="zh-CN" altLang="en-US" sz="1465" dirty="0">
                <a:latin typeface="+mn-ea"/>
                <a:cs typeface="+mn-ea"/>
              </a:rPr>
              <a:t>外设接口</a:t>
            </a:r>
            <a:endParaRPr lang="zh-CN" altLang="en-US" sz="1465" dirty="0">
              <a:latin typeface="+mn-ea"/>
              <a:cs typeface="+mn-ea"/>
            </a:endParaRPr>
          </a:p>
        </p:txBody>
      </p:sp>
      <p:cxnSp>
        <p:nvCxnSpPr>
          <p:cNvPr id="5" name="直接连接符 4"/>
          <p:cNvCxnSpPr/>
          <p:nvPr/>
        </p:nvCxnSpPr>
        <p:spPr>
          <a:xfrm flipV="1">
            <a:off x="4153535" y="2103120"/>
            <a:ext cx="558800" cy="5080"/>
          </a:xfrm>
          <a:prstGeom prst="line">
            <a:avLst/>
          </a:prstGeom>
          <a:ln w="19050">
            <a:solidFill>
              <a:schemeClr val="bg1">
                <a:lumMod val="50000"/>
              </a:schemeClr>
            </a:solidFill>
            <a:prstDash val="dash"/>
            <a:headEnd type="oval" w="med" len="med"/>
            <a:tailEnd type="oval" w="med" len="med"/>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2.3</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算法能力</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130810" y="1391920"/>
            <a:ext cx="7593965" cy="5230495"/>
          </a:xfrm>
          <a:prstGeom prst="rect">
            <a:avLst/>
          </a:prstGeom>
          <a:noFill/>
        </p:spPr>
        <p:txBody>
          <a:bodyPr wrap="square" rtlCol="0" anchor="b" anchorCtr="1">
            <a:noAutofit/>
          </a:bodyPr>
          <a:p>
            <a:pPr lvl="0" algn="ctr">
              <a:lnSpc>
                <a:spcPct val="120000"/>
              </a:lnSpc>
              <a:buClrTx/>
              <a:buSzTx/>
              <a:buFontTx/>
            </a:pPr>
            <a:r>
              <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核心导航方案</a:t>
            </a:r>
            <a:endPar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4" name="图片 3"/>
          <p:cNvPicPr>
            <a:picLocks noChangeAspect="1"/>
          </p:cNvPicPr>
          <p:nvPr/>
        </p:nvPicPr>
        <p:blipFill>
          <a:blip r:embed="rId1"/>
          <a:stretch>
            <a:fillRect/>
          </a:stretch>
        </p:blipFill>
        <p:spPr>
          <a:xfrm>
            <a:off x="154305" y="2579370"/>
            <a:ext cx="3391535" cy="2329815"/>
          </a:xfrm>
          <a:prstGeom prst="rect">
            <a:avLst/>
          </a:prstGeom>
        </p:spPr>
      </p:pic>
      <p:pic>
        <p:nvPicPr>
          <p:cNvPr id="5" name="图片 4"/>
          <p:cNvPicPr>
            <a:picLocks noChangeAspect="1"/>
          </p:cNvPicPr>
          <p:nvPr/>
        </p:nvPicPr>
        <p:blipFill>
          <a:blip r:embed="rId2"/>
          <a:stretch>
            <a:fillRect/>
          </a:stretch>
        </p:blipFill>
        <p:spPr>
          <a:xfrm>
            <a:off x="4083685" y="2579370"/>
            <a:ext cx="3596640" cy="2313940"/>
          </a:xfrm>
          <a:prstGeom prst="rect">
            <a:avLst/>
          </a:prstGeom>
        </p:spPr>
      </p:pic>
      <p:sp>
        <p:nvSpPr>
          <p:cNvPr id="6" name="文本框 5"/>
          <p:cNvSpPr txBox="1"/>
          <p:nvPr/>
        </p:nvSpPr>
        <p:spPr>
          <a:xfrm>
            <a:off x="153670" y="4959350"/>
            <a:ext cx="3391535" cy="422275"/>
          </a:xfrm>
          <a:prstGeom prst="rect">
            <a:avLst/>
          </a:prstGeom>
          <a:noFill/>
        </p:spPr>
        <p:txBody>
          <a:bodyPr wrap="square" rtlCol="0" anchor="t">
            <a:noAutofit/>
          </a:bodyPr>
          <a:p>
            <a:pPr lvl="0" algn="ctr">
              <a:lnSpc>
                <a:spcPct val="120000"/>
              </a:lnSpc>
              <a:buClrTx/>
              <a:buSzTx/>
              <a:buFontTx/>
            </a:pPr>
            <a:r>
              <a:rPr lang="zh-CN"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激光</a:t>
            </a:r>
            <a:r>
              <a:rPr lang="en-US" altLang="zh-CN"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SLAM</a:t>
            </a:r>
            <a:endParaRPr lang="en-US" altLang="zh-CN"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8" name="文本框 7"/>
          <p:cNvSpPr txBox="1"/>
          <p:nvPr/>
        </p:nvSpPr>
        <p:spPr>
          <a:xfrm>
            <a:off x="4084320" y="4959350"/>
            <a:ext cx="3596005" cy="422275"/>
          </a:xfrm>
          <a:prstGeom prst="rect">
            <a:avLst/>
          </a:prstGeom>
          <a:noFill/>
        </p:spPr>
        <p:txBody>
          <a:bodyPr wrap="square" rtlCol="0" anchor="t">
            <a:noAutofit/>
          </a:bodyPr>
          <a:p>
            <a:pPr lvl="0" algn="ctr">
              <a:lnSpc>
                <a:spcPct val="120000"/>
              </a:lnSpc>
              <a:buClrTx/>
              <a:buSzTx/>
              <a:buFontTx/>
            </a:pPr>
            <a:r>
              <a:rPr lang="zh-CN"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视觉</a:t>
            </a:r>
            <a:r>
              <a:rPr lang="en-US" altLang="zh-CN"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SLAM</a:t>
            </a:r>
            <a:endParaRPr lang="en-US" altLang="zh-CN"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9" name="图片 8" descr="加"/>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94430" y="3601085"/>
            <a:ext cx="347980" cy="347980"/>
          </a:xfrm>
          <a:prstGeom prst="rect">
            <a:avLst/>
          </a:prstGeom>
        </p:spPr>
      </p:pic>
      <p:pic>
        <p:nvPicPr>
          <p:cNvPr id="12" name="图片 11"/>
          <p:cNvPicPr>
            <a:picLocks noChangeAspect="1"/>
          </p:cNvPicPr>
          <p:nvPr/>
        </p:nvPicPr>
        <p:blipFill>
          <a:blip r:embed="rId5"/>
          <a:stretch>
            <a:fillRect/>
          </a:stretch>
        </p:blipFill>
        <p:spPr>
          <a:xfrm>
            <a:off x="10076180" y="2414905"/>
            <a:ext cx="1979295" cy="1248410"/>
          </a:xfrm>
          <a:prstGeom prst="rect">
            <a:avLst/>
          </a:prstGeom>
        </p:spPr>
      </p:pic>
      <p:sp>
        <p:nvSpPr>
          <p:cNvPr id="13" name="文本框 12"/>
          <p:cNvSpPr txBox="1"/>
          <p:nvPr/>
        </p:nvSpPr>
        <p:spPr>
          <a:xfrm>
            <a:off x="7927975" y="3733800"/>
            <a:ext cx="1945640" cy="422275"/>
          </a:xfrm>
          <a:prstGeom prst="rect">
            <a:avLst/>
          </a:prstGeom>
          <a:noFill/>
        </p:spPr>
        <p:txBody>
          <a:bodyPr wrap="square" rtlCol="0" anchor="t">
            <a:noAutofit/>
          </a:bodyPr>
          <a:p>
            <a:pPr lvl="0" algn="ctr">
              <a:lnSpc>
                <a:spcPct val="120000"/>
              </a:lnSpc>
              <a:buClrTx/>
              <a:buSzTx/>
              <a:buFontTx/>
            </a:pPr>
            <a:r>
              <a:rPr lang="zh-CN"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地标线导航</a:t>
            </a:r>
            <a:endParaRPr lang="zh-CN"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15" name="图片 14"/>
          <p:cNvPicPr>
            <a:picLocks noChangeAspect="1"/>
          </p:cNvPicPr>
          <p:nvPr/>
        </p:nvPicPr>
        <p:blipFill>
          <a:blip r:embed="rId6"/>
          <a:stretch>
            <a:fillRect/>
          </a:stretch>
        </p:blipFill>
        <p:spPr>
          <a:xfrm>
            <a:off x="7927975" y="2418715"/>
            <a:ext cx="1945640" cy="1244600"/>
          </a:xfrm>
          <a:prstGeom prst="rect">
            <a:avLst/>
          </a:prstGeom>
        </p:spPr>
      </p:pic>
      <p:sp>
        <p:nvSpPr>
          <p:cNvPr id="16" name="文本框 15"/>
          <p:cNvSpPr txBox="1"/>
          <p:nvPr/>
        </p:nvSpPr>
        <p:spPr>
          <a:xfrm>
            <a:off x="10076180" y="3733800"/>
            <a:ext cx="2012950" cy="422275"/>
          </a:xfrm>
          <a:prstGeom prst="rect">
            <a:avLst/>
          </a:prstGeom>
          <a:noFill/>
        </p:spPr>
        <p:txBody>
          <a:bodyPr wrap="square" rtlCol="0" anchor="t">
            <a:noAutofit/>
          </a:bodyPr>
          <a:p>
            <a:pPr lvl="0" algn="ctr">
              <a:lnSpc>
                <a:spcPct val="120000"/>
              </a:lnSpc>
              <a:buClrTx/>
              <a:buSzTx/>
              <a:buFontTx/>
            </a:pPr>
            <a:r>
              <a:rPr lang="zh-CN"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反光柱</a:t>
            </a:r>
            <a:r>
              <a:rPr lang="en-US" altLang="zh-CN"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反光条导航</a:t>
            </a:r>
            <a:endParaRPr lang="zh-CN" altLang="en-US"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20" name="图片 19"/>
          <p:cNvPicPr>
            <a:picLocks noChangeAspect="1"/>
          </p:cNvPicPr>
          <p:nvPr/>
        </p:nvPicPr>
        <p:blipFill>
          <a:blip r:embed="rId7"/>
          <a:stretch>
            <a:fillRect/>
          </a:stretch>
        </p:blipFill>
        <p:spPr>
          <a:xfrm>
            <a:off x="7927975" y="4226560"/>
            <a:ext cx="1979295" cy="1331595"/>
          </a:xfrm>
          <a:prstGeom prst="rect">
            <a:avLst/>
          </a:prstGeom>
        </p:spPr>
      </p:pic>
      <p:sp>
        <p:nvSpPr>
          <p:cNvPr id="21" name="文本框 20"/>
          <p:cNvSpPr txBox="1"/>
          <p:nvPr/>
        </p:nvSpPr>
        <p:spPr>
          <a:xfrm>
            <a:off x="7927975" y="5628640"/>
            <a:ext cx="2012950" cy="422275"/>
          </a:xfrm>
          <a:prstGeom prst="rect">
            <a:avLst/>
          </a:prstGeom>
          <a:noFill/>
        </p:spPr>
        <p:txBody>
          <a:bodyPr wrap="square" rtlCol="0" anchor="t">
            <a:noAutofit/>
          </a:bodyPr>
          <a:p>
            <a:pPr lvl="0" algn="ctr">
              <a:lnSpc>
                <a:spcPct val="120000"/>
              </a:lnSpc>
              <a:buClrTx/>
              <a:buSzTx/>
              <a:buFontTx/>
            </a:pPr>
            <a:r>
              <a:rPr lang="zh-CN"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地面二维码导航</a:t>
            </a:r>
            <a:endParaRPr lang="zh-CN"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23"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zh-CN" sz="1600" dirty="0">
                <a:solidFill>
                  <a:srgbClr val="F7642A"/>
                </a:solidFill>
                <a:latin typeface="微软雅黑" panose="020B0503020204020204" charset="-122"/>
                <a:cs typeface="微软雅黑" panose="020B0503020204020204" charset="-122"/>
                <a:sym typeface="+mn-ea"/>
              </a:rPr>
              <a:t>双行业技术融合</a:t>
            </a:r>
            <a:r>
              <a:rPr lang="zh-CN" sz="1600" dirty="0">
                <a:solidFill>
                  <a:schemeClr val="tx1"/>
                </a:solidFill>
                <a:latin typeface="微软雅黑" panose="020B0503020204020204" charset="-122"/>
                <a:cs typeface="微软雅黑" panose="020B0503020204020204" charset="-122"/>
                <a:sym typeface="+mn-ea"/>
              </a:rPr>
              <a:t>：发挥</a:t>
            </a:r>
            <a:r>
              <a:rPr lang="en-US" altLang="zh-CN" sz="1600" dirty="0">
                <a:solidFill>
                  <a:schemeClr val="tx1"/>
                </a:solidFill>
                <a:latin typeface="微软雅黑" panose="020B0503020204020204" charset="-122"/>
                <a:cs typeface="微软雅黑" panose="020B0503020204020204" charset="-122"/>
                <a:sym typeface="+mn-ea"/>
              </a:rPr>
              <a:t>SLAM</a:t>
            </a:r>
            <a:r>
              <a:rPr lang="zh-CN" altLang="en-US" sz="1600" dirty="0">
                <a:solidFill>
                  <a:schemeClr val="tx1"/>
                </a:solidFill>
                <a:latin typeface="微软雅黑" panose="020B0503020204020204" charset="-122"/>
                <a:cs typeface="微软雅黑" panose="020B0503020204020204" charset="-122"/>
                <a:sym typeface="+mn-ea"/>
              </a:rPr>
              <a:t>技术优势，提升机器人智能性，同时融合</a:t>
            </a:r>
            <a:r>
              <a:rPr lang="en-US" altLang="zh-CN" sz="1600" dirty="0">
                <a:solidFill>
                  <a:schemeClr val="tx1"/>
                </a:solidFill>
                <a:latin typeface="微软雅黑" panose="020B0503020204020204" charset="-122"/>
                <a:cs typeface="微软雅黑" panose="020B0503020204020204" charset="-122"/>
                <a:sym typeface="+mn-ea"/>
              </a:rPr>
              <a:t>AMR</a:t>
            </a:r>
            <a:r>
              <a:rPr lang="zh-CN" altLang="en-US" sz="1600" dirty="0">
                <a:solidFill>
                  <a:schemeClr val="tx1"/>
                </a:solidFill>
                <a:latin typeface="微软雅黑" panose="020B0503020204020204" charset="-122"/>
                <a:cs typeface="微软雅黑" panose="020B0503020204020204" charset="-122"/>
                <a:sym typeface="+mn-ea"/>
              </a:rPr>
              <a:t>行业技术能力，让工业机器人业务更简单；</a:t>
            </a:r>
            <a:endParaRPr lang="zh-CN" altLang="en-US" sz="160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en-US" altLang="zh-CN" sz="1400" dirty="0">
                <a:solidFill>
                  <a:srgbClr val="F7642A"/>
                </a:solidFill>
                <a:latin typeface="微软雅黑" panose="020B0503020204020204" charset="-122"/>
                <a:cs typeface="微软雅黑" panose="020B0503020204020204" charset="-122"/>
              </a:rPr>
              <a:t>30</a:t>
            </a:r>
            <a:r>
              <a:rPr lang="zh-CN" altLang="en-US" sz="1400" dirty="0">
                <a:solidFill>
                  <a:srgbClr val="F7642A"/>
                </a:solidFill>
                <a:latin typeface="微软雅黑" panose="020B0503020204020204" charset="-122"/>
                <a:cs typeface="微软雅黑" panose="020B0503020204020204" charset="-122"/>
              </a:rPr>
              <a:t>分钟快速</a:t>
            </a:r>
            <a:r>
              <a:rPr lang="zh-CN" sz="1400" dirty="0">
                <a:solidFill>
                  <a:srgbClr val="F7642A"/>
                </a:solidFill>
                <a:latin typeface="微软雅黑" panose="020B0503020204020204" charset="-122"/>
                <a:cs typeface="微软雅黑" panose="020B0503020204020204" charset="-122"/>
              </a:rPr>
              <a:t>部署</a:t>
            </a:r>
            <a:r>
              <a:rPr lang="zh-CN" altLang="en-US" sz="1400" dirty="0">
                <a:solidFill>
                  <a:schemeClr val="tx1"/>
                </a:solidFill>
                <a:latin typeface="微软雅黑" panose="020B0503020204020204" charset="-122"/>
                <a:cs typeface="微软雅黑" panose="020B0503020204020204" charset="-122"/>
              </a:rPr>
              <a:t>：</a:t>
            </a:r>
            <a:r>
              <a:rPr lang="zh-CN" altLang="en-US" sz="1400" b="0" dirty="0">
                <a:solidFill>
                  <a:schemeClr val="tx1"/>
                </a:solidFill>
                <a:latin typeface="微软雅黑" panose="020B0503020204020204" charset="-122"/>
                <a:cs typeface="微软雅黑" panose="020B0503020204020204" charset="-122"/>
              </a:rPr>
              <a:t>强大的</a:t>
            </a:r>
            <a:r>
              <a:rPr lang="en-US" altLang="zh-CN" sz="1400" b="0" dirty="0">
                <a:solidFill>
                  <a:schemeClr val="tx1"/>
                </a:solidFill>
                <a:latin typeface="微软雅黑" panose="020B0503020204020204" charset="-122"/>
                <a:cs typeface="微软雅黑" panose="020B0503020204020204" charset="-122"/>
              </a:rPr>
              <a:t>SLAM</a:t>
            </a:r>
            <a:r>
              <a:rPr lang="zh-CN" altLang="en-US" sz="1400" b="0" dirty="0">
                <a:solidFill>
                  <a:schemeClr val="tx1"/>
                </a:solidFill>
                <a:latin typeface="微软雅黑" panose="020B0503020204020204" charset="-122"/>
                <a:cs typeface="微软雅黑" panose="020B0503020204020204" charset="-122"/>
              </a:rPr>
              <a:t>融合方案，依靠机器人自带工具完成简易部署即可使用，不修要进行环境改建、网络系统搭建；</a:t>
            </a:r>
            <a:endParaRPr lang="zh-CN" sz="1400" b="0" dirty="0">
              <a:solidFill>
                <a:schemeClr val="tx1"/>
              </a:solidFill>
              <a:latin typeface="微软雅黑" panose="020B0503020204020204" charset="-122"/>
              <a:cs typeface="微软雅黑" panose="020B0503020204020204" charset="-122"/>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sym typeface="+mn-ea"/>
              </a:rPr>
              <a:t>系统集成能力</a:t>
            </a:r>
            <a:r>
              <a:rPr lang="zh-CN" sz="1400" dirty="0">
                <a:solidFill>
                  <a:schemeClr val="tx1"/>
                </a:solidFill>
                <a:latin typeface="微软雅黑" panose="020B0503020204020204" charset="-122"/>
                <a:cs typeface="微软雅黑" panose="020B0503020204020204" charset="-122"/>
                <a:sym typeface="+mn-ea"/>
              </a:rPr>
              <a:t>：</a:t>
            </a:r>
            <a:r>
              <a:rPr lang="zh-CN" sz="1400" b="0" dirty="0">
                <a:solidFill>
                  <a:schemeClr val="tx1"/>
                </a:solidFill>
                <a:latin typeface="微软雅黑" panose="020B0503020204020204" charset="-122"/>
                <a:cs typeface="微软雅黑" panose="020B0503020204020204" charset="-122"/>
                <a:sym typeface="+mn-ea"/>
              </a:rPr>
              <a:t>兼容主流</a:t>
            </a:r>
            <a:r>
              <a:rPr lang="en-US" altLang="zh-CN" sz="1400" b="0" dirty="0">
                <a:solidFill>
                  <a:schemeClr val="tx1"/>
                </a:solidFill>
                <a:latin typeface="微软雅黑" panose="020B0503020204020204" charset="-122"/>
                <a:cs typeface="微软雅黑" panose="020B0503020204020204" charset="-122"/>
                <a:sym typeface="+mn-ea"/>
              </a:rPr>
              <a:t>AMR</a:t>
            </a:r>
            <a:r>
              <a:rPr lang="zh-CN" altLang="en-US" sz="1400" b="0" dirty="0">
                <a:solidFill>
                  <a:schemeClr val="tx1"/>
                </a:solidFill>
                <a:latin typeface="微软雅黑" panose="020B0503020204020204" charset="-122"/>
                <a:cs typeface="微软雅黑" panose="020B0503020204020204" charset="-122"/>
                <a:sym typeface="+mn-ea"/>
              </a:rPr>
              <a:t>方案，强开放性可被接入到工业系统，支持多厂家机型混用；</a:t>
            </a:r>
            <a:endParaRPr lang="zh-CN" altLang="en-US" sz="1400" b="0" dirty="0">
              <a:solidFill>
                <a:schemeClr val="tx1"/>
              </a:solidFill>
              <a:latin typeface="微软雅黑" panose="020B0503020204020204" charset="-122"/>
              <a:cs typeface="微软雅黑" panose="020B0503020204020204" charset="-122"/>
              <a:sym typeface="+mn-ea"/>
            </a:endParaRPr>
          </a:p>
        </p:txBody>
      </p:sp>
      <p:pic>
        <p:nvPicPr>
          <p:cNvPr id="2" name="图片 1"/>
          <p:cNvPicPr>
            <a:picLocks noChangeAspect="1"/>
          </p:cNvPicPr>
          <p:nvPr/>
        </p:nvPicPr>
        <p:blipFill>
          <a:blip r:embed="rId8"/>
          <a:stretch>
            <a:fillRect/>
          </a:stretch>
        </p:blipFill>
        <p:spPr>
          <a:xfrm>
            <a:off x="10075545" y="4184015"/>
            <a:ext cx="1980565" cy="1374140"/>
          </a:xfrm>
          <a:prstGeom prst="rect">
            <a:avLst/>
          </a:prstGeom>
        </p:spPr>
      </p:pic>
      <p:sp>
        <p:nvSpPr>
          <p:cNvPr id="3" name="文本框 2"/>
          <p:cNvSpPr txBox="1"/>
          <p:nvPr/>
        </p:nvSpPr>
        <p:spPr>
          <a:xfrm>
            <a:off x="10075545" y="5628640"/>
            <a:ext cx="2012950" cy="422275"/>
          </a:xfrm>
          <a:prstGeom prst="rect">
            <a:avLst/>
          </a:prstGeom>
          <a:noFill/>
        </p:spPr>
        <p:txBody>
          <a:bodyPr wrap="square" rtlCol="0" anchor="t">
            <a:noAutofit/>
          </a:bodyPr>
          <a:p>
            <a:pPr lvl="0" algn="ctr">
              <a:lnSpc>
                <a:spcPct val="120000"/>
              </a:lnSpc>
              <a:buClrTx/>
              <a:buSzTx/>
              <a:buFontTx/>
            </a:pPr>
            <a:r>
              <a:rPr lang="zh-CN"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地纹导航</a:t>
            </a:r>
            <a:endParaRPr lang="zh-CN" sz="16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7" name="文本框 6"/>
          <p:cNvSpPr txBox="1"/>
          <p:nvPr/>
        </p:nvSpPr>
        <p:spPr>
          <a:xfrm>
            <a:off x="7927975" y="2136140"/>
            <a:ext cx="4127500" cy="4486910"/>
          </a:xfrm>
          <a:prstGeom prst="rect">
            <a:avLst/>
          </a:prstGeom>
          <a:noFill/>
        </p:spPr>
        <p:txBody>
          <a:bodyPr wrap="square" rtlCol="0" anchor="b" anchorCtr="1">
            <a:noAutofit/>
          </a:bodyPr>
          <a:p>
            <a:pPr lvl="0" algn="ctr">
              <a:lnSpc>
                <a:spcPct val="120000"/>
              </a:lnSpc>
              <a:buClrTx/>
              <a:buSzTx/>
              <a:buFontTx/>
            </a:pPr>
            <a:r>
              <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兼容导航方案</a:t>
            </a:r>
            <a:endPar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2.3</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安全防护</a:t>
            </a:r>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360</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°全维感知</a:t>
            </a:r>
            <a:endPar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b="0" dirty="0">
                <a:solidFill>
                  <a:schemeClr val="tx1"/>
                </a:solidFill>
                <a:latin typeface="微软雅黑" panose="020B0503020204020204" charset="-122"/>
                <a:cs typeface="微软雅黑" panose="020B0503020204020204" charset="-122"/>
                <a:sym typeface="+mn-ea"/>
              </a:rPr>
              <a:t>iBEN ROBOT</a:t>
            </a:r>
            <a:r>
              <a:rPr lang="zh-CN" altLang="en-US" sz="1600" b="0" dirty="0">
                <a:solidFill>
                  <a:schemeClr val="tx1"/>
                </a:solidFill>
                <a:latin typeface="微软雅黑" panose="020B0503020204020204" charset="-122"/>
                <a:cs typeface="微软雅黑" panose="020B0503020204020204" charset="-122"/>
                <a:sym typeface="+mn-ea"/>
              </a:rPr>
              <a:t>具备强大的检测感知能力，有利于流畅性导航及通行安全</a:t>
            </a:r>
            <a:r>
              <a:rPr lang="zh-CN" altLang="en-US" sz="1600" b="0" dirty="0">
                <a:solidFill>
                  <a:schemeClr val="tx1"/>
                </a:solidFill>
                <a:latin typeface="微软雅黑" panose="020B0503020204020204" charset="-122"/>
                <a:cs typeface="微软雅黑" panose="020B0503020204020204" charset="-122"/>
              </a:rPr>
              <a:t>；</a:t>
            </a:r>
            <a:endParaRPr lang="zh-CN" altLang="en-US" sz="1600" b="0" dirty="0">
              <a:solidFill>
                <a:schemeClr val="tx1"/>
              </a:solidFill>
              <a:latin typeface="微软雅黑" panose="020B0503020204020204" charset="-122"/>
              <a:cs typeface="微软雅黑" panose="020B0503020204020204" charset="-122"/>
            </a:endParaRPr>
          </a:p>
          <a:p>
            <a:pPr marL="285750" indent="-285750" algn="l" defTabSz="550545" hangingPunct="0">
              <a:lnSpc>
                <a:spcPct val="150000"/>
              </a:lnSpc>
              <a:buFont typeface="Wingdings" panose="05000000000000000000" charset="0"/>
              <a:buChar char="n"/>
              <a:defRPr sz="2000" b="0">
                <a:solidFill>
                  <a:srgbClr val="696F78"/>
                </a:solidFill>
                <a:latin typeface="Montserrat Light"/>
                <a:ea typeface="Montserrat Light"/>
                <a:cs typeface="Montserrat Light"/>
                <a:sym typeface="Montserrat Light"/>
              </a:defRPr>
            </a:pPr>
            <a:r>
              <a:rPr lang="en-US" altLang="zh-CN" sz="1400" b="1" dirty="0">
                <a:solidFill>
                  <a:srgbClr val="F7642A"/>
                </a:solidFill>
                <a:latin typeface="微软雅黑" panose="020B0503020204020204" charset="-122"/>
                <a:ea typeface="微软雅黑" panose="020B0503020204020204" charset="-122"/>
                <a:cs typeface="微软雅黑" panose="020B0503020204020204" charset="-122"/>
                <a:sym typeface="+mn-ea"/>
              </a:rPr>
              <a:t>360</a:t>
            </a:r>
            <a:r>
              <a:rPr lang="zh-CN" altLang="en-US" sz="1400" b="1" dirty="0">
                <a:solidFill>
                  <a:srgbClr val="F7642A"/>
                </a:solidFill>
                <a:latin typeface="微软雅黑" panose="020B0503020204020204" charset="-122"/>
                <a:ea typeface="微软雅黑" panose="020B0503020204020204" charset="-122"/>
                <a:cs typeface="微软雅黑" panose="020B0503020204020204" charset="-122"/>
                <a:sym typeface="+mn-ea"/>
              </a:rPr>
              <a:t>°全方位检测</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sym typeface="+mn-ea"/>
              </a:rPr>
              <a:t>：机器人</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sym typeface="Montserrat Light"/>
              </a:rPr>
              <a:t>搭配了激光雷达、深度相机、低矮检测雷达、全包防碰撞传感器和急停按钮，</a:t>
            </a:r>
            <a:r>
              <a:rPr lang="en-US" altLang="zh-CN" sz="1400" dirty="0">
                <a:solidFill>
                  <a:schemeClr val="tx1"/>
                </a:solidFill>
                <a:latin typeface="微软雅黑" panose="020B0503020204020204" charset="-122"/>
                <a:ea typeface="微软雅黑" panose="020B0503020204020204" charset="-122"/>
                <a:cs typeface="微软雅黑" panose="020B0503020204020204" charset="-122"/>
                <a:sym typeface="Montserrat Light"/>
              </a:rPr>
              <a:t>360</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sym typeface="Montserrat Light"/>
              </a:rPr>
              <a:t>°全方位检测确保行驶安全；</a:t>
            </a:r>
            <a:endParaRPr lang="zh-CN" altLang="en-US" sz="1400" dirty="0">
              <a:solidFill>
                <a:schemeClr val="tx1"/>
              </a:solidFill>
              <a:latin typeface="微软雅黑" panose="020B0503020204020204" charset="-122"/>
              <a:ea typeface="微软雅黑" panose="020B0503020204020204" charset="-122"/>
              <a:cs typeface="微软雅黑" panose="020B0503020204020204" charset="-122"/>
              <a:sym typeface="Montserrat Light"/>
            </a:endParaRPr>
          </a:p>
          <a:p>
            <a:pPr marL="285750" indent="-285750" algn="l" defTabSz="550545" hangingPunct="0">
              <a:lnSpc>
                <a:spcPct val="150000"/>
              </a:lnSpc>
              <a:buFont typeface="Wingdings" panose="05000000000000000000" charset="0"/>
              <a:buChar char="n"/>
              <a:defRPr sz="2000" b="0">
                <a:solidFill>
                  <a:srgbClr val="696F78"/>
                </a:solidFill>
                <a:latin typeface="Montserrat Light"/>
                <a:ea typeface="Montserrat Light"/>
                <a:cs typeface="Montserrat Light"/>
                <a:sym typeface="Montserrat Light"/>
              </a:defRPr>
            </a:pPr>
            <a:r>
              <a:rPr lang="zh-CN" altLang="en-US" sz="1400" b="1" dirty="0">
                <a:solidFill>
                  <a:srgbClr val="F7642A"/>
                </a:solidFill>
                <a:latin typeface="微软雅黑" panose="020B0503020204020204" charset="-122"/>
                <a:ea typeface="微软雅黑" panose="020B0503020204020204" charset="-122"/>
                <a:cs typeface="微软雅黑" panose="020B0503020204020204" charset="-122"/>
                <a:sym typeface="+mn-ea"/>
              </a:rPr>
              <a:t>立面检测加强</a:t>
            </a:r>
            <a:r>
              <a:rPr lang="zh-CN" altLang="en-US" sz="1400" b="0" dirty="0">
                <a:solidFill>
                  <a:schemeClr val="tx1"/>
                </a:solidFill>
                <a:latin typeface="微软雅黑" panose="020B0503020204020204" charset="-122"/>
                <a:ea typeface="微软雅黑" panose="020B0503020204020204" charset="-122"/>
                <a:cs typeface="微软雅黑" panose="020B0503020204020204" charset="-122"/>
                <a:sym typeface="+mn-ea"/>
              </a:rPr>
              <a:t>：机器人</a:t>
            </a:r>
            <a:r>
              <a:rPr lang="zh-CN" altLang="en-US" sz="1400" b="0" dirty="0">
                <a:solidFill>
                  <a:schemeClr val="tx1"/>
                </a:solidFill>
                <a:latin typeface="微软雅黑" panose="020B0503020204020204" charset="-122"/>
                <a:ea typeface="微软雅黑" panose="020B0503020204020204" charset="-122"/>
                <a:cs typeface="微软雅黑" panose="020B0503020204020204" charset="-122"/>
                <a:sym typeface="Montserrat Light"/>
              </a:rPr>
              <a:t>具备全高度检测能力，可有效检测到高空、低矮障碍物，合理规避地牛、叉车、横杆等凸出物体；</a:t>
            </a:r>
            <a:endParaRPr lang="zh-CN" altLang="en-US" sz="1400" b="0"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pic>
        <p:nvPicPr>
          <p:cNvPr id="13" name="图片 12"/>
          <p:cNvPicPr>
            <a:picLocks noChangeAspect="1"/>
          </p:cNvPicPr>
          <p:nvPr/>
        </p:nvPicPr>
        <p:blipFill>
          <a:blip r:embed="rId1"/>
          <a:stretch>
            <a:fillRect/>
          </a:stretch>
        </p:blipFill>
        <p:spPr>
          <a:xfrm>
            <a:off x="1860550" y="1807210"/>
            <a:ext cx="8011795" cy="49466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511810" y="249555"/>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2.2</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整机硬件拓扑图</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b="0" dirty="0">
                <a:solidFill>
                  <a:schemeClr val="tx1"/>
                </a:solidFill>
                <a:latin typeface="微软雅黑" panose="020B0503020204020204" charset="-122"/>
                <a:cs typeface="微软雅黑" panose="020B0503020204020204" charset="-122"/>
                <a:sym typeface="+mn-ea"/>
              </a:rPr>
              <a:t>iBEN ROBOT</a:t>
            </a:r>
            <a:r>
              <a:rPr lang="zh-CN" altLang="en-US" sz="1600" b="0" dirty="0">
                <a:solidFill>
                  <a:schemeClr val="tx1"/>
                </a:solidFill>
                <a:latin typeface="微软雅黑" panose="020B0503020204020204" charset="-122"/>
                <a:cs typeface="微软雅黑" panose="020B0503020204020204" charset="-122"/>
                <a:sym typeface="+mn-ea"/>
              </a:rPr>
              <a:t>工业机器人整体采用模块化设计，通过不同域控制器组合、功能模块组合、传感器配置可形成不同形态产品：</a:t>
            </a:r>
            <a:endParaRPr lang="zh-CN" altLang="en-US" sz="16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altLang="en-US" sz="1400" dirty="0">
                <a:solidFill>
                  <a:srgbClr val="F7642A"/>
                </a:solidFill>
                <a:latin typeface="微软雅黑" panose="020B0503020204020204" charset="-122"/>
                <a:cs typeface="微软雅黑" panose="020B0503020204020204" charset="-122"/>
                <a:sym typeface="+mn-ea"/>
              </a:rPr>
              <a:t>域控制组合</a:t>
            </a:r>
            <a:r>
              <a:rPr lang="zh-CN" altLang="en-US" sz="1400" b="0" dirty="0">
                <a:solidFill>
                  <a:schemeClr val="tx1"/>
                </a:solidFill>
                <a:latin typeface="微软雅黑" panose="020B0503020204020204" charset="-122"/>
                <a:cs typeface="微软雅黑" panose="020B0503020204020204" charset="-122"/>
                <a:sym typeface="+mn-ea"/>
              </a:rPr>
              <a:t>：可选择带人机交互屏</a:t>
            </a:r>
            <a:r>
              <a:rPr lang="zh-CN" altLang="en-US" sz="1400" b="0" dirty="0">
                <a:solidFill>
                  <a:schemeClr val="tx1"/>
                </a:solidFill>
                <a:latin typeface="微软雅黑" panose="020B0503020204020204" charset="-122"/>
                <a:cs typeface="微软雅黑" panose="020B0503020204020204" charset="-122"/>
                <a:sym typeface="+mn-ea"/>
              </a:rPr>
              <a:t>的单机智能版本，也可选择潜伏式自动化底盘版本；</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altLang="en-US" sz="1400" dirty="0">
                <a:solidFill>
                  <a:srgbClr val="F7642A"/>
                </a:solidFill>
                <a:latin typeface="微软雅黑" panose="020B0503020204020204" charset="-122"/>
                <a:cs typeface="微软雅黑" panose="020B0503020204020204" charset="-122"/>
                <a:sym typeface="+mn-ea"/>
              </a:rPr>
              <a:t>搬运功能模块组合</a:t>
            </a:r>
            <a:r>
              <a:rPr lang="zh-CN" altLang="en-US" sz="1400" b="0" dirty="0">
                <a:solidFill>
                  <a:schemeClr val="tx1"/>
                </a:solidFill>
                <a:latin typeface="微软雅黑" panose="020B0503020204020204" charset="-122"/>
                <a:cs typeface="微软雅黑" panose="020B0503020204020204" charset="-122"/>
                <a:sym typeface="+mn-ea"/>
              </a:rPr>
              <a:t>：平板搬运、顶升搬运、旋转顶升搬运；</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altLang="en-US" sz="1400" dirty="0">
                <a:solidFill>
                  <a:srgbClr val="F7642A"/>
                </a:solidFill>
                <a:latin typeface="微软雅黑" panose="020B0503020204020204" charset="-122"/>
                <a:cs typeface="微软雅黑" panose="020B0503020204020204" charset="-122"/>
                <a:sym typeface="+mn-ea"/>
              </a:rPr>
              <a:t>对接功能模组组合</a:t>
            </a:r>
            <a:r>
              <a:rPr lang="zh-CN" altLang="en-US" sz="1400" b="0" dirty="0">
                <a:solidFill>
                  <a:schemeClr val="tx1"/>
                </a:solidFill>
                <a:latin typeface="微软雅黑" panose="020B0503020204020204" charset="-122"/>
                <a:cs typeface="微软雅黑" panose="020B0503020204020204" charset="-122"/>
                <a:sym typeface="+mn-ea"/>
              </a:rPr>
              <a:t>：高精度对接方案支持，辊筒、地面支架、设备转运、输送线对接等；</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endParaRPr lang="zh-CN" altLang="en-US" sz="1400" b="0" dirty="0">
              <a:solidFill>
                <a:schemeClr val="tx1"/>
              </a:solidFill>
              <a:latin typeface="微软雅黑" panose="020B0503020204020204" charset="-122"/>
              <a:cs typeface="微软雅黑" panose="020B0503020204020204" charset="-122"/>
              <a:sym typeface="+mn-ea"/>
            </a:endParaRPr>
          </a:p>
        </p:txBody>
      </p:sp>
      <p:sp>
        <p:nvSpPr>
          <p:cNvPr id="3" name="矩形 2"/>
          <p:cNvSpPr/>
          <p:nvPr/>
        </p:nvSpPr>
        <p:spPr>
          <a:xfrm>
            <a:off x="3258185" y="3479165"/>
            <a:ext cx="2370455" cy="469265"/>
          </a:xfrm>
          <a:prstGeom prst="rect">
            <a:avLst/>
          </a:prstGeom>
          <a:solidFill>
            <a:srgbClr val="F764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zh-CN" altLang="en-US" b="1">
                <a:solidFill>
                  <a:schemeClr val="bg1"/>
                </a:solidFill>
                <a:effectLst/>
                <a:latin typeface="微软雅黑" panose="020B0503020204020204" charset="-122"/>
                <a:ea typeface="微软雅黑" panose="020B0503020204020204" charset="-122"/>
              </a:rPr>
              <a:t>导航域控制器</a:t>
            </a:r>
            <a:endParaRPr lang="zh-CN" altLang="en-US" b="1">
              <a:solidFill>
                <a:schemeClr val="bg1"/>
              </a:solidFill>
              <a:effectLst/>
              <a:latin typeface="微软雅黑" panose="020B0503020204020204" charset="-122"/>
              <a:ea typeface="微软雅黑" panose="020B0503020204020204" charset="-122"/>
            </a:endParaRPr>
          </a:p>
        </p:txBody>
      </p:sp>
      <p:sp>
        <p:nvSpPr>
          <p:cNvPr id="4" name="矩形 3"/>
          <p:cNvSpPr/>
          <p:nvPr/>
        </p:nvSpPr>
        <p:spPr>
          <a:xfrm>
            <a:off x="3258185" y="2526665"/>
            <a:ext cx="2370455" cy="469265"/>
          </a:xfrm>
          <a:prstGeom prst="rect">
            <a:avLst/>
          </a:prstGeom>
          <a:solidFill>
            <a:srgbClr val="F858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zh-CN" altLang="en-US" b="1">
                <a:solidFill>
                  <a:schemeClr val="bg1"/>
                </a:solidFill>
                <a:effectLst/>
                <a:latin typeface="微软雅黑" panose="020B0503020204020204" charset="-122"/>
                <a:ea typeface="微软雅黑" panose="020B0503020204020204" charset="-122"/>
              </a:rPr>
              <a:t>人机交互屏</a:t>
            </a:r>
            <a:endParaRPr lang="zh-CN" altLang="en-US" b="1">
              <a:solidFill>
                <a:schemeClr val="bg1"/>
              </a:solidFill>
              <a:effectLst/>
              <a:latin typeface="微软雅黑" panose="020B0503020204020204" charset="-122"/>
              <a:ea typeface="微软雅黑" panose="020B0503020204020204" charset="-122"/>
            </a:endParaRPr>
          </a:p>
        </p:txBody>
      </p:sp>
      <p:sp>
        <p:nvSpPr>
          <p:cNvPr id="5" name="矩形 4"/>
          <p:cNvSpPr/>
          <p:nvPr/>
        </p:nvSpPr>
        <p:spPr>
          <a:xfrm>
            <a:off x="7224395" y="3479165"/>
            <a:ext cx="2370455" cy="469265"/>
          </a:xfrm>
          <a:prstGeom prst="rect">
            <a:avLst/>
          </a:prstGeom>
          <a:solidFill>
            <a:srgbClr val="F764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zh-CN" altLang="en-US" b="1">
                <a:solidFill>
                  <a:schemeClr val="bg1"/>
                </a:solidFill>
                <a:effectLst/>
                <a:latin typeface="微软雅黑" panose="020B0503020204020204" charset="-122"/>
                <a:ea typeface="微软雅黑" panose="020B0503020204020204" charset="-122"/>
              </a:rPr>
              <a:t>底盘控制器</a:t>
            </a:r>
            <a:endParaRPr lang="zh-CN" altLang="en-US" b="1">
              <a:solidFill>
                <a:schemeClr val="bg1"/>
              </a:solidFill>
              <a:effectLst/>
              <a:latin typeface="微软雅黑" panose="020B0503020204020204" charset="-122"/>
              <a:ea typeface="微软雅黑" panose="020B0503020204020204" charset="-122"/>
            </a:endParaRPr>
          </a:p>
        </p:txBody>
      </p:sp>
      <p:sp>
        <p:nvSpPr>
          <p:cNvPr id="6" name="矩形 5"/>
          <p:cNvSpPr/>
          <p:nvPr/>
        </p:nvSpPr>
        <p:spPr>
          <a:xfrm>
            <a:off x="3851275" y="4298315"/>
            <a:ext cx="1261745" cy="217805"/>
          </a:xfrm>
          <a:prstGeom prst="rect">
            <a:avLst/>
          </a:prstGeom>
          <a:solidFill>
            <a:srgbClr val="FBB2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900">
                <a:solidFill>
                  <a:schemeClr val="tx1"/>
                </a:solidFill>
              </a:rPr>
              <a:t>激光雷达</a:t>
            </a:r>
            <a:r>
              <a:rPr lang="en-US" altLang="zh-CN" sz="900">
                <a:solidFill>
                  <a:schemeClr val="tx1"/>
                </a:solidFill>
              </a:rPr>
              <a:t>*2</a:t>
            </a:r>
            <a:endParaRPr lang="en-US" altLang="zh-CN" sz="900">
              <a:solidFill>
                <a:schemeClr val="tx1"/>
              </a:solidFill>
            </a:endParaRPr>
          </a:p>
        </p:txBody>
      </p:sp>
      <p:sp>
        <p:nvSpPr>
          <p:cNvPr id="7" name="矩形 6"/>
          <p:cNvSpPr/>
          <p:nvPr/>
        </p:nvSpPr>
        <p:spPr>
          <a:xfrm>
            <a:off x="3851275" y="4542155"/>
            <a:ext cx="1261745" cy="217805"/>
          </a:xfrm>
          <a:prstGeom prst="rect">
            <a:avLst/>
          </a:prstGeom>
          <a:solidFill>
            <a:srgbClr val="FBB2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深度相机</a:t>
            </a:r>
            <a:r>
              <a:rPr lang="en-US" altLang="zh-CN" sz="900">
                <a:solidFill>
                  <a:schemeClr val="tx1"/>
                </a:solidFill>
              </a:rPr>
              <a:t>1</a:t>
            </a:r>
            <a:endParaRPr lang="en-US" altLang="zh-CN" sz="900">
              <a:solidFill>
                <a:schemeClr val="tx1"/>
              </a:solidFill>
            </a:endParaRPr>
          </a:p>
        </p:txBody>
      </p:sp>
      <p:sp>
        <p:nvSpPr>
          <p:cNvPr id="8" name="矩形 7"/>
          <p:cNvSpPr/>
          <p:nvPr/>
        </p:nvSpPr>
        <p:spPr>
          <a:xfrm>
            <a:off x="3851275" y="4785360"/>
            <a:ext cx="1261745" cy="217805"/>
          </a:xfrm>
          <a:prstGeom prst="rect">
            <a:avLst/>
          </a:prstGeom>
          <a:solidFill>
            <a:srgbClr val="FBB2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深度相机</a:t>
            </a:r>
            <a:r>
              <a:rPr lang="en-US" altLang="zh-CN" sz="900">
                <a:solidFill>
                  <a:schemeClr val="tx1"/>
                </a:solidFill>
              </a:rPr>
              <a:t>2</a:t>
            </a:r>
            <a:endParaRPr lang="en-US" altLang="zh-CN" sz="900">
              <a:solidFill>
                <a:schemeClr val="tx1"/>
              </a:solidFill>
            </a:endParaRPr>
          </a:p>
        </p:txBody>
      </p:sp>
      <p:sp>
        <p:nvSpPr>
          <p:cNvPr id="10" name="矩形 9"/>
          <p:cNvSpPr/>
          <p:nvPr/>
        </p:nvSpPr>
        <p:spPr>
          <a:xfrm>
            <a:off x="5969635" y="218821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zh-CN" sz="900">
                <a:solidFill>
                  <a:schemeClr val="tx1"/>
                </a:solidFill>
                <a:effectLst>
                  <a:outerShdw blurRad="38100" dist="25400" dir="5400000" algn="ctr" rotWithShape="0">
                    <a:srgbClr val="6E747A">
                      <a:alpha val="43000"/>
                    </a:srgbClr>
                  </a:outerShdw>
                </a:effectLst>
              </a:rPr>
              <a:t>急停</a:t>
            </a:r>
            <a:r>
              <a:rPr lang="en-US" altLang="zh-CN" sz="900">
                <a:solidFill>
                  <a:schemeClr val="tx1"/>
                </a:solidFill>
                <a:effectLst>
                  <a:outerShdw blurRad="38100" dist="25400" dir="5400000" algn="ctr" rotWithShape="0">
                    <a:srgbClr val="6E747A">
                      <a:alpha val="43000"/>
                    </a:srgbClr>
                  </a:outerShdw>
                </a:effectLst>
              </a:rPr>
              <a:t>*1</a:t>
            </a:r>
            <a:endParaRPr lang="en-US" altLang="zh-CN" sz="900">
              <a:solidFill>
                <a:schemeClr val="tx1"/>
              </a:solidFill>
              <a:effectLst>
                <a:outerShdw blurRad="38100" dist="25400" dir="5400000" algn="ctr" rotWithShape="0">
                  <a:srgbClr val="6E747A">
                    <a:alpha val="43000"/>
                  </a:srgbClr>
                </a:outerShdw>
              </a:effectLst>
            </a:endParaRPr>
          </a:p>
        </p:txBody>
      </p:sp>
      <p:sp>
        <p:nvSpPr>
          <p:cNvPr id="12" name="矩形 11"/>
          <p:cNvSpPr/>
          <p:nvPr/>
        </p:nvSpPr>
        <p:spPr>
          <a:xfrm>
            <a:off x="5969635" y="241808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zh-CN" altLang="en-US" sz="900">
                <a:solidFill>
                  <a:schemeClr val="tx1"/>
                </a:solidFill>
                <a:effectLst>
                  <a:outerShdw blurRad="38100" dist="25400" dir="5400000" algn="ctr" rotWithShape="0">
                    <a:srgbClr val="6E747A">
                      <a:alpha val="43000"/>
                    </a:srgbClr>
                  </a:outerShdw>
                </a:effectLst>
              </a:rPr>
              <a:t>顶视</a:t>
            </a:r>
            <a:r>
              <a:rPr lang="en-US" sz="900">
                <a:solidFill>
                  <a:schemeClr val="tx1"/>
                </a:solidFill>
                <a:effectLst>
                  <a:outerShdw blurRad="38100" dist="25400" dir="5400000" algn="ctr" rotWithShape="0">
                    <a:srgbClr val="6E747A">
                      <a:alpha val="43000"/>
                    </a:srgbClr>
                  </a:outerShdw>
                </a:effectLst>
              </a:rPr>
              <a:t>RGB*1</a:t>
            </a:r>
            <a:endParaRPr lang="en-US" sz="900">
              <a:solidFill>
                <a:schemeClr val="tx1"/>
              </a:solidFill>
              <a:effectLst>
                <a:outerShdw blurRad="38100" dist="25400" dir="5400000" algn="ctr" rotWithShape="0">
                  <a:srgbClr val="6E747A">
                    <a:alpha val="43000"/>
                  </a:srgbClr>
                </a:outerShdw>
              </a:effectLst>
            </a:endParaRPr>
          </a:p>
        </p:txBody>
      </p:sp>
      <p:sp>
        <p:nvSpPr>
          <p:cNvPr id="13" name="矩形 12"/>
          <p:cNvSpPr/>
          <p:nvPr/>
        </p:nvSpPr>
        <p:spPr>
          <a:xfrm>
            <a:off x="5969635" y="2648585"/>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zh-CN" altLang="en-US" sz="900">
                <a:solidFill>
                  <a:schemeClr val="tx1"/>
                </a:solidFill>
                <a:effectLst>
                  <a:outerShdw blurRad="38100" dist="25400" dir="5400000" algn="ctr" rotWithShape="0">
                    <a:srgbClr val="6E747A">
                      <a:alpha val="43000"/>
                    </a:srgbClr>
                  </a:outerShdw>
                </a:effectLst>
              </a:rPr>
              <a:t>前视</a:t>
            </a:r>
            <a:r>
              <a:rPr lang="en-US" sz="900">
                <a:solidFill>
                  <a:schemeClr val="tx1"/>
                </a:solidFill>
                <a:effectLst>
                  <a:outerShdw blurRad="38100" dist="25400" dir="5400000" algn="ctr" rotWithShape="0">
                    <a:srgbClr val="6E747A">
                      <a:alpha val="43000"/>
                    </a:srgbClr>
                  </a:outerShdw>
                </a:effectLst>
              </a:rPr>
              <a:t>RGB*1</a:t>
            </a:r>
            <a:endParaRPr lang="en-US" sz="900">
              <a:solidFill>
                <a:schemeClr val="tx1"/>
              </a:solidFill>
              <a:effectLst>
                <a:outerShdw blurRad="38100" dist="25400" dir="5400000" algn="ctr" rotWithShape="0">
                  <a:srgbClr val="6E747A">
                    <a:alpha val="43000"/>
                  </a:srgbClr>
                </a:outerShdw>
              </a:effectLst>
            </a:endParaRPr>
          </a:p>
        </p:txBody>
      </p:sp>
      <p:cxnSp>
        <p:nvCxnSpPr>
          <p:cNvPr id="14" name="直接连接符 13"/>
          <p:cNvCxnSpPr>
            <a:stCxn id="4" idx="2"/>
            <a:endCxn id="3" idx="0"/>
          </p:cNvCxnSpPr>
          <p:nvPr/>
        </p:nvCxnSpPr>
        <p:spPr>
          <a:xfrm>
            <a:off x="4443095" y="2995930"/>
            <a:ext cx="0" cy="483235"/>
          </a:xfrm>
          <a:prstGeom prst="line">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15" name="直接连接符 14"/>
          <p:cNvCxnSpPr>
            <a:stCxn id="3" idx="3"/>
            <a:endCxn id="5" idx="1"/>
          </p:cNvCxnSpPr>
          <p:nvPr/>
        </p:nvCxnSpPr>
        <p:spPr>
          <a:xfrm>
            <a:off x="5628005" y="3713480"/>
            <a:ext cx="1596390" cy="0"/>
          </a:xfrm>
          <a:prstGeom prst="line">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sp>
        <p:nvSpPr>
          <p:cNvPr id="16" name="矩形 15"/>
          <p:cNvSpPr/>
          <p:nvPr/>
        </p:nvSpPr>
        <p:spPr>
          <a:xfrm>
            <a:off x="1660525" y="2251075"/>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en-US" altLang="zh-CN" sz="900">
                <a:solidFill>
                  <a:schemeClr val="tx1"/>
                </a:solidFill>
                <a:effectLst>
                  <a:outerShdw blurRad="38100" dist="25400" dir="5400000" algn="ctr" rotWithShape="0">
                    <a:srgbClr val="6E747A">
                      <a:alpha val="43000"/>
                    </a:srgbClr>
                  </a:outerShdw>
                </a:effectLst>
              </a:rPr>
              <a:t>4G*1</a:t>
            </a:r>
            <a:endParaRPr lang="en-US" altLang="zh-CN" sz="900">
              <a:solidFill>
                <a:schemeClr val="tx1"/>
              </a:solidFill>
              <a:effectLst>
                <a:outerShdw blurRad="38100" dist="25400" dir="5400000" algn="ctr" rotWithShape="0">
                  <a:srgbClr val="6E747A">
                    <a:alpha val="43000"/>
                  </a:srgbClr>
                </a:outerShdw>
              </a:effectLst>
            </a:endParaRPr>
          </a:p>
        </p:txBody>
      </p:sp>
      <p:sp>
        <p:nvSpPr>
          <p:cNvPr id="17" name="矩形 16"/>
          <p:cNvSpPr/>
          <p:nvPr/>
        </p:nvSpPr>
        <p:spPr>
          <a:xfrm>
            <a:off x="1660525" y="2513965"/>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en-US" altLang="zh-CN" sz="900">
                <a:solidFill>
                  <a:schemeClr val="tx1"/>
                </a:solidFill>
                <a:effectLst>
                  <a:outerShdw blurRad="38100" dist="25400" dir="5400000" algn="ctr" rotWithShape="0">
                    <a:srgbClr val="6E747A">
                      <a:alpha val="43000"/>
                    </a:srgbClr>
                  </a:outerShdw>
                </a:effectLst>
              </a:rPr>
              <a:t>wifi*1</a:t>
            </a:r>
            <a:endParaRPr lang="en-US" altLang="zh-CN" sz="900">
              <a:solidFill>
                <a:schemeClr val="tx1"/>
              </a:solidFill>
              <a:effectLst>
                <a:outerShdw blurRad="38100" dist="25400" dir="5400000" algn="ctr" rotWithShape="0">
                  <a:srgbClr val="6E747A">
                    <a:alpha val="43000"/>
                  </a:srgbClr>
                </a:outerShdw>
              </a:effectLst>
            </a:endParaRPr>
          </a:p>
        </p:txBody>
      </p:sp>
      <p:sp>
        <p:nvSpPr>
          <p:cNvPr id="18" name="矩形 17"/>
          <p:cNvSpPr/>
          <p:nvPr/>
        </p:nvSpPr>
        <p:spPr>
          <a:xfrm>
            <a:off x="1660525" y="2776855"/>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zh-CN" altLang="en-US" sz="900">
                <a:solidFill>
                  <a:schemeClr val="tx1"/>
                </a:solidFill>
                <a:effectLst>
                  <a:outerShdw blurRad="38100" dist="25400" dir="5400000" algn="ctr" rotWithShape="0">
                    <a:srgbClr val="6E747A">
                      <a:alpha val="43000"/>
                    </a:srgbClr>
                  </a:outerShdw>
                </a:effectLst>
              </a:rPr>
              <a:t>扬声器</a:t>
            </a:r>
            <a:r>
              <a:rPr lang="en-US" altLang="zh-CN" sz="900">
                <a:solidFill>
                  <a:schemeClr val="tx1"/>
                </a:solidFill>
                <a:effectLst>
                  <a:outerShdw blurRad="38100" dist="25400" dir="5400000" algn="ctr" rotWithShape="0">
                    <a:srgbClr val="6E747A">
                      <a:alpha val="43000"/>
                    </a:srgbClr>
                  </a:outerShdw>
                </a:effectLst>
              </a:rPr>
              <a:t>*2</a:t>
            </a:r>
            <a:endParaRPr lang="en-US" altLang="zh-CN" sz="900">
              <a:solidFill>
                <a:schemeClr val="tx1"/>
              </a:solidFill>
              <a:effectLst>
                <a:outerShdw blurRad="38100" dist="25400" dir="5400000" algn="ctr" rotWithShape="0">
                  <a:srgbClr val="6E747A">
                    <a:alpha val="43000"/>
                  </a:srgbClr>
                </a:outerShdw>
              </a:effectLst>
            </a:endParaRPr>
          </a:p>
        </p:txBody>
      </p:sp>
      <p:sp>
        <p:nvSpPr>
          <p:cNvPr id="19" name="矩形 18"/>
          <p:cNvSpPr/>
          <p:nvPr/>
        </p:nvSpPr>
        <p:spPr>
          <a:xfrm>
            <a:off x="1660525" y="3039745"/>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zh-CN" sz="900">
                <a:solidFill>
                  <a:schemeClr val="tx1"/>
                </a:solidFill>
                <a:effectLst>
                  <a:outerShdw blurRad="38100" dist="25400" dir="5400000" algn="ctr" rotWithShape="0">
                    <a:srgbClr val="6E747A">
                      <a:alpha val="43000"/>
                    </a:srgbClr>
                  </a:outerShdw>
                </a:effectLst>
              </a:rPr>
              <a:t>灯带</a:t>
            </a:r>
            <a:r>
              <a:rPr lang="en-US" altLang="zh-CN" sz="900">
                <a:solidFill>
                  <a:schemeClr val="tx1"/>
                </a:solidFill>
                <a:effectLst>
                  <a:outerShdw blurRad="38100" dist="25400" dir="5400000" algn="ctr" rotWithShape="0">
                    <a:srgbClr val="6E747A">
                      <a:alpha val="43000"/>
                    </a:srgbClr>
                  </a:outerShdw>
                </a:effectLst>
              </a:rPr>
              <a:t>*2</a:t>
            </a:r>
            <a:endParaRPr lang="en-US" altLang="zh-CN" sz="900">
              <a:solidFill>
                <a:schemeClr val="tx1"/>
              </a:solidFill>
              <a:effectLst>
                <a:outerShdw blurRad="38100" dist="25400" dir="5400000" algn="ctr" rotWithShape="0">
                  <a:srgbClr val="6E747A">
                    <a:alpha val="43000"/>
                  </a:srgbClr>
                </a:outerShdw>
              </a:effectLst>
            </a:endParaRPr>
          </a:p>
        </p:txBody>
      </p:sp>
      <p:sp>
        <p:nvSpPr>
          <p:cNvPr id="20" name="矩形 19"/>
          <p:cNvSpPr/>
          <p:nvPr/>
        </p:nvSpPr>
        <p:spPr>
          <a:xfrm>
            <a:off x="5969635" y="287909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en-US" sz="900">
                <a:solidFill>
                  <a:schemeClr val="tx1"/>
                </a:solidFill>
                <a:effectLst>
                  <a:outerShdw blurRad="38100" dist="25400" dir="5400000" algn="ctr" rotWithShape="0">
                    <a:srgbClr val="6E747A">
                      <a:alpha val="43000"/>
                    </a:srgbClr>
                  </a:outerShdw>
                </a:effectLst>
              </a:rPr>
              <a:t>USB</a:t>
            </a:r>
            <a:r>
              <a:rPr lang="zh-CN" altLang="en-US" sz="900">
                <a:solidFill>
                  <a:schemeClr val="tx1"/>
                </a:solidFill>
                <a:effectLst>
                  <a:outerShdw blurRad="38100" dist="25400" dir="5400000" algn="ctr" rotWithShape="0">
                    <a:srgbClr val="6E747A">
                      <a:alpha val="43000"/>
                    </a:srgbClr>
                  </a:outerShdw>
                </a:effectLst>
              </a:rPr>
              <a:t>预留接口</a:t>
            </a:r>
            <a:r>
              <a:rPr lang="en-US" sz="900">
                <a:solidFill>
                  <a:schemeClr val="tx1"/>
                </a:solidFill>
                <a:effectLst>
                  <a:outerShdw blurRad="38100" dist="25400" dir="5400000" algn="ctr" rotWithShape="0">
                    <a:srgbClr val="6E747A">
                      <a:alpha val="43000"/>
                    </a:srgbClr>
                  </a:outerShdw>
                </a:effectLst>
              </a:rPr>
              <a:t>*1</a:t>
            </a:r>
            <a:endParaRPr lang="en-US" sz="900">
              <a:solidFill>
                <a:schemeClr val="tx1"/>
              </a:solidFill>
              <a:effectLst>
                <a:outerShdw blurRad="38100" dist="25400" dir="5400000" algn="ctr" rotWithShape="0">
                  <a:srgbClr val="6E747A">
                    <a:alpha val="43000"/>
                  </a:srgbClr>
                </a:outerShdw>
              </a:effectLst>
            </a:endParaRPr>
          </a:p>
        </p:txBody>
      </p:sp>
      <p:sp>
        <p:nvSpPr>
          <p:cNvPr id="21" name="矩形 20"/>
          <p:cNvSpPr/>
          <p:nvPr/>
        </p:nvSpPr>
        <p:spPr>
          <a:xfrm>
            <a:off x="5969635" y="3119755"/>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zh-CN" sz="900">
                <a:solidFill>
                  <a:schemeClr val="tx1"/>
                </a:solidFill>
                <a:effectLst>
                  <a:outerShdw blurRad="38100" dist="25400" dir="5400000" algn="ctr" rotWithShape="0">
                    <a:srgbClr val="6E747A">
                      <a:alpha val="43000"/>
                    </a:srgbClr>
                  </a:outerShdw>
                </a:effectLst>
              </a:rPr>
              <a:t>调试接口</a:t>
            </a:r>
            <a:r>
              <a:rPr lang="en-US" sz="900">
                <a:solidFill>
                  <a:schemeClr val="tx1"/>
                </a:solidFill>
                <a:effectLst>
                  <a:outerShdw blurRad="38100" dist="25400" dir="5400000" algn="ctr" rotWithShape="0">
                    <a:srgbClr val="6E747A">
                      <a:alpha val="43000"/>
                    </a:srgbClr>
                  </a:outerShdw>
                </a:effectLst>
              </a:rPr>
              <a:t>*1</a:t>
            </a:r>
            <a:endParaRPr lang="en-US" sz="900">
              <a:solidFill>
                <a:schemeClr val="tx1"/>
              </a:solidFill>
              <a:effectLst>
                <a:outerShdw blurRad="38100" dist="25400" dir="5400000" algn="ctr" rotWithShape="0">
                  <a:srgbClr val="6E747A">
                    <a:alpha val="43000"/>
                  </a:srgbClr>
                </a:outerShdw>
              </a:effectLst>
            </a:endParaRPr>
          </a:p>
        </p:txBody>
      </p:sp>
      <p:sp>
        <p:nvSpPr>
          <p:cNvPr id="22" name="矩形 21"/>
          <p:cNvSpPr/>
          <p:nvPr/>
        </p:nvSpPr>
        <p:spPr>
          <a:xfrm>
            <a:off x="3851275" y="5031105"/>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前视</a:t>
            </a:r>
            <a:r>
              <a:rPr lang="en-US" altLang="zh-CN" sz="900">
                <a:solidFill>
                  <a:schemeClr val="tx1"/>
                </a:solidFill>
              </a:rPr>
              <a:t>RGB*1</a:t>
            </a:r>
            <a:endParaRPr lang="en-US" altLang="zh-CN" sz="900">
              <a:solidFill>
                <a:schemeClr val="tx1"/>
              </a:solidFill>
            </a:endParaRPr>
          </a:p>
        </p:txBody>
      </p:sp>
      <p:sp>
        <p:nvSpPr>
          <p:cNvPr id="24" name="矩形 23"/>
          <p:cNvSpPr/>
          <p:nvPr/>
        </p:nvSpPr>
        <p:spPr>
          <a:xfrm>
            <a:off x="3851910" y="552577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底视二维码相机</a:t>
            </a:r>
            <a:r>
              <a:rPr lang="en-US" altLang="zh-CN" sz="900">
                <a:solidFill>
                  <a:schemeClr val="tx1"/>
                </a:solidFill>
              </a:rPr>
              <a:t>*1</a:t>
            </a:r>
            <a:endParaRPr lang="en-US" altLang="zh-CN" sz="900">
              <a:solidFill>
                <a:schemeClr val="tx1"/>
              </a:solidFill>
            </a:endParaRPr>
          </a:p>
        </p:txBody>
      </p:sp>
      <p:sp>
        <p:nvSpPr>
          <p:cNvPr id="25" name="矩形 24"/>
          <p:cNvSpPr/>
          <p:nvPr/>
        </p:nvSpPr>
        <p:spPr>
          <a:xfrm>
            <a:off x="3851910" y="576961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顶视二维码相机</a:t>
            </a:r>
            <a:r>
              <a:rPr lang="en-US" altLang="zh-CN" sz="900">
                <a:solidFill>
                  <a:schemeClr val="tx1"/>
                </a:solidFill>
              </a:rPr>
              <a:t>*1</a:t>
            </a:r>
            <a:endParaRPr lang="en-US" altLang="zh-CN" sz="900">
              <a:solidFill>
                <a:schemeClr val="tx1"/>
              </a:solidFill>
            </a:endParaRPr>
          </a:p>
        </p:txBody>
      </p:sp>
      <p:sp>
        <p:nvSpPr>
          <p:cNvPr id="32" name="矩形 31"/>
          <p:cNvSpPr/>
          <p:nvPr/>
        </p:nvSpPr>
        <p:spPr>
          <a:xfrm>
            <a:off x="7640320" y="4298315"/>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顶升模组</a:t>
            </a:r>
            <a:r>
              <a:rPr lang="en-US" altLang="zh-CN" sz="900">
                <a:solidFill>
                  <a:schemeClr val="tx1"/>
                </a:solidFill>
              </a:rPr>
              <a:t>*1</a:t>
            </a:r>
            <a:endParaRPr lang="en-US" altLang="zh-CN" sz="900">
              <a:solidFill>
                <a:schemeClr val="tx1"/>
              </a:solidFill>
            </a:endParaRPr>
          </a:p>
        </p:txBody>
      </p:sp>
      <p:sp>
        <p:nvSpPr>
          <p:cNvPr id="33" name="矩形 32"/>
          <p:cNvSpPr/>
          <p:nvPr/>
        </p:nvSpPr>
        <p:spPr>
          <a:xfrm>
            <a:off x="7640320" y="4552315"/>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旋转模组</a:t>
            </a:r>
            <a:r>
              <a:rPr lang="en-US" altLang="zh-CN" sz="900">
                <a:solidFill>
                  <a:schemeClr val="tx1"/>
                </a:solidFill>
              </a:rPr>
              <a:t>*1</a:t>
            </a:r>
            <a:endParaRPr lang="en-US" altLang="zh-CN" sz="900">
              <a:solidFill>
                <a:schemeClr val="tx1"/>
              </a:solidFill>
            </a:endParaRPr>
          </a:p>
        </p:txBody>
      </p:sp>
      <p:cxnSp>
        <p:nvCxnSpPr>
          <p:cNvPr id="34" name="肘形连接符 33"/>
          <p:cNvCxnSpPr/>
          <p:nvPr/>
        </p:nvCxnSpPr>
        <p:spPr>
          <a:xfrm rot="10800000" flipH="1">
            <a:off x="7640320" y="3947795"/>
            <a:ext cx="769620" cy="459105"/>
          </a:xfrm>
          <a:prstGeom prst="bentConnector4">
            <a:avLst>
              <a:gd name="adj1" fmla="val -83307"/>
              <a:gd name="adj2" fmla="val 61830"/>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35" name="肘形连接符 34"/>
          <p:cNvCxnSpPr>
            <a:stCxn id="33" idx="1"/>
            <a:endCxn id="5" idx="2"/>
          </p:cNvCxnSpPr>
          <p:nvPr/>
        </p:nvCxnSpPr>
        <p:spPr>
          <a:xfrm rot="10800000" flipH="1">
            <a:off x="7640320" y="3948430"/>
            <a:ext cx="769620" cy="713105"/>
          </a:xfrm>
          <a:prstGeom prst="bentConnector4">
            <a:avLst>
              <a:gd name="adj1" fmla="val -83307"/>
              <a:gd name="adj2" fmla="val 75505"/>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sp>
        <p:nvSpPr>
          <p:cNvPr id="36" name="矩形 35"/>
          <p:cNvSpPr/>
          <p:nvPr/>
        </p:nvSpPr>
        <p:spPr>
          <a:xfrm>
            <a:off x="7640320" y="480568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急停</a:t>
            </a:r>
            <a:r>
              <a:rPr lang="en-US" altLang="zh-CN" sz="900">
                <a:solidFill>
                  <a:schemeClr val="tx1"/>
                </a:solidFill>
              </a:rPr>
              <a:t>*2</a:t>
            </a:r>
            <a:endParaRPr lang="en-US" altLang="zh-CN" sz="900">
              <a:solidFill>
                <a:schemeClr val="tx1"/>
              </a:solidFill>
            </a:endParaRPr>
          </a:p>
        </p:txBody>
      </p:sp>
      <p:sp>
        <p:nvSpPr>
          <p:cNvPr id="37" name="矩形 36"/>
          <p:cNvSpPr/>
          <p:nvPr/>
        </p:nvSpPr>
        <p:spPr>
          <a:xfrm>
            <a:off x="7640320" y="505968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sz="900">
                <a:solidFill>
                  <a:schemeClr val="tx1"/>
                </a:solidFill>
              </a:rPr>
              <a:t>4G*1</a:t>
            </a:r>
            <a:endParaRPr lang="en-US" sz="900">
              <a:solidFill>
                <a:schemeClr val="tx1"/>
              </a:solidFill>
            </a:endParaRPr>
          </a:p>
        </p:txBody>
      </p:sp>
      <p:sp>
        <p:nvSpPr>
          <p:cNvPr id="38" name="矩形 37"/>
          <p:cNvSpPr/>
          <p:nvPr/>
        </p:nvSpPr>
        <p:spPr>
          <a:xfrm>
            <a:off x="7640320" y="531368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sz="900">
                <a:solidFill>
                  <a:schemeClr val="tx1"/>
                </a:solidFill>
              </a:rPr>
              <a:t>wifi*1</a:t>
            </a:r>
            <a:endParaRPr lang="en-US" sz="900">
              <a:solidFill>
                <a:schemeClr val="tx1"/>
              </a:solidFill>
            </a:endParaRPr>
          </a:p>
        </p:txBody>
      </p:sp>
      <p:sp>
        <p:nvSpPr>
          <p:cNvPr id="39" name="矩形 38"/>
          <p:cNvSpPr/>
          <p:nvPr/>
        </p:nvSpPr>
        <p:spPr>
          <a:xfrm>
            <a:off x="7640320" y="556768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900">
                <a:solidFill>
                  <a:schemeClr val="tx1"/>
                </a:solidFill>
              </a:rPr>
              <a:t>扬声器</a:t>
            </a:r>
            <a:r>
              <a:rPr lang="en-US" sz="900">
                <a:solidFill>
                  <a:schemeClr val="tx1"/>
                </a:solidFill>
              </a:rPr>
              <a:t>*1</a:t>
            </a:r>
            <a:endParaRPr lang="en-US" sz="900">
              <a:solidFill>
                <a:schemeClr val="tx1"/>
              </a:solidFill>
            </a:endParaRPr>
          </a:p>
        </p:txBody>
      </p:sp>
      <p:sp>
        <p:nvSpPr>
          <p:cNvPr id="40" name="矩形 39"/>
          <p:cNvSpPr/>
          <p:nvPr/>
        </p:nvSpPr>
        <p:spPr>
          <a:xfrm>
            <a:off x="7640320" y="5821045"/>
            <a:ext cx="1261745" cy="217805"/>
          </a:xfrm>
          <a:prstGeom prst="rect">
            <a:avLst/>
          </a:prstGeom>
          <a:solidFill>
            <a:srgbClr val="FBB2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900">
                <a:solidFill>
                  <a:schemeClr val="tx1"/>
                </a:solidFill>
              </a:rPr>
              <a:t>LED</a:t>
            </a:r>
            <a:r>
              <a:rPr lang="zh-CN" altLang="en-US" sz="900">
                <a:solidFill>
                  <a:schemeClr val="tx1"/>
                </a:solidFill>
              </a:rPr>
              <a:t>灯</a:t>
            </a:r>
            <a:r>
              <a:rPr lang="en-US" sz="900">
                <a:solidFill>
                  <a:schemeClr val="tx1"/>
                </a:solidFill>
              </a:rPr>
              <a:t>*4</a:t>
            </a:r>
            <a:endParaRPr lang="en-US" sz="900">
              <a:solidFill>
                <a:schemeClr val="tx1"/>
              </a:solidFill>
            </a:endParaRPr>
          </a:p>
        </p:txBody>
      </p:sp>
      <p:cxnSp>
        <p:nvCxnSpPr>
          <p:cNvPr id="41" name="肘形连接符 40"/>
          <p:cNvCxnSpPr>
            <a:stCxn id="36" idx="1"/>
            <a:endCxn id="5" idx="2"/>
          </p:cNvCxnSpPr>
          <p:nvPr/>
        </p:nvCxnSpPr>
        <p:spPr>
          <a:xfrm rot="10800000" flipH="1">
            <a:off x="7640320" y="3947795"/>
            <a:ext cx="769620" cy="967105"/>
          </a:xfrm>
          <a:prstGeom prst="bentConnector4">
            <a:avLst>
              <a:gd name="adj1" fmla="val -83307"/>
              <a:gd name="adj2" fmla="val 81998"/>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42" name="肘形连接符 41"/>
          <p:cNvCxnSpPr>
            <a:stCxn id="37" idx="1"/>
            <a:endCxn id="5" idx="2"/>
          </p:cNvCxnSpPr>
          <p:nvPr/>
        </p:nvCxnSpPr>
        <p:spPr>
          <a:xfrm rot="10800000" flipH="1">
            <a:off x="7640320" y="3948430"/>
            <a:ext cx="769620" cy="1220470"/>
          </a:xfrm>
          <a:prstGeom prst="bentConnector4">
            <a:avLst>
              <a:gd name="adj1" fmla="val -83307"/>
              <a:gd name="adj2" fmla="val 85791"/>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43" name="肘形连接符 42"/>
          <p:cNvCxnSpPr>
            <a:stCxn id="38" idx="1"/>
            <a:endCxn id="5" idx="2"/>
          </p:cNvCxnSpPr>
          <p:nvPr/>
        </p:nvCxnSpPr>
        <p:spPr>
          <a:xfrm rot="10800000" flipH="1">
            <a:off x="7640320" y="3947795"/>
            <a:ext cx="769620" cy="1474470"/>
          </a:xfrm>
          <a:prstGeom prst="bentConnector4">
            <a:avLst>
              <a:gd name="adj1" fmla="val -83307"/>
              <a:gd name="adj2" fmla="val 88278"/>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44" name="肘形连接符 43"/>
          <p:cNvCxnSpPr>
            <a:stCxn id="39" idx="1"/>
            <a:endCxn id="5" idx="2"/>
          </p:cNvCxnSpPr>
          <p:nvPr/>
        </p:nvCxnSpPr>
        <p:spPr>
          <a:xfrm rot="10800000" flipH="1">
            <a:off x="7640320" y="3948430"/>
            <a:ext cx="769620" cy="1728470"/>
          </a:xfrm>
          <a:prstGeom prst="bentConnector4">
            <a:avLst>
              <a:gd name="adj1" fmla="val -83307"/>
              <a:gd name="adj2" fmla="val 90069"/>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45" name="肘形连接符 44"/>
          <p:cNvCxnSpPr>
            <a:stCxn id="40" idx="1"/>
            <a:endCxn id="5" idx="2"/>
          </p:cNvCxnSpPr>
          <p:nvPr/>
        </p:nvCxnSpPr>
        <p:spPr>
          <a:xfrm rot="10800000" flipH="1">
            <a:off x="7640320" y="3947795"/>
            <a:ext cx="769620" cy="1982470"/>
          </a:xfrm>
          <a:prstGeom prst="bentConnector4">
            <a:avLst>
              <a:gd name="adj1" fmla="val -83307"/>
              <a:gd name="adj2" fmla="val 91159"/>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sp>
        <p:nvSpPr>
          <p:cNvPr id="46" name="矩形 45"/>
          <p:cNvSpPr/>
          <p:nvPr/>
        </p:nvSpPr>
        <p:spPr>
          <a:xfrm>
            <a:off x="7640320" y="6075045"/>
            <a:ext cx="1261745" cy="217805"/>
          </a:xfrm>
          <a:prstGeom prst="rect">
            <a:avLst/>
          </a:prstGeom>
          <a:solidFill>
            <a:srgbClr val="FBB2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调试接口</a:t>
            </a:r>
            <a:r>
              <a:rPr lang="en-US" sz="900">
                <a:solidFill>
                  <a:schemeClr val="tx1"/>
                </a:solidFill>
              </a:rPr>
              <a:t>*1</a:t>
            </a:r>
            <a:endParaRPr lang="en-US" sz="900">
              <a:solidFill>
                <a:schemeClr val="tx1"/>
              </a:solidFill>
            </a:endParaRPr>
          </a:p>
        </p:txBody>
      </p:sp>
      <p:sp>
        <p:nvSpPr>
          <p:cNvPr id="47" name="矩形 46"/>
          <p:cNvSpPr/>
          <p:nvPr/>
        </p:nvSpPr>
        <p:spPr>
          <a:xfrm>
            <a:off x="7640320" y="6329045"/>
            <a:ext cx="1261745" cy="217805"/>
          </a:xfrm>
          <a:prstGeom prst="rect">
            <a:avLst/>
          </a:prstGeom>
          <a:solidFill>
            <a:srgbClr val="FBB2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900">
                <a:solidFill>
                  <a:schemeClr val="tx1"/>
                </a:solidFill>
              </a:rPr>
              <a:t>按键组</a:t>
            </a:r>
            <a:r>
              <a:rPr lang="en-US" sz="900">
                <a:solidFill>
                  <a:schemeClr val="tx1"/>
                </a:solidFill>
              </a:rPr>
              <a:t>*3</a:t>
            </a:r>
            <a:endParaRPr lang="en-US" sz="900">
              <a:solidFill>
                <a:schemeClr val="tx1"/>
              </a:solidFill>
            </a:endParaRPr>
          </a:p>
        </p:txBody>
      </p:sp>
      <p:cxnSp>
        <p:nvCxnSpPr>
          <p:cNvPr id="48" name="肘形连接符 47"/>
          <p:cNvCxnSpPr>
            <a:stCxn id="47" idx="1"/>
            <a:endCxn id="5" idx="2"/>
          </p:cNvCxnSpPr>
          <p:nvPr/>
        </p:nvCxnSpPr>
        <p:spPr>
          <a:xfrm rot="10800000" flipH="1">
            <a:off x="7640320" y="3947795"/>
            <a:ext cx="769620" cy="2489835"/>
          </a:xfrm>
          <a:prstGeom prst="bentConnector4">
            <a:avLst>
              <a:gd name="adj1" fmla="val -83307"/>
              <a:gd name="adj2" fmla="val 92841"/>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49" name="肘形连接符 48"/>
          <p:cNvCxnSpPr>
            <a:stCxn id="46" idx="1"/>
            <a:endCxn id="5" idx="2"/>
          </p:cNvCxnSpPr>
          <p:nvPr/>
        </p:nvCxnSpPr>
        <p:spPr>
          <a:xfrm rot="10800000" flipH="1">
            <a:off x="7640320" y="3948430"/>
            <a:ext cx="769620" cy="2235835"/>
          </a:xfrm>
          <a:prstGeom prst="bentConnector4">
            <a:avLst>
              <a:gd name="adj1" fmla="val -83307"/>
              <a:gd name="adj2" fmla="val 92190"/>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50" name="肘形连接符 49"/>
          <p:cNvCxnSpPr>
            <a:stCxn id="16" idx="3"/>
            <a:endCxn id="4" idx="1"/>
          </p:cNvCxnSpPr>
          <p:nvPr/>
        </p:nvCxnSpPr>
        <p:spPr>
          <a:xfrm>
            <a:off x="2922270" y="2360295"/>
            <a:ext cx="335280" cy="400685"/>
          </a:xfrm>
          <a:prstGeom prst="bentConnector3">
            <a:avLst>
              <a:gd name="adj1" fmla="val 50089"/>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51" name="肘形连接符 50"/>
          <p:cNvCxnSpPr>
            <a:stCxn id="4" idx="1"/>
            <a:endCxn id="18" idx="3"/>
          </p:cNvCxnSpPr>
          <p:nvPr/>
        </p:nvCxnSpPr>
        <p:spPr>
          <a:xfrm rot="10800000" flipV="1">
            <a:off x="2922270" y="2761615"/>
            <a:ext cx="335280" cy="125095"/>
          </a:xfrm>
          <a:prstGeom prst="bentConnector3">
            <a:avLst>
              <a:gd name="adj1" fmla="val 49911"/>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52" name="肘形连接符 51"/>
          <p:cNvCxnSpPr>
            <a:stCxn id="17" idx="3"/>
            <a:endCxn id="4" idx="1"/>
          </p:cNvCxnSpPr>
          <p:nvPr/>
        </p:nvCxnSpPr>
        <p:spPr>
          <a:xfrm>
            <a:off x="2922270" y="2623185"/>
            <a:ext cx="335280" cy="137795"/>
          </a:xfrm>
          <a:prstGeom prst="bentConnector3">
            <a:avLst>
              <a:gd name="adj1" fmla="val 50089"/>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53" name="肘形连接符 52"/>
          <p:cNvCxnSpPr>
            <a:stCxn id="19" idx="3"/>
            <a:endCxn id="4" idx="1"/>
          </p:cNvCxnSpPr>
          <p:nvPr/>
        </p:nvCxnSpPr>
        <p:spPr>
          <a:xfrm flipV="1">
            <a:off x="2922270" y="2761615"/>
            <a:ext cx="335280" cy="387985"/>
          </a:xfrm>
          <a:prstGeom prst="bentConnector3">
            <a:avLst>
              <a:gd name="adj1" fmla="val 50089"/>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54" name="肘形连接符 53"/>
          <p:cNvCxnSpPr>
            <a:stCxn id="4" idx="3"/>
            <a:endCxn id="10" idx="1"/>
          </p:cNvCxnSpPr>
          <p:nvPr/>
        </p:nvCxnSpPr>
        <p:spPr>
          <a:xfrm flipV="1">
            <a:off x="5628005" y="2297430"/>
            <a:ext cx="341630" cy="464185"/>
          </a:xfrm>
          <a:prstGeom prst="bentConnector3">
            <a:avLst>
              <a:gd name="adj1" fmla="val 50088"/>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55" name="肘形连接符 54"/>
          <p:cNvCxnSpPr>
            <a:stCxn id="4" idx="3"/>
          </p:cNvCxnSpPr>
          <p:nvPr/>
        </p:nvCxnSpPr>
        <p:spPr>
          <a:xfrm flipV="1">
            <a:off x="5628005" y="2538095"/>
            <a:ext cx="341630" cy="223520"/>
          </a:xfrm>
          <a:prstGeom prst="bentConnector3">
            <a:avLst>
              <a:gd name="adj1" fmla="val 50088"/>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56" name="肘形连接符 55"/>
          <p:cNvCxnSpPr>
            <a:stCxn id="4" idx="3"/>
            <a:endCxn id="13" idx="1"/>
          </p:cNvCxnSpPr>
          <p:nvPr/>
        </p:nvCxnSpPr>
        <p:spPr>
          <a:xfrm flipV="1">
            <a:off x="5628005" y="2757805"/>
            <a:ext cx="341630" cy="3810"/>
          </a:xfrm>
          <a:prstGeom prst="bentConnector3">
            <a:avLst>
              <a:gd name="adj1" fmla="val 50088"/>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57" name="肘形连接符 56"/>
          <p:cNvCxnSpPr>
            <a:stCxn id="4" idx="3"/>
            <a:endCxn id="20" idx="1"/>
          </p:cNvCxnSpPr>
          <p:nvPr/>
        </p:nvCxnSpPr>
        <p:spPr>
          <a:xfrm>
            <a:off x="5628005" y="2761615"/>
            <a:ext cx="341630" cy="226695"/>
          </a:xfrm>
          <a:prstGeom prst="bentConnector3">
            <a:avLst>
              <a:gd name="adj1" fmla="val 50088"/>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58" name="肘形连接符 57"/>
          <p:cNvCxnSpPr>
            <a:stCxn id="4" idx="3"/>
            <a:endCxn id="21" idx="1"/>
          </p:cNvCxnSpPr>
          <p:nvPr/>
        </p:nvCxnSpPr>
        <p:spPr>
          <a:xfrm>
            <a:off x="5628005" y="2761615"/>
            <a:ext cx="341630" cy="467360"/>
          </a:xfrm>
          <a:prstGeom prst="bentConnector3">
            <a:avLst>
              <a:gd name="adj1" fmla="val 50088"/>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sp>
        <p:nvSpPr>
          <p:cNvPr id="59" name="矩形 58"/>
          <p:cNvSpPr/>
          <p:nvPr/>
        </p:nvSpPr>
        <p:spPr>
          <a:xfrm>
            <a:off x="1660525" y="6155690"/>
            <a:ext cx="1261745" cy="217805"/>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ltLang="zh-CN" sz="900">
              <a:solidFill>
                <a:schemeClr val="tx1"/>
              </a:solidFill>
            </a:endParaRPr>
          </a:p>
        </p:txBody>
      </p:sp>
      <p:sp>
        <p:nvSpPr>
          <p:cNvPr id="61" name="矩形 60"/>
          <p:cNvSpPr/>
          <p:nvPr/>
        </p:nvSpPr>
        <p:spPr>
          <a:xfrm>
            <a:off x="1660525" y="643890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endParaRPr lang="en-US" altLang="zh-CN" sz="900">
              <a:solidFill>
                <a:schemeClr val="tx1"/>
              </a:solidFill>
              <a:effectLst>
                <a:outerShdw blurRad="38100" dist="25400" dir="5400000" algn="ctr" rotWithShape="0">
                  <a:srgbClr val="6E747A">
                    <a:alpha val="43000"/>
                  </a:srgbClr>
                </a:outerShdw>
              </a:effectLst>
            </a:endParaRPr>
          </a:p>
        </p:txBody>
      </p:sp>
      <p:sp>
        <p:nvSpPr>
          <p:cNvPr id="62" name="文本框 61"/>
          <p:cNvSpPr txBox="1"/>
          <p:nvPr/>
        </p:nvSpPr>
        <p:spPr>
          <a:xfrm>
            <a:off x="2828925" y="6155690"/>
            <a:ext cx="737870" cy="21780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900" b="1">
                <a:solidFill>
                  <a:schemeClr val="tx1"/>
                </a:solidFill>
                <a:effectLst>
                  <a:outerShdw blurRad="38100" dist="19050" dir="2700000" algn="tl" rotWithShape="0">
                    <a:schemeClr val="dk1">
                      <a:alpha val="40000"/>
                    </a:schemeClr>
                  </a:outerShdw>
                </a:effectLst>
              </a:rPr>
              <a:t>标配设计</a:t>
            </a:r>
            <a:endParaRPr lang="zh-CN" altLang="en-US" sz="900" b="1">
              <a:solidFill>
                <a:schemeClr val="tx1"/>
              </a:solidFill>
              <a:effectLst>
                <a:outerShdw blurRad="38100" dist="19050" dir="2700000" algn="tl" rotWithShape="0">
                  <a:schemeClr val="dk1">
                    <a:alpha val="40000"/>
                  </a:schemeClr>
                </a:outerShdw>
              </a:effectLst>
            </a:endParaRPr>
          </a:p>
        </p:txBody>
      </p:sp>
      <p:sp>
        <p:nvSpPr>
          <p:cNvPr id="63" name="文本框 62"/>
          <p:cNvSpPr txBox="1"/>
          <p:nvPr/>
        </p:nvSpPr>
        <p:spPr>
          <a:xfrm>
            <a:off x="2828925" y="6438900"/>
            <a:ext cx="737870" cy="21780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900" b="1">
                <a:solidFill>
                  <a:schemeClr val="tx1"/>
                </a:solidFill>
                <a:effectLst>
                  <a:outerShdw blurRad="38100" dist="19050" dir="2700000" algn="tl" rotWithShape="0">
                    <a:schemeClr val="dk1">
                      <a:alpha val="40000"/>
                    </a:schemeClr>
                  </a:outerShdw>
                </a:effectLst>
              </a:rPr>
              <a:t>功能模组</a:t>
            </a:r>
            <a:endParaRPr lang="zh-CN" altLang="en-US" sz="900" b="1">
              <a:solidFill>
                <a:schemeClr val="tx1"/>
              </a:solidFill>
              <a:effectLst>
                <a:outerShdw blurRad="38100" dist="19050" dir="2700000" algn="tl" rotWithShape="0">
                  <a:schemeClr val="dk1">
                    <a:alpha val="40000"/>
                  </a:schemeClr>
                </a:outerShdw>
              </a:effectLst>
            </a:endParaRPr>
          </a:p>
        </p:txBody>
      </p:sp>
      <p:sp>
        <p:nvSpPr>
          <p:cNvPr id="66" name="矩形 65"/>
          <p:cNvSpPr/>
          <p:nvPr/>
        </p:nvSpPr>
        <p:spPr>
          <a:xfrm>
            <a:off x="3851275" y="5274310"/>
            <a:ext cx="1261745" cy="21780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900">
                <a:solidFill>
                  <a:schemeClr val="tx1"/>
                </a:solidFill>
              </a:rPr>
              <a:t>VSLAM</a:t>
            </a:r>
            <a:r>
              <a:rPr lang="zh-CN" altLang="en-US" sz="900">
                <a:solidFill>
                  <a:schemeClr val="tx1"/>
                </a:solidFill>
              </a:rPr>
              <a:t>模块</a:t>
            </a:r>
            <a:r>
              <a:rPr lang="en-US" altLang="zh-CN" sz="900">
                <a:solidFill>
                  <a:schemeClr val="tx1"/>
                </a:solidFill>
              </a:rPr>
              <a:t>*1</a:t>
            </a:r>
            <a:endParaRPr lang="en-US" altLang="zh-CN" sz="900">
              <a:solidFill>
                <a:schemeClr val="tx1"/>
              </a:solidFill>
            </a:endParaRPr>
          </a:p>
        </p:txBody>
      </p:sp>
      <p:cxnSp>
        <p:nvCxnSpPr>
          <p:cNvPr id="94" name="肘形连接符 93"/>
          <p:cNvCxnSpPr/>
          <p:nvPr/>
        </p:nvCxnSpPr>
        <p:spPr>
          <a:xfrm rot="10800000" flipH="1">
            <a:off x="3851275" y="3948430"/>
            <a:ext cx="591185" cy="1930400"/>
          </a:xfrm>
          <a:prstGeom prst="bentConnector4">
            <a:avLst>
              <a:gd name="adj1" fmla="val -140709"/>
              <a:gd name="adj2" fmla="val 90589"/>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95" name="肘形连接符 94"/>
          <p:cNvCxnSpPr/>
          <p:nvPr/>
        </p:nvCxnSpPr>
        <p:spPr>
          <a:xfrm rot="10800000" flipH="1">
            <a:off x="3851275" y="3948430"/>
            <a:ext cx="591185" cy="1686560"/>
          </a:xfrm>
          <a:prstGeom prst="bentConnector4">
            <a:avLst>
              <a:gd name="adj1" fmla="val -140709"/>
              <a:gd name="adj2" fmla="val 89151"/>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96" name="肘形连接符 95"/>
          <p:cNvCxnSpPr/>
          <p:nvPr/>
        </p:nvCxnSpPr>
        <p:spPr>
          <a:xfrm rot="10800000" flipH="1">
            <a:off x="3851275" y="3947795"/>
            <a:ext cx="591820" cy="1434465"/>
          </a:xfrm>
          <a:prstGeom prst="bentConnector4">
            <a:avLst>
              <a:gd name="adj1" fmla="val -140451"/>
              <a:gd name="adj2" fmla="val 86892"/>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97" name="肘形连接符 96"/>
          <p:cNvCxnSpPr/>
          <p:nvPr/>
        </p:nvCxnSpPr>
        <p:spPr>
          <a:xfrm rot="10800000" flipH="1">
            <a:off x="3851275" y="3948430"/>
            <a:ext cx="591820" cy="946150"/>
          </a:xfrm>
          <a:prstGeom prst="bentConnector4">
            <a:avLst>
              <a:gd name="adj1" fmla="val -140451"/>
              <a:gd name="adj2" fmla="val 80601"/>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98" name="肘形连接符 97"/>
          <p:cNvCxnSpPr>
            <a:stCxn id="22" idx="1"/>
            <a:endCxn id="3" idx="2"/>
          </p:cNvCxnSpPr>
          <p:nvPr/>
        </p:nvCxnSpPr>
        <p:spPr>
          <a:xfrm rot="10800000" flipH="1">
            <a:off x="3851275" y="3948430"/>
            <a:ext cx="591820" cy="1191260"/>
          </a:xfrm>
          <a:prstGeom prst="bentConnector4">
            <a:avLst>
              <a:gd name="adj1" fmla="val -140451"/>
              <a:gd name="adj2" fmla="val 84482"/>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99" name="肘形连接符 98"/>
          <p:cNvCxnSpPr/>
          <p:nvPr/>
        </p:nvCxnSpPr>
        <p:spPr>
          <a:xfrm rot="10800000" flipH="1">
            <a:off x="3851275" y="3948430"/>
            <a:ext cx="591820" cy="702310"/>
          </a:xfrm>
          <a:prstGeom prst="bentConnector4">
            <a:avLst>
              <a:gd name="adj1" fmla="val -140451"/>
              <a:gd name="adj2" fmla="val 73763"/>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100" name="肘形连接符 99"/>
          <p:cNvCxnSpPr>
            <a:stCxn id="6" idx="1"/>
            <a:endCxn id="3" idx="2"/>
          </p:cNvCxnSpPr>
          <p:nvPr/>
        </p:nvCxnSpPr>
        <p:spPr>
          <a:xfrm rot="10800000" flipH="1">
            <a:off x="3851275" y="3948430"/>
            <a:ext cx="591820" cy="458470"/>
          </a:xfrm>
          <a:prstGeom prst="bentConnector4">
            <a:avLst>
              <a:gd name="adj1" fmla="val -140451"/>
              <a:gd name="adj2" fmla="val 61773"/>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pic>
        <p:nvPicPr>
          <p:cNvPr id="9" name="图片 8"/>
          <p:cNvPicPr>
            <a:picLocks noChangeAspect="1"/>
          </p:cNvPicPr>
          <p:nvPr/>
        </p:nvPicPr>
        <p:blipFill>
          <a:blip r:embed="rId1"/>
          <a:stretch>
            <a:fillRect/>
          </a:stretch>
        </p:blipFill>
        <p:spPr>
          <a:xfrm>
            <a:off x="5148580" y="4610100"/>
            <a:ext cx="441325" cy="109220"/>
          </a:xfrm>
          <a:prstGeom prst="rect">
            <a:avLst/>
          </a:prstGeom>
        </p:spPr>
      </p:pic>
      <p:pic>
        <p:nvPicPr>
          <p:cNvPr id="60" name="图片 59"/>
          <p:cNvPicPr>
            <a:picLocks noChangeAspect="1"/>
          </p:cNvPicPr>
          <p:nvPr/>
        </p:nvPicPr>
        <p:blipFill>
          <a:blip r:embed="rId2"/>
          <a:stretch>
            <a:fillRect/>
          </a:stretch>
        </p:blipFill>
        <p:spPr>
          <a:xfrm>
            <a:off x="5233670" y="5031740"/>
            <a:ext cx="260350" cy="217170"/>
          </a:xfrm>
          <a:prstGeom prst="rect">
            <a:avLst/>
          </a:prstGeom>
        </p:spPr>
      </p:pic>
      <p:pic>
        <p:nvPicPr>
          <p:cNvPr id="65" name="图片 64"/>
          <p:cNvPicPr>
            <a:picLocks noChangeAspect="1"/>
          </p:cNvPicPr>
          <p:nvPr/>
        </p:nvPicPr>
        <p:blipFill>
          <a:blip r:embed="rId3"/>
          <a:stretch>
            <a:fillRect/>
          </a:stretch>
        </p:blipFill>
        <p:spPr>
          <a:xfrm>
            <a:off x="5288915" y="5837555"/>
            <a:ext cx="205105" cy="149860"/>
          </a:xfrm>
          <a:prstGeom prst="rect">
            <a:avLst/>
          </a:prstGeom>
        </p:spPr>
      </p:pic>
      <p:pic>
        <p:nvPicPr>
          <p:cNvPr id="69" name="图片 68"/>
          <p:cNvPicPr>
            <a:picLocks noChangeAspect="1"/>
          </p:cNvPicPr>
          <p:nvPr/>
        </p:nvPicPr>
        <p:blipFill>
          <a:blip r:embed="rId4"/>
          <a:stretch>
            <a:fillRect/>
          </a:stretch>
        </p:blipFill>
        <p:spPr>
          <a:xfrm>
            <a:off x="5233670" y="4326255"/>
            <a:ext cx="271145" cy="215900"/>
          </a:xfrm>
          <a:prstGeom prst="rect">
            <a:avLst/>
          </a:prstGeom>
        </p:spPr>
      </p:pic>
      <p:pic>
        <p:nvPicPr>
          <p:cNvPr id="131" name="图片 130"/>
          <p:cNvPicPr/>
          <p:nvPr/>
        </p:nvPicPr>
        <p:blipFill>
          <a:blip r:embed="rId5"/>
          <a:stretch>
            <a:fillRect/>
          </a:stretch>
        </p:blipFill>
        <p:spPr>
          <a:xfrm>
            <a:off x="9003665" y="4265295"/>
            <a:ext cx="539115" cy="344805"/>
          </a:xfrm>
          <a:prstGeom prst="rect">
            <a:avLst/>
          </a:prstGeom>
          <a:noFill/>
          <a:ln w="9525">
            <a:noFill/>
          </a:ln>
        </p:spPr>
      </p:pic>
      <p:pic>
        <p:nvPicPr>
          <p:cNvPr id="132" name="图片 131"/>
          <p:cNvPicPr/>
          <p:nvPr/>
        </p:nvPicPr>
        <p:blipFill>
          <a:blip r:embed="rId6"/>
          <a:stretch>
            <a:fillRect/>
          </a:stretch>
        </p:blipFill>
        <p:spPr>
          <a:xfrm>
            <a:off x="9003665" y="4580890"/>
            <a:ext cx="502285" cy="259080"/>
          </a:xfrm>
          <a:prstGeom prst="rect">
            <a:avLst/>
          </a:prstGeom>
          <a:noFill/>
          <a:ln w="9525">
            <a:noFill/>
          </a:ln>
        </p:spPr>
      </p:pic>
      <p:pic>
        <p:nvPicPr>
          <p:cNvPr id="70" name="图片 69"/>
          <p:cNvPicPr>
            <a:picLocks noChangeAspect="1"/>
          </p:cNvPicPr>
          <p:nvPr/>
        </p:nvPicPr>
        <p:blipFill>
          <a:blip r:embed="rId2"/>
          <a:stretch>
            <a:fillRect/>
          </a:stretch>
        </p:blipFill>
        <p:spPr>
          <a:xfrm>
            <a:off x="7326630" y="2457450"/>
            <a:ext cx="198755" cy="165735"/>
          </a:xfrm>
          <a:prstGeom prst="rect">
            <a:avLst/>
          </a:prstGeom>
        </p:spPr>
      </p:pic>
      <p:pic>
        <p:nvPicPr>
          <p:cNvPr id="71" name="图片 70"/>
          <p:cNvPicPr>
            <a:picLocks noChangeAspect="1"/>
          </p:cNvPicPr>
          <p:nvPr/>
        </p:nvPicPr>
        <p:blipFill>
          <a:blip r:embed="rId2"/>
          <a:stretch>
            <a:fillRect/>
          </a:stretch>
        </p:blipFill>
        <p:spPr>
          <a:xfrm>
            <a:off x="7326630" y="2700655"/>
            <a:ext cx="198755" cy="165735"/>
          </a:xfrm>
          <a:prstGeom prst="rect">
            <a:avLst/>
          </a:prstGeom>
        </p:spPr>
      </p:pic>
      <p:pic>
        <p:nvPicPr>
          <p:cNvPr id="72" name="图片 71" descr="传输"/>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39330" y="2933700"/>
            <a:ext cx="186055" cy="186055"/>
          </a:xfrm>
          <a:prstGeom prst="rect">
            <a:avLst/>
          </a:prstGeom>
        </p:spPr>
      </p:pic>
      <p:pic>
        <p:nvPicPr>
          <p:cNvPr id="73" name="图片 72" descr="传输"/>
          <p:cNvPicPr>
            <a:picLocks noChangeAspect="1"/>
          </p:cNvPicPr>
          <p:nvPr/>
        </p:nvPicPr>
        <p:blipFill>
          <a:blip r:embed="rId7">
            <a:extLst>
              <a:ext uri="{96DAC541-7B7A-43D3-8B79-37D633B846F1}">
                <asvg:svgBlip xmlns:asvg="http://schemas.microsoft.com/office/drawing/2016/SVG/main" r:embed="rId9"/>
              </a:ext>
            </a:extLst>
          </a:blip>
          <a:stretch>
            <a:fillRect/>
          </a:stretch>
        </p:blipFill>
        <p:spPr>
          <a:xfrm>
            <a:off x="7339330" y="3148965"/>
            <a:ext cx="186055" cy="186055"/>
          </a:xfrm>
          <a:prstGeom prst="rect">
            <a:avLst/>
          </a:prstGeom>
        </p:spPr>
      </p:pic>
      <p:pic>
        <p:nvPicPr>
          <p:cNvPr id="74" name="图片 73"/>
          <p:cNvPicPr>
            <a:picLocks noChangeAspect="1"/>
          </p:cNvPicPr>
          <p:nvPr/>
        </p:nvPicPr>
        <p:blipFill>
          <a:blip r:embed="rId10"/>
          <a:stretch>
            <a:fillRect/>
          </a:stretch>
        </p:blipFill>
        <p:spPr>
          <a:xfrm>
            <a:off x="7339330" y="2181225"/>
            <a:ext cx="235585" cy="224790"/>
          </a:xfrm>
          <a:prstGeom prst="rect">
            <a:avLst/>
          </a:prstGeom>
        </p:spPr>
      </p:pic>
      <p:pic>
        <p:nvPicPr>
          <p:cNvPr id="75" name="图片 74"/>
          <p:cNvPicPr>
            <a:picLocks noChangeAspect="1"/>
          </p:cNvPicPr>
          <p:nvPr/>
        </p:nvPicPr>
        <p:blipFill>
          <a:blip r:embed="rId10"/>
          <a:stretch>
            <a:fillRect/>
          </a:stretch>
        </p:blipFill>
        <p:spPr>
          <a:xfrm>
            <a:off x="9155430" y="4839970"/>
            <a:ext cx="235585" cy="224790"/>
          </a:xfrm>
          <a:prstGeom prst="rect">
            <a:avLst/>
          </a:prstGeom>
        </p:spPr>
      </p:pic>
      <p:pic>
        <p:nvPicPr>
          <p:cNvPr id="76" name="图片 75"/>
          <p:cNvPicPr>
            <a:picLocks noChangeAspect="1"/>
          </p:cNvPicPr>
          <p:nvPr/>
        </p:nvPicPr>
        <p:blipFill>
          <a:blip r:embed="rId11"/>
          <a:stretch>
            <a:fillRect/>
          </a:stretch>
        </p:blipFill>
        <p:spPr>
          <a:xfrm>
            <a:off x="9119235" y="5099685"/>
            <a:ext cx="271780" cy="177800"/>
          </a:xfrm>
          <a:prstGeom prst="rect">
            <a:avLst/>
          </a:prstGeom>
        </p:spPr>
      </p:pic>
      <p:pic>
        <p:nvPicPr>
          <p:cNvPr id="77" name="图片 76"/>
          <p:cNvPicPr>
            <a:picLocks noChangeAspect="1"/>
          </p:cNvPicPr>
          <p:nvPr/>
        </p:nvPicPr>
        <p:blipFill>
          <a:blip r:embed="rId12"/>
          <a:stretch>
            <a:fillRect/>
          </a:stretch>
        </p:blipFill>
        <p:spPr>
          <a:xfrm>
            <a:off x="9119235" y="5314315"/>
            <a:ext cx="308610" cy="217170"/>
          </a:xfrm>
          <a:prstGeom prst="rect">
            <a:avLst/>
          </a:prstGeom>
        </p:spPr>
      </p:pic>
      <p:pic>
        <p:nvPicPr>
          <p:cNvPr id="78" name="图片 77"/>
          <p:cNvPicPr>
            <a:picLocks noChangeAspect="1"/>
          </p:cNvPicPr>
          <p:nvPr/>
        </p:nvPicPr>
        <p:blipFill>
          <a:blip r:embed="rId13"/>
          <a:stretch>
            <a:fillRect/>
          </a:stretch>
        </p:blipFill>
        <p:spPr>
          <a:xfrm>
            <a:off x="9155430" y="5574665"/>
            <a:ext cx="236855" cy="210820"/>
          </a:xfrm>
          <a:prstGeom prst="rect">
            <a:avLst/>
          </a:prstGeom>
        </p:spPr>
      </p:pic>
      <p:pic>
        <p:nvPicPr>
          <p:cNvPr id="80" name="图片 79"/>
          <p:cNvPicPr>
            <a:picLocks noChangeAspect="1"/>
          </p:cNvPicPr>
          <p:nvPr/>
        </p:nvPicPr>
        <p:blipFill>
          <a:blip r:embed="rId14"/>
          <a:stretch>
            <a:fillRect/>
          </a:stretch>
        </p:blipFill>
        <p:spPr>
          <a:xfrm>
            <a:off x="9155430" y="5821045"/>
            <a:ext cx="238125" cy="194945"/>
          </a:xfrm>
          <a:prstGeom prst="rect">
            <a:avLst/>
          </a:prstGeom>
        </p:spPr>
      </p:pic>
      <p:pic>
        <p:nvPicPr>
          <p:cNvPr id="81" name="图片 80" descr="传输"/>
          <p:cNvPicPr>
            <a:picLocks noChangeAspect="1"/>
          </p:cNvPicPr>
          <p:nvPr/>
        </p:nvPicPr>
        <p:blipFill>
          <a:blip r:embed="rId7">
            <a:extLst>
              <a:ext uri="{96DAC541-7B7A-43D3-8B79-37D633B846F1}">
                <asvg:svgBlip xmlns:asvg="http://schemas.microsoft.com/office/drawing/2016/SVG/main" r:embed="rId9"/>
              </a:ext>
            </a:extLst>
          </a:blip>
          <a:stretch>
            <a:fillRect/>
          </a:stretch>
        </p:blipFill>
        <p:spPr>
          <a:xfrm>
            <a:off x="9155430" y="6075045"/>
            <a:ext cx="186055" cy="186055"/>
          </a:xfrm>
          <a:prstGeom prst="rect">
            <a:avLst/>
          </a:prstGeom>
        </p:spPr>
      </p:pic>
      <p:pic>
        <p:nvPicPr>
          <p:cNvPr id="82" name="图片 81"/>
          <p:cNvPicPr>
            <a:picLocks noChangeAspect="1"/>
          </p:cNvPicPr>
          <p:nvPr/>
        </p:nvPicPr>
        <p:blipFill>
          <a:blip r:embed="rId15"/>
          <a:stretch>
            <a:fillRect/>
          </a:stretch>
        </p:blipFill>
        <p:spPr>
          <a:xfrm>
            <a:off x="9155430" y="6329045"/>
            <a:ext cx="227330" cy="221615"/>
          </a:xfrm>
          <a:prstGeom prst="rect">
            <a:avLst/>
          </a:prstGeom>
        </p:spPr>
      </p:pic>
      <p:pic>
        <p:nvPicPr>
          <p:cNvPr id="83" name="图片 82"/>
          <p:cNvPicPr>
            <a:picLocks noChangeAspect="1"/>
          </p:cNvPicPr>
          <p:nvPr/>
        </p:nvPicPr>
        <p:blipFill>
          <a:blip r:embed="rId11"/>
          <a:stretch>
            <a:fillRect/>
          </a:stretch>
        </p:blipFill>
        <p:spPr>
          <a:xfrm>
            <a:off x="1314450" y="2279650"/>
            <a:ext cx="271780" cy="177800"/>
          </a:xfrm>
          <a:prstGeom prst="rect">
            <a:avLst/>
          </a:prstGeom>
        </p:spPr>
      </p:pic>
      <p:pic>
        <p:nvPicPr>
          <p:cNvPr id="84" name="图片 83"/>
          <p:cNvPicPr>
            <a:picLocks noChangeAspect="1"/>
          </p:cNvPicPr>
          <p:nvPr/>
        </p:nvPicPr>
        <p:blipFill>
          <a:blip r:embed="rId12"/>
          <a:stretch>
            <a:fillRect/>
          </a:stretch>
        </p:blipFill>
        <p:spPr>
          <a:xfrm>
            <a:off x="1314450" y="2526665"/>
            <a:ext cx="308610" cy="217170"/>
          </a:xfrm>
          <a:prstGeom prst="rect">
            <a:avLst/>
          </a:prstGeom>
        </p:spPr>
      </p:pic>
      <p:pic>
        <p:nvPicPr>
          <p:cNvPr id="85" name="图片 84"/>
          <p:cNvPicPr>
            <a:picLocks noChangeAspect="1"/>
          </p:cNvPicPr>
          <p:nvPr/>
        </p:nvPicPr>
        <p:blipFill>
          <a:blip r:embed="rId14"/>
          <a:stretch>
            <a:fillRect/>
          </a:stretch>
        </p:blipFill>
        <p:spPr>
          <a:xfrm>
            <a:off x="1348105" y="3039745"/>
            <a:ext cx="238125" cy="194945"/>
          </a:xfrm>
          <a:prstGeom prst="rect">
            <a:avLst/>
          </a:prstGeom>
        </p:spPr>
      </p:pic>
      <p:pic>
        <p:nvPicPr>
          <p:cNvPr id="86" name="图片 85"/>
          <p:cNvPicPr>
            <a:picLocks noChangeAspect="1"/>
          </p:cNvPicPr>
          <p:nvPr/>
        </p:nvPicPr>
        <p:blipFill>
          <a:blip r:embed="rId13"/>
          <a:stretch>
            <a:fillRect/>
          </a:stretch>
        </p:blipFill>
        <p:spPr>
          <a:xfrm>
            <a:off x="1314450" y="2785110"/>
            <a:ext cx="236855" cy="210820"/>
          </a:xfrm>
          <a:prstGeom prst="rect">
            <a:avLst/>
          </a:prstGeom>
        </p:spPr>
      </p:pic>
      <p:pic>
        <p:nvPicPr>
          <p:cNvPr id="101" name="图片 100"/>
          <p:cNvPicPr>
            <a:picLocks noChangeAspect="1"/>
          </p:cNvPicPr>
          <p:nvPr/>
        </p:nvPicPr>
        <p:blipFill>
          <a:blip r:embed="rId3"/>
          <a:stretch>
            <a:fillRect/>
          </a:stretch>
        </p:blipFill>
        <p:spPr>
          <a:xfrm>
            <a:off x="5288915" y="5567680"/>
            <a:ext cx="205105" cy="149860"/>
          </a:xfrm>
          <a:prstGeom prst="rect">
            <a:avLst/>
          </a:prstGeom>
        </p:spPr>
      </p:pic>
      <p:pic>
        <p:nvPicPr>
          <p:cNvPr id="102" name="图片 101"/>
          <p:cNvPicPr>
            <a:picLocks noChangeAspect="1"/>
          </p:cNvPicPr>
          <p:nvPr/>
        </p:nvPicPr>
        <p:blipFill>
          <a:blip r:embed="rId1"/>
          <a:stretch>
            <a:fillRect/>
          </a:stretch>
        </p:blipFill>
        <p:spPr>
          <a:xfrm>
            <a:off x="5148580" y="4839970"/>
            <a:ext cx="441325" cy="109220"/>
          </a:xfrm>
          <a:prstGeom prst="rect">
            <a:avLst/>
          </a:prstGeom>
        </p:spPr>
      </p:pic>
      <p:pic>
        <p:nvPicPr>
          <p:cNvPr id="103" name="图片 102"/>
          <p:cNvPicPr>
            <a:picLocks noChangeAspect="1"/>
          </p:cNvPicPr>
          <p:nvPr/>
        </p:nvPicPr>
        <p:blipFill>
          <a:blip r:embed="rId2"/>
          <a:stretch>
            <a:fillRect/>
          </a:stretch>
        </p:blipFill>
        <p:spPr>
          <a:xfrm>
            <a:off x="5233670" y="5277485"/>
            <a:ext cx="260350" cy="21717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548640" y="249555"/>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2.4</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设备对接能力</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dirty="0">
                <a:solidFill>
                  <a:schemeClr val="tx1"/>
                </a:solidFill>
                <a:latin typeface="微软雅黑" panose="020B0503020204020204" charset="-122"/>
                <a:cs typeface="微软雅黑" panose="020B0503020204020204" charset="-122"/>
                <a:sym typeface="+mn-ea"/>
              </a:rPr>
              <a:t>iBEN ROBOT</a:t>
            </a:r>
            <a:r>
              <a:rPr lang="zh-CN" sz="1600" dirty="0">
                <a:solidFill>
                  <a:schemeClr val="tx1"/>
                </a:solidFill>
                <a:latin typeface="微软雅黑" panose="020B0503020204020204" charset="-122"/>
                <a:cs typeface="微软雅黑" panose="020B0503020204020204" charset="-122"/>
              </a:rPr>
              <a:t>具备多种容器、设备的检测和、高精度对接方案，适用于工厂全搬运需求</a:t>
            </a:r>
            <a:r>
              <a:rPr lang="zh-CN" altLang="en-US" sz="1600" b="0" dirty="0">
                <a:solidFill>
                  <a:schemeClr val="tx1"/>
                </a:solidFill>
                <a:latin typeface="微软雅黑" panose="020B0503020204020204" charset="-122"/>
                <a:cs typeface="微软雅黑" panose="020B0503020204020204" charset="-122"/>
              </a:rPr>
              <a:t>；</a:t>
            </a:r>
            <a:endParaRPr lang="zh-CN" altLang="en-US" sz="1600" dirty="0">
              <a:solidFill>
                <a:schemeClr val="tx1"/>
              </a:solidFill>
              <a:latin typeface="微软雅黑" panose="020B0503020204020204" charset="-122"/>
              <a:cs typeface="微软雅黑" panose="020B0503020204020204" charset="-122"/>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sym typeface="+mn-ea"/>
              </a:rPr>
              <a:t>地面搬运</a:t>
            </a:r>
            <a:r>
              <a:rPr lang="zh-CN" sz="1400" dirty="0">
                <a:solidFill>
                  <a:schemeClr val="tx1"/>
                </a:solidFill>
                <a:latin typeface="微软雅黑" panose="020B0503020204020204" charset="-122"/>
                <a:cs typeface="微软雅黑" panose="020B0503020204020204" charset="-122"/>
                <a:sym typeface="+mn-ea"/>
              </a:rPr>
              <a:t>：</a:t>
            </a:r>
            <a:r>
              <a:rPr lang="zh-CN" sz="1400" b="0" dirty="0">
                <a:solidFill>
                  <a:schemeClr val="tx1"/>
                </a:solidFill>
                <a:latin typeface="微软雅黑" panose="020B0503020204020204" charset="-122"/>
                <a:cs typeface="微软雅黑" panose="020B0503020204020204" charset="-122"/>
                <a:sym typeface="+mn-ea"/>
              </a:rPr>
              <a:t>平面搬运，地面货架、料车、笼车等点到点、点到多点搬运工作；</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altLang="en-US" sz="1400" dirty="0">
                <a:solidFill>
                  <a:srgbClr val="F7642A"/>
                </a:solidFill>
                <a:latin typeface="微软雅黑" panose="020B0503020204020204" charset="-122"/>
                <a:cs typeface="微软雅黑" panose="020B0503020204020204" charset="-122"/>
                <a:sym typeface="+mn-ea"/>
              </a:rPr>
              <a:t>地面支架类搬运</a:t>
            </a:r>
            <a:r>
              <a:rPr lang="zh-CN" altLang="en-US" sz="1400" b="0" dirty="0">
                <a:solidFill>
                  <a:schemeClr val="tx1"/>
                </a:solidFill>
                <a:latin typeface="微软雅黑" panose="020B0503020204020204" charset="-122"/>
                <a:cs typeface="微软雅黑" panose="020B0503020204020204" charset="-122"/>
                <a:sym typeface="+mn-ea"/>
              </a:rPr>
              <a:t>：适用于托盘、料箱类自动化搬运，点到点、点到缓存区到点搬运工作；</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altLang="en-US" sz="1400" dirty="0">
                <a:solidFill>
                  <a:srgbClr val="F7642A"/>
                </a:solidFill>
                <a:latin typeface="微软雅黑" panose="020B0503020204020204" charset="-122"/>
                <a:cs typeface="微软雅黑" panose="020B0503020204020204" charset="-122"/>
                <a:sym typeface="+mn-ea"/>
              </a:rPr>
              <a:t>设备对接类搬运</a:t>
            </a:r>
            <a:r>
              <a:rPr lang="zh-CN" altLang="en-US" sz="1400" b="0" dirty="0">
                <a:solidFill>
                  <a:schemeClr val="tx1"/>
                </a:solidFill>
                <a:latin typeface="微软雅黑" panose="020B0503020204020204" charset="-122"/>
                <a:cs typeface="微软雅黑" panose="020B0503020204020204" charset="-122"/>
                <a:sym typeface="+mn-ea"/>
              </a:rPr>
              <a:t>：主要用于自动化设备的周转、对接，譬如辊道辊道对接、输送机对接、生产容器和设备对接；</a:t>
            </a:r>
            <a:endParaRPr lang="zh-CN" altLang="en-US" sz="1400" b="0" dirty="0">
              <a:solidFill>
                <a:schemeClr val="tx1"/>
              </a:solidFill>
              <a:latin typeface="微软雅黑" panose="020B0503020204020204" charset="-122"/>
              <a:cs typeface="微软雅黑" panose="020B0503020204020204" charset="-122"/>
              <a:sym typeface="+mn-ea"/>
            </a:endParaRPr>
          </a:p>
        </p:txBody>
      </p:sp>
      <p:grpSp>
        <p:nvGrpSpPr>
          <p:cNvPr id="67" name="组合 66"/>
          <p:cNvGrpSpPr/>
          <p:nvPr/>
        </p:nvGrpSpPr>
        <p:grpSpPr>
          <a:xfrm>
            <a:off x="870585" y="3048000"/>
            <a:ext cx="9888855" cy="3251200"/>
            <a:chOff x="1371" y="4800"/>
            <a:chExt cx="15573" cy="5120"/>
          </a:xfrm>
        </p:grpSpPr>
        <p:sp>
          <p:nvSpPr>
            <p:cNvPr id="63" name="矩形 62"/>
            <p:cNvSpPr/>
            <p:nvPr/>
          </p:nvSpPr>
          <p:spPr>
            <a:xfrm>
              <a:off x="11666" y="7067"/>
              <a:ext cx="2205" cy="1862"/>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1" name="组合 20"/>
            <p:cNvGrpSpPr/>
            <p:nvPr/>
          </p:nvGrpSpPr>
          <p:grpSpPr>
            <a:xfrm rot="0">
              <a:off x="10941" y="6858"/>
              <a:ext cx="3819" cy="1967"/>
              <a:chOff x="19004" y="4184"/>
              <a:chExt cx="3819" cy="1967"/>
            </a:xfrm>
          </p:grpSpPr>
          <p:pic>
            <p:nvPicPr>
              <p:cNvPr id="101" name="图片 100"/>
              <p:cNvPicPr>
                <a:picLocks noChangeAspect="1"/>
              </p:cNvPicPr>
              <p:nvPr/>
            </p:nvPicPr>
            <p:blipFill>
              <a:blip r:embed="rId1"/>
              <a:stretch>
                <a:fillRect/>
              </a:stretch>
            </p:blipFill>
            <p:spPr>
              <a:xfrm>
                <a:off x="19830" y="4184"/>
                <a:ext cx="2005" cy="1720"/>
              </a:xfrm>
              <a:prstGeom prst="rect">
                <a:avLst/>
              </a:prstGeom>
              <a:noFill/>
              <a:ln w="9525">
                <a:noFill/>
              </a:ln>
            </p:spPr>
          </p:pic>
          <p:sp>
            <p:nvSpPr>
              <p:cNvPr id="52" name="îşľïḓé"/>
              <p:cNvSpPr/>
              <p:nvPr/>
            </p:nvSpPr>
            <p:spPr>
              <a:xfrm>
                <a:off x="19004" y="5625"/>
                <a:ext cx="3819" cy="526"/>
              </a:xfrm>
              <a:prstGeom prst="rect">
                <a:avLst/>
              </a:prstGeom>
              <a:noFill/>
              <a:ln w="12700" cap="rnd">
                <a:noFill/>
                <a:prstDash val="solid"/>
                <a:round/>
              </a:ln>
              <a:effectLst/>
              <a:extLst>
                <a:ext uri="{909E8E84-426E-40DD-AFC4-6F175D3DCCD1}">
                  <a14:hiddenFill xmlns:a14="http://schemas.microsoft.com/office/drawing/2010/main">
                    <a:solidFill>
                      <a:schemeClr val="tx1">
                        <a:lumMod val="50000"/>
                        <a:lumOff val="50000"/>
                        <a:alpha val="7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p>
                <a:pPr algn="ctr">
                  <a:lnSpc>
                    <a:spcPct val="120000"/>
                  </a:lnSpc>
                  <a:spcBef>
                    <a:spcPct val="0"/>
                  </a:spcBef>
                </a:pPr>
                <a:r>
                  <a:rPr lang="zh-CN" altLang="en-US" sz="1200" b="1" dirty="0">
                    <a:solidFill>
                      <a:schemeClr val="bg1"/>
                    </a:solidFill>
                    <a:latin typeface="微软雅黑" panose="020B0503020204020204" charset="-122"/>
                    <a:ea typeface="微软雅黑" panose="020B0503020204020204" charset="-122"/>
                  </a:rPr>
                  <a:t>流水线接驳（辊筒）</a:t>
                </a:r>
                <a:endParaRPr lang="zh-CN" altLang="en-US" sz="1200" b="1" dirty="0">
                  <a:solidFill>
                    <a:schemeClr val="bg1"/>
                  </a:solidFill>
                  <a:latin typeface="微软雅黑" panose="020B0503020204020204" charset="-122"/>
                  <a:ea typeface="微软雅黑" panose="020B0503020204020204" charset="-122"/>
                </a:endParaRPr>
              </a:p>
            </p:txBody>
          </p:sp>
        </p:grpSp>
        <p:sp>
          <p:nvSpPr>
            <p:cNvPr id="61" name="矩形 60"/>
            <p:cNvSpPr/>
            <p:nvPr/>
          </p:nvSpPr>
          <p:spPr>
            <a:xfrm>
              <a:off x="11656" y="4865"/>
              <a:ext cx="3896" cy="2213"/>
            </a:xfrm>
            <a:prstGeom prst="rect">
              <a:avLst/>
            </a:prstGeom>
            <a:solidFill>
              <a:srgbClr val="F858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2" name="组合 21"/>
            <p:cNvGrpSpPr/>
            <p:nvPr/>
          </p:nvGrpSpPr>
          <p:grpSpPr>
            <a:xfrm rot="0">
              <a:off x="10292" y="4800"/>
              <a:ext cx="6652" cy="2352"/>
              <a:chOff x="19023" y="6299"/>
              <a:chExt cx="3819" cy="2002"/>
            </a:xfrm>
          </p:grpSpPr>
          <p:sp>
            <p:nvSpPr>
              <p:cNvPr id="51" name="îşľïḓé"/>
              <p:cNvSpPr/>
              <p:nvPr/>
            </p:nvSpPr>
            <p:spPr>
              <a:xfrm>
                <a:off x="19023" y="7775"/>
                <a:ext cx="3819" cy="526"/>
              </a:xfrm>
              <a:prstGeom prst="rect">
                <a:avLst/>
              </a:prstGeom>
              <a:noFill/>
              <a:ln w="12700" cap="rnd">
                <a:noFill/>
                <a:prstDash val="solid"/>
                <a:round/>
              </a:ln>
              <a:effectLst/>
              <a:extLst>
                <a:ext uri="{909E8E84-426E-40DD-AFC4-6F175D3DCCD1}">
                  <a14:hiddenFill xmlns:a14="http://schemas.microsoft.com/office/drawing/2010/main">
                    <a:solidFill>
                      <a:schemeClr val="tx1">
                        <a:lumMod val="50000"/>
                        <a:lumOff val="50000"/>
                        <a:alpha val="7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p>
                <a:pPr algn="ctr">
                  <a:lnSpc>
                    <a:spcPct val="120000"/>
                  </a:lnSpc>
                  <a:spcBef>
                    <a:spcPct val="0"/>
                  </a:spcBef>
                </a:pPr>
                <a:r>
                  <a:rPr lang="zh-CN" altLang="en-US" sz="1200" b="1" dirty="0">
                    <a:solidFill>
                      <a:schemeClr val="bg1"/>
                    </a:solidFill>
                    <a:latin typeface="微软雅黑" panose="020B0503020204020204" charset="-122"/>
                    <a:ea typeface="微软雅黑" panose="020B0503020204020204" charset="-122"/>
                  </a:rPr>
                  <a:t>输送机接驳</a:t>
                </a:r>
                <a:endParaRPr lang="zh-CN" altLang="en-US" sz="1200" b="1" dirty="0">
                  <a:solidFill>
                    <a:schemeClr val="bg1"/>
                  </a:solidFill>
                  <a:latin typeface="微软雅黑" panose="020B0503020204020204" charset="-122"/>
                  <a:ea typeface="微软雅黑" panose="020B0503020204020204" charset="-122"/>
                </a:endParaRPr>
              </a:p>
            </p:txBody>
          </p:sp>
          <p:pic>
            <p:nvPicPr>
              <p:cNvPr id="13" name="图片 12" descr="图片1"/>
              <p:cNvPicPr>
                <a:picLocks noChangeAspect="1"/>
              </p:cNvPicPr>
              <p:nvPr/>
            </p:nvPicPr>
            <p:blipFill>
              <a:blip r:embed="rId2"/>
              <a:stretch>
                <a:fillRect/>
              </a:stretch>
            </p:blipFill>
            <p:spPr>
              <a:xfrm>
                <a:off x="19859" y="6299"/>
                <a:ext cx="2325" cy="1550"/>
              </a:xfrm>
              <a:prstGeom prst="rect">
                <a:avLst/>
              </a:prstGeom>
            </p:spPr>
          </p:pic>
        </p:grpSp>
        <p:sp>
          <p:nvSpPr>
            <p:cNvPr id="60" name="矩形 59"/>
            <p:cNvSpPr/>
            <p:nvPr/>
          </p:nvSpPr>
          <p:spPr>
            <a:xfrm>
              <a:off x="13860" y="7077"/>
              <a:ext cx="1692" cy="1862"/>
            </a:xfrm>
            <a:prstGeom prst="rect">
              <a:avLst/>
            </a:prstGeom>
            <a:solidFill>
              <a:srgbClr val="FE96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58" name="组合 57"/>
            <p:cNvGrpSpPr/>
            <p:nvPr/>
          </p:nvGrpSpPr>
          <p:grpSpPr>
            <a:xfrm>
              <a:off x="9143" y="4865"/>
              <a:ext cx="2203" cy="4082"/>
              <a:chOff x="9259" y="4326"/>
              <a:chExt cx="2528" cy="4122"/>
            </a:xfrm>
          </p:grpSpPr>
          <p:sp>
            <p:nvSpPr>
              <p:cNvPr id="49" name="矩形 48"/>
              <p:cNvSpPr/>
              <p:nvPr/>
            </p:nvSpPr>
            <p:spPr>
              <a:xfrm>
                <a:off x="9259" y="4326"/>
                <a:ext cx="2529" cy="2202"/>
              </a:xfrm>
              <a:prstGeom prst="rect">
                <a:avLst/>
              </a:prstGeom>
              <a:solidFill>
                <a:srgbClr val="FE96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0" name="矩形 49"/>
              <p:cNvSpPr/>
              <p:nvPr/>
            </p:nvSpPr>
            <p:spPr>
              <a:xfrm>
                <a:off x="9259" y="6528"/>
                <a:ext cx="2529" cy="1921"/>
              </a:xfrm>
              <a:prstGeom prst="rect">
                <a:avLst/>
              </a:prstGeom>
              <a:solidFill>
                <a:srgbClr val="F858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48" name="矩形 47"/>
            <p:cNvSpPr/>
            <p:nvPr/>
          </p:nvSpPr>
          <p:spPr>
            <a:xfrm>
              <a:off x="6614" y="4865"/>
              <a:ext cx="2529" cy="4082"/>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 name="组合 3"/>
            <p:cNvGrpSpPr/>
            <p:nvPr/>
          </p:nvGrpSpPr>
          <p:grpSpPr>
            <a:xfrm rot="0">
              <a:off x="7003" y="4993"/>
              <a:ext cx="6044" cy="3578"/>
              <a:chOff x="11317" y="5547"/>
              <a:chExt cx="4918" cy="2770"/>
            </a:xfrm>
          </p:grpSpPr>
          <p:pic>
            <p:nvPicPr>
              <p:cNvPr id="6" name="图片 5"/>
              <p:cNvPicPr>
                <a:picLocks noChangeAspect="1"/>
              </p:cNvPicPr>
              <p:nvPr/>
            </p:nvPicPr>
            <p:blipFill>
              <a:blip r:embed="rId3"/>
              <a:stretch>
                <a:fillRect/>
              </a:stretch>
            </p:blipFill>
            <p:spPr>
              <a:xfrm>
                <a:off x="13013" y="7365"/>
                <a:ext cx="1811" cy="863"/>
              </a:xfrm>
              <a:prstGeom prst="rect">
                <a:avLst/>
              </a:prstGeom>
            </p:spPr>
          </p:pic>
          <p:pic>
            <p:nvPicPr>
              <p:cNvPr id="8" name="图片 7" descr="正视图"/>
              <p:cNvPicPr>
                <a:picLocks noChangeAspect="1"/>
              </p:cNvPicPr>
              <p:nvPr/>
            </p:nvPicPr>
            <p:blipFill>
              <a:blip r:embed="rId4"/>
              <a:stretch>
                <a:fillRect/>
              </a:stretch>
            </p:blipFill>
            <p:spPr>
              <a:xfrm>
                <a:off x="11317" y="5547"/>
                <a:ext cx="4918" cy="2770"/>
              </a:xfrm>
              <a:prstGeom prst="rect">
                <a:avLst/>
              </a:prstGeom>
            </p:spPr>
          </p:pic>
        </p:grpSp>
        <p:sp>
          <p:nvSpPr>
            <p:cNvPr id="2" name="文本框 1"/>
            <p:cNvSpPr txBox="1"/>
            <p:nvPr/>
          </p:nvSpPr>
          <p:spPr>
            <a:xfrm>
              <a:off x="2366" y="9103"/>
              <a:ext cx="3896" cy="735"/>
            </a:xfrm>
            <a:prstGeom prst="rect">
              <a:avLst/>
            </a:prstGeom>
            <a:noFill/>
          </p:spPr>
          <p:txBody>
            <a:bodyPr wrap="square" rtlCol="0" anchor="b" anchorCtr="1">
              <a:noAutofit/>
            </a:bodyPr>
            <a:p>
              <a:pPr lvl="0" algn="ctr">
                <a:lnSpc>
                  <a:spcPct val="120000"/>
                </a:lnSpc>
                <a:buClrTx/>
                <a:buSzTx/>
                <a:buFontTx/>
              </a:pPr>
              <a:r>
                <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地面搬运类</a:t>
              </a:r>
              <a:endPar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endParaRPr>
            </a:p>
          </p:txBody>
        </p:sp>
        <p:grpSp>
          <p:nvGrpSpPr>
            <p:cNvPr id="62" name="组合 61"/>
            <p:cNvGrpSpPr/>
            <p:nvPr/>
          </p:nvGrpSpPr>
          <p:grpSpPr>
            <a:xfrm>
              <a:off x="1371" y="4865"/>
              <a:ext cx="5789" cy="4082"/>
              <a:chOff x="-32" y="4326"/>
              <a:chExt cx="5789" cy="4082"/>
            </a:xfrm>
          </p:grpSpPr>
          <p:sp>
            <p:nvSpPr>
              <p:cNvPr id="39" name="矩形 38"/>
              <p:cNvSpPr/>
              <p:nvPr/>
            </p:nvSpPr>
            <p:spPr>
              <a:xfrm>
                <a:off x="2911" y="6052"/>
                <a:ext cx="1948" cy="2348"/>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4" name="矩形 43"/>
              <p:cNvSpPr/>
              <p:nvPr/>
            </p:nvSpPr>
            <p:spPr>
              <a:xfrm>
                <a:off x="963" y="4326"/>
                <a:ext cx="3896" cy="1741"/>
              </a:xfrm>
              <a:prstGeom prst="rect">
                <a:avLst/>
              </a:prstGeom>
              <a:solidFill>
                <a:srgbClr val="F8580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5" name="îşľïḓé"/>
              <p:cNvSpPr/>
              <p:nvPr/>
            </p:nvSpPr>
            <p:spPr>
              <a:xfrm>
                <a:off x="1938" y="7882"/>
                <a:ext cx="3819" cy="526"/>
              </a:xfrm>
              <a:prstGeom prst="rect">
                <a:avLst/>
              </a:prstGeom>
              <a:noFill/>
              <a:ln w="12700" cap="rnd">
                <a:noFill/>
                <a:prstDash val="solid"/>
                <a:round/>
              </a:ln>
              <a:effectLst/>
              <a:extLst>
                <a:ext uri="{909E8E84-426E-40DD-AFC4-6F175D3DCCD1}">
                  <a14:hiddenFill xmlns:a14="http://schemas.microsoft.com/office/drawing/2010/main">
                    <a:solidFill>
                      <a:schemeClr val="tx1">
                        <a:lumMod val="50000"/>
                        <a:lumOff val="50000"/>
                        <a:alpha val="7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p>
                <a:pPr algn="ctr">
                  <a:lnSpc>
                    <a:spcPct val="120000"/>
                  </a:lnSpc>
                  <a:spcBef>
                    <a:spcPct val="0"/>
                  </a:spcBef>
                </a:pPr>
                <a:r>
                  <a:rPr lang="zh-CN" altLang="en-US" sz="1200" b="1" dirty="0">
                    <a:solidFill>
                      <a:schemeClr val="bg1"/>
                    </a:solidFill>
                  </a:rPr>
                  <a:t>料车</a:t>
                </a:r>
                <a:r>
                  <a:rPr lang="en-US" altLang="zh-CN" sz="1200" b="1" dirty="0">
                    <a:solidFill>
                      <a:schemeClr val="bg1"/>
                    </a:solidFill>
                  </a:rPr>
                  <a:t>/</a:t>
                </a:r>
                <a:r>
                  <a:rPr lang="zh-CN" altLang="en-US" sz="1200" b="1" dirty="0">
                    <a:solidFill>
                      <a:schemeClr val="bg1"/>
                    </a:solidFill>
                  </a:rPr>
                  <a:t>笼车</a:t>
                </a:r>
                <a:endParaRPr lang="zh-CN" altLang="en-US" sz="1200" b="1" dirty="0">
                  <a:solidFill>
                    <a:schemeClr val="bg1"/>
                  </a:solidFill>
                </a:endParaRPr>
              </a:p>
            </p:txBody>
          </p:sp>
          <p:sp>
            <p:nvSpPr>
              <p:cNvPr id="27" name="矩形 26"/>
              <p:cNvSpPr/>
              <p:nvPr/>
            </p:nvSpPr>
            <p:spPr>
              <a:xfrm>
                <a:off x="963" y="6063"/>
                <a:ext cx="1948" cy="2324"/>
              </a:xfrm>
              <a:prstGeom prst="rect">
                <a:avLst/>
              </a:prstGeom>
              <a:solidFill>
                <a:srgbClr val="FE96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6" name="îşľïḓé"/>
              <p:cNvSpPr/>
              <p:nvPr/>
            </p:nvSpPr>
            <p:spPr>
              <a:xfrm>
                <a:off x="-32" y="7882"/>
                <a:ext cx="3819" cy="526"/>
              </a:xfrm>
              <a:prstGeom prst="rect">
                <a:avLst/>
              </a:prstGeom>
              <a:noFill/>
              <a:ln w="12700" cap="rnd">
                <a:noFill/>
                <a:prstDash val="solid"/>
                <a:round/>
              </a:ln>
              <a:effectLst/>
              <a:extLst>
                <a:ext uri="{909E8E84-426E-40DD-AFC4-6F175D3DCCD1}">
                  <a14:hiddenFill xmlns:a14="http://schemas.microsoft.com/office/drawing/2010/main">
                    <a:solidFill>
                      <a:schemeClr val="tx1">
                        <a:lumMod val="50000"/>
                        <a:lumOff val="50000"/>
                        <a:alpha val="7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p>
                <a:pPr algn="ctr">
                  <a:lnSpc>
                    <a:spcPct val="120000"/>
                  </a:lnSpc>
                  <a:spcBef>
                    <a:spcPct val="0"/>
                  </a:spcBef>
                </a:pPr>
                <a:r>
                  <a:rPr lang="zh-CN" sz="1200" b="1" dirty="0">
                    <a:solidFill>
                      <a:schemeClr val="bg1"/>
                    </a:solidFill>
                  </a:rPr>
                  <a:t>货架</a:t>
                </a:r>
                <a:endParaRPr lang="zh-CN" sz="1200" b="1" dirty="0">
                  <a:solidFill>
                    <a:schemeClr val="bg1"/>
                  </a:solidFill>
                </a:endParaRPr>
              </a:p>
            </p:txBody>
          </p:sp>
          <p:grpSp>
            <p:nvGrpSpPr>
              <p:cNvPr id="26" name="组合 25"/>
              <p:cNvGrpSpPr/>
              <p:nvPr/>
            </p:nvGrpSpPr>
            <p:grpSpPr>
              <a:xfrm>
                <a:off x="1799" y="4540"/>
                <a:ext cx="1986" cy="1671"/>
                <a:chOff x="-3358" y="5882"/>
                <a:chExt cx="1986" cy="1671"/>
              </a:xfrm>
            </p:grpSpPr>
            <p:pic>
              <p:nvPicPr>
                <p:cNvPr id="89" name="图片 88"/>
                <p:cNvPicPr>
                  <a:picLocks noChangeAspect="1"/>
                </p:cNvPicPr>
                <p:nvPr/>
              </p:nvPicPr>
              <p:blipFill>
                <a:blip r:embed="rId5"/>
                <a:stretch>
                  <a:fillRect/>
                </a:stretch>
              </p:blipFill>
              <p:spPr>
                <a:xfrm>
                  <a:off x="-3208" y="5882"/>
                  <a:ext cx="1760" cy="1349"/>
                </a:xfrm>
                <a:prstGeom prst="rect">
                  <a:avLst/>
                </a:prstGeom>
              </p:spPr>
            </p:pic>
            <p:sp>
              <p:nvSpPr>
                <p:cNvPr id="54" name="îşľïḓé"/>
                <p:cNvSpPr/>
                <p:nvPr/>
              </p:nvSpPr>
              <p:spPr>
                <a:xfrm>
                  <a:off x="-3358" y="6959"/>
                  <a:ext cx="1986" cy="594"/>
                </a:xfrm>
                <a:prstGeom prst="rect">
                  <a:avLst/>
                </a:prstGeom>
                <a:noFill/>
                <a:ln w="12700" cap="rnd">
                  <a:noFill/>
                  <a:prstDash val="solid"/>
                  <a:round/>
                </a:ln>
                <a:effectLst/>
                <a:extLst>
                  <a:ext uri="{909E8E84-426E-40DD-AFC4-6F175D3DCCD1}">
                    <a14:hiddenFill xmlns:a14="http://schemas.microsoft.com/office/drawing/2010/main">
                      <a:solidFill>
                        <a:schemeClr val="tx1">
                          <a:lumMod val="50000"/>
                          <a:lumOff val="50000"/>
                          <a:alpha val="7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p>
                  <a:pPr algn="ctr">
                    <a:lnSpc>
                      <a:spcPct val="120000"/>
                    </a:lnSpc>
                    <a:spcBef>
                      <a:spcPct val="0"/>
                    </a:spcBef>
                  </a:pPr>
                  <a:r>
                    <a:rPr lang="zh-CN" altLang="en-US" sz="1200" b="1" dirty="0">
                      <a:solidFill>
                        <a:schemeClr val="bg1"/>
                      </a:solidFill>
                    </a:rPr>
                    <a:t>货架</a:t>
                  </a:r>
                  <a:endParaRPr lang="zh-CN" altLang="en-US" sz="1200" b="1" dirty="0">
                    <a:solidFill>
                      <a:schemeClr val="bg1"/>
                    </a:solidFill>
                  </a:endParaRPr>
                </a:p>
              </p:txBody>
            </p:sp>
          </p:grpSp>
        </p:grpSp>
        <p:grpSp>
          <p:nvGrpSpPr>
            <p:cNvPr id="18" name="组合 17"/>
            <p:cNvGrpSpPr/>
            <p:nvPr/>
          </p:nvGrpSpPr>
          <p:grpSpPr>
            <a:xfrm>
              <a:off x="8232" y="5125"/>
              <a:ext cx="3818" cy="1773"/>
              <a:chOff x="15194" y="4329"/>
              <a:chExt cx="3818" cy="1773"/>
            </a:xfrm>
          </p:grpSpPr>
          <p:pic>
            <p:nvPicPr>
              <p:cNvPr id="45" name="图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26" y="4329"/>
                <a:ext cx="2081" cy="1296"/>
              </a:xfrm>
              <a:prstGeom prst="rect">
                <a:avLst/>
              </a:prstGeom>
            </p:spPr>
          </p:pic>
          <p:sp>
            <p:nvSpPr>
              <p:cNvPr id="59" name="îşľïḓé"/>
              <p:cNvSpPr/>
              <p:nvPr/>
            </p:nvSpPr>
            <p:spPr>
              <a:xfrm>
                <a:off x="15194" y="5576"/>
                <a:ext cx="3819" cy="526"/>
              </a:xfrm>
              <a:prstGeom prst="rect">
                <a:avLst/>
              </a:prstGeom>
              <a:noFill/>
              <a:ln w="12700" cap="rnd">
                <a:noFill/>
                <a:prstDash val="solid"/>
                <a:round/>
              </a:ln>
              <a:effectLst/>
              <a:extLst>
                <a:ext uri="{909E8E84-426E-40DD-AFC4-6F175D3DCCD1}">
                  <a14:hiddenFill xmlns:a14="http://schemas.microsoft.com/office/drawing/2010/main">
                    <a:solidFill>
                      <a:schemeClr val="tx1">
                        <a:lumMod val="50000"/>
                        <a:lumOff val="50000"/>
                        <a:alpha val="7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p>
                <a:pPr algn="ctr">
                  <a:lnSpc>
                    <a:spcPct val="120000"/>
                  </a:lnSpc>
                  <a:spcBef>
                    <a:spcPct val="0"/>
                  </a:spcBef>
                </a:pPr>
                <a:r>
                  <a:rPr lang="zh-CN" altLang="en-US" sz="1200" b="1" dirty="0">
                    <a:solidFill>
                      <a:schemeClr val="bg1"/>
                    </a:solidFill>
                  </a:rPr>
                  <a:t>地面支架对接</a:t>
                </a:r>
                <a:endParaRPr lang="zh-CN" altLang="en-US" sz="1200" b="1" dirty="0">
                  <a:solidFill>
                    <a:schemeClr val="bg1"/>
                  </a:solidFill>
                </a:endParaRPr>
              </a:p>
            </p:txBody>
          </p:sp>
        </p:grpSp>
        <p:sp>
          <p:nvSpPr>
            <p:cNvPr id="7" name="文本框 6"/>
            <p:cNvSpPr txBox="1"/>
            <p:nvPr/>
          </p:nvSpPr>
          <p:spPr>
            <a:xfrm>
              <a:off x="6615" y="9185"/>
              <a:ext cx="4731" cy="735"/>
            </a:xfrm>
            <a:prstGeom prst="rect">
              <a:avLst/>
            </a:prstGeom>
            <a:noFill/>
          </p:spPr>
          <p:txBody>
            <a:bodyPr wrap="square" rtlCol="0" anchor="b" anchorCtr="1">
              <a:noAutofit/>
            </a:bodyPr>
            <a:p>
              <a:pPr lvl="0" algn="ctr">
                <a:lnSpc>
                  <a:spcPct val="120000"/>
                </a:lnSpc>
                <a:buClrTx/>
                <a:buSzTx/>
                <a:buFontTx/>
              </a:pPr>
              <a:r>
                <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地面支架类</a:t>
              </a:r>
              <a:endPar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4" name="îşľïḓé"/>
            <p:cNvSpPr/>
            <p:nvPr/>
          </p:nvSpPr>
          <p:spPr>
            <a:xfrm>
              <a:off x="8309" y="8280"/>
              <a:ext cx="3819" cy="526"/>
            </a:xfrm>
            <a:prstGeom prst="rect">
              <a:avLst/>
            </a:prstGeom>
            <a:noFill/>
            <a:ln w="12700" cap="rnd">
              <a:noFill/>
              <a:prstDash val="solid"/>
              <a:round/>
            </a:ln>
            <a:effectLst/>
            <a:extLst>
              <a:ext uri="{909E8E84-426E-40DD-AFC4-6F175D3DCCD1}">
                <a14:hiddenFill xmlns:a14="http://schemas.microsoft.com/office/drawing/2010/main">
                  <a:solidFill>
                    <a:schemeClr val="tx1">
                      <a:lumMod val="50000"/>
                      <a:lumOff val="50000"/>
                      <a:alpha val="7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p>
              <a:pPr algn="ctr">
                <a:lnSpc>
                  <a:spcPct val="120000"/>
                </a:lnSpc>
                <a:spcBef>
                  <a:spcPct val="0"/>
                </a:spcBef>
              </a:pPr>
              <a:r>
                <a:rPr lang="zh-CN" altLang="en-US" sz="1200" b="1" dirty="0">
                  <a:solidFill>
                    <a:schemeClr val="bg1"/>
                  </a:solidFill>
                </a:rPr>
                <a:t>托盘搬运</a:t>
              </a:r>
              <a:endParaRPr lang="zh-CN" altLang="en-US" sz="1200" b="1" dirty="0">
                <a:solidFill>
                  <a:schemeClr val="bg1"/>
                </a:solidFill>
              </a:endParaRPr>
            </a:p>
          </p:txBody>
        </p:sp>
        <p:sp>
          <p:nvSpPr>
            <p:cNvPr id="57" name="îşľïḓé"/>
            <p:cNvSpPr/>
            <p:nvPr/>
          </p:nvSpPr>
          <p:spPr>
            <a:xfrm>
              <a:off x="5270" y="8309"/>
              <a:ext cx="5605" cy="772"/>
            </a:xfrm>
            <a:prstGeom prst="rect">
              <a:avLst/>
            </a:prstGeom>
            <a:noFill/>
            <a:ln w="12700" cap="rnd">
              <a:noFill/>
              <a:prstDash val="solid"/>
              <a:round/>
            </a:ln>
            <a:effectLst/>
            <a:extLst>
              <a:ext uri="{909E8E84-426E-40DD-AFC4-6F175D3DCCD1}">
                <a14:hiddenFill xmlns:a14="http://schemas.microsoft.com/office/drawing/2010/main">
                  <a:solidFill>
                    <a:schemeClr val="tx1">
                      <a:lumMod val="50000"/>
                      <a:lumOff val="50000"/>
                      <a:alpha val="7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p>
              <a:pPr algn="ctr">
                <a:lnSpc>
                  <a:spcPct val="120000"/>
                </a:lnSpc>
                <a:spcBef>
                  <a:spcPct val="0"/>
                </a:spcBef>
              </a:pPr>
              <a:r>
                <a:rPr lang="zh-CN" altLang="en-US" sz="1200" b="1" dirty="0">
                  <a:solidFill>
                    <a:schemeClr val="bg1"/>
                  </a:solidFill>
                </a:rPr>
                <a:t>料箱搬运</a:t>
              </a:r>
              <a:endParaRPr lang="zh-CN" altLang="en-US" sz="1200" b="1" dirty="0">
                <a:solidFill>
                  <a:schemeClr val="bg1"/>
                </a:solidFill>
              </a:endParaRPr>
            </a:p>
          </p:txBody>
        </p:sp>
        <p:grpSp>
          <p:nvGrpSpPr>
            <p:cNvPr id="24" name="组合 23"/>
            <p:cNvGrpSpPr/>
            <p:nvPr/>
          </p:nvGrpSpPr>
          <p:grpSpPr>
            <a:xfrm rot="0">
              <a:off x="13141" y="7067"/>
              <a:ext cx="3168" cy="1709"/>
              <a:chOff x="18904" y="8753"/>
              <a:chExt cx="3819" cy="2060"/>
            </a:xfrm>
          </p:grpSpPr>
          <p:pic>
            <p:nvPicPr>
              <p:cNvPr id="77" name="图片 76"/>
              <p:cNvPicPr>
                <a:picLocks noChangeAspect="1"/>
              </p:cNvPicPr>
              <p:nvPr/>
            </p:nvPicPr>
            <p:blipFill>
              <a:blip r:embed="rId7"/>
              <a:stretch>
                <a:fillRect/>
              </a:stretch>
            </p:blipFill>
            <p:spPr>
              <a:xfrm>
                <a:off x="19894" y="8753"/>
                <a:ext cx="1550" cy="1649"/>
              </a:xfrm>
              <a:prstGeom prst="rect">
                <a:avLst/>
              </a:prstGeom>
            </p:spPr>
          </p:pic>
          <p:sp>
            <p:nvSpPr>
              <p:cNvPr id="53" name="îşľïḓé"/>
              <p:cNvSpPr/>
              <p:nvPr/>
            </p:nvSpPr>
            <p:spPr>
              <a:xfrm>
                <a:off x="18904" y="10287"/>
                <a:ext cx="3819" cy="526"/>
              </a:xfrm>
              <a:prstGeom prst="rect">
                <a:avLst/>
              </a:prstGeom>
              <a:noFill/>
              <a:ln w="12700" cap="rnd">
                <a:noFill/>
                <a:prstDash val="solid"/>
                <a:round/>
              </a:ln>
              <a:effectLst/>
              <a:extLst>
                <a:ext uri="{909E8E84-426E-40DD-AFC4-6F175D3DCCD1}">
                  <a14:hiddenFill xmlns:a14="http://schemas.microsoft.com/office/drawing/2010/main">
                    <a:solidFill>
                      <a:schemeClr val="tx1">
                        <a:lumMod val="50000"/>
                        <a:lumOff val="50000"/>
                        <a:alpha val="7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fontScale="90000" lnSpcReduction="10000"/>
              </a:bodyPr>
              <a:p>
                <a:pPr algn="ctr">
                  <a:lnSpc>
                    <a:spcPct val="120000"/>
                  </a:lnSpc>
                  <a:spcBef>
                    <a:spcPct val="0"/>
                  </a:spcBef>
                </a:pPr>
                <a:r>
                  <a:rPr lang="zh-CN" altLang="en-US" sz="1200" b="1" dirty="0">
                    <a:solidFill>
                      <a:schemeClr val="bg1"/>
                    </a:solidFill>
                    <a:latin typeface="微软雅黑" panose="020B0503020204020204" charset="-122"/>
                    <a:ea typeface="微软雅黑" panose="020B0503020204020204" charset="-122"/>
                  </a:rPr>
                  <a:t>自动化设备对接</a:t>
                </a:r>
                <a:endParaRPr lang="zh-CN" altLang="en-US" sz="1200" b="1" dirty="0">
                  <a:solidFill>
                    <a:schemeClr val="bg1"/>
                  </a:solidFill>
                  <a:latin typeface="微软雅黑" panose="020B0503020204020204" charset="-122"/>
                  <a:ea typeface="微软雅黑" panose="020B0503020204020204" charset="-122"/>
                </a:endParaRPr>
              </a:p>
            </p:txBody>
          </p:sp>
        </p:grpSp>
        <p:sp>
          <p:nvSpPr>
            <p:cNvPr id="12" name="文本框 11"/>
            <p:cNvSpPr txBox="1"/>
            <p:nvPr/>
          </p:nvSpPr>
          <p:spPr>
            <a:xfrm>
              <a:off x="10638" y="9185"/>
              <a:ext cx="5208" cy="735"/>
            </a:xfrm>
            <a:prstGeom prst="rect">
              <a:avLst/>
            </a:prstGeom>
            <a:noFill/>
          </p:spPr>
          <p:txBody>
            <a:bodyPr wrap="square" rtlCol="0" anchor="b" anchorCtr="1">
              <a:noAutofit/>
            </a:bodyPr>
            <a:p>
              <a:pPr lvl="0" algn="ctr">
                <a:lnSpc>
                  <a:spcPct val="120000"/>
                </a:lnSpc>
                <a:buClrTx/>
                <a:buSzTx/>
                <a:buFontTx/>
              </a:pPr>
              <a:r>
                <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设备对接类</a:t>
              </a:r>
              <a:endParaRPr 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endParaRPr>
            </a:p>
          </p:txBody>
        </p:sp>
      </p:grpSp>
      <p:pic>
        <p:nvPicPr>
          <p:cNvPr id="5" name="图片 4" descr="料车2"/>
          <p:cNvPicPr>
            <a:picLocks noChangeAspect="1"/>
          </p:cNvPicPr>
          <p:nvPr/>
        </p:nvPicPr>
        <p:blipFill>
          <a:blip r:embed="rId8"/>
          <a:stretch>
            <a:fillRect/>
          </a:stretch>
        </p:blipFill>
        <p:spPr>
          <a:xfrm>
            <a:off x="2905125" y="3193415"/>
            <a:ext cx="4000500" cy="2253615"/>
          </a:xfrm>
          <a:prstGeom prst="rect">
            <a:avLst/>
          </a:prstGeom>
        </p:spPr>
      </p:pic>
      <p:pic>
        <p:nvPicPr>
          <p:cNvPr id="31" name="图片 30" descr="多层架(VSLAM)"/>
          <p:cNvPicPr>
            <a:picLocks noChangeAspect="1"/>
          </p:cNvPicPr>
          <p:nvPr/>
        </p:nvPicPr>
        <p:blipFill>
          <a:blip r:embed="rId9"/>
          <a:stretch>
            <a:fillRect/>
          </a:stretch>
        </p:blipFill>
        <p:spPr>
          <a:xfrm>
            <a:off x="1031240" y="4285615"/>
            <a:ext cx="2087245" cy="1176655"/>
          </a:xfrm>
          <a:prstGeom prst="rect">
            <a:avLst/>
          </a:prstGeom>
        </p:spPr>
      </p:pic>
      <p:pic>
        <p:nvPicPr>
          <p:cNvPr id="15" name="图片 14" descr="网筐(VSLAM)"/>
          <p:cNvPicPr>
            <a:picLocks noChangeAspect="1"/>
          </p:cNvPicPr>
          <p:nvPr/>
        </p:nvPicPr>
        <p:blipFill>
          <a:blip r:embed="rId10"/>
          <a:stretch>
            <a:fillRect/>
          </a:stretch>
        </p:blipFill>
        <p:spPr>
          <a:xfrm>
            <a:off x="2191385" y="4260850"/>
            <a:ext cx="2185670" cy="123063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2.4</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工业</a:t>
            </a:r>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IOT</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方案</a:t>
            </a:r>
            <a:endPar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dirty="0">
                <a:solidFill>
                  <a:schemeClr val="tx1"/>
                </a:solidFill>
                <a:latin typeface="微软雅黑" panose="020B0503020204020204" charset="-122"/>
                <a:cs typeface="微软雅黑" panose="020B0503020204020204" charset="-122"/>
                <a:sym typeface="+mn-ea"/>
              </a:rPr>
              <a:t>iBEN ROBOT</a:t>
            </a:r>
            <a:r>
              <a:rPr lang="zh-CN" altLang="en-US" sz="1600" dirty="0">
                <a:solidFill>
                  <a:schemeClr val="tx1"/>
                </a:solidFill>
                <a:latin typeface="微软雅黑" panose="020B0503020204020204" charset="-122"/>
                <a:cs typeface="微软雅黑" panose="020B0503020204020204" charset="-122"/>
                <a:sym typeface="+mn-ea"/>
              </a:rPr>
              <a:t>支持工业系统性方案，提供多种操作方式，支持工业自动化设备方案；</a:t>
            </a:r>
            <a:endParaRPr lang="zh-CN" altLang="en-US" sz="160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rPr>
              <a:t>多业务触发方式</a:t>
            </a:r>
            <a:r>
              <a:rPr lang="zh-CN" altLang="en-US" sz="1400" dirty="0">
                <a:solidFill>
                  <a:schemeClr val="tx1"/>
                </a:solidFill>
                <a:latin typeface="微软雅黑" panose="020B0503020204020204" charset="-122"/>
                <a:cs typeface="微软雅黑" panose="020B0503020204020204" charset="-122"/>
              </a:rPr>
              <a:t>：</a:t>
            </a:r>
            <a:r>
              <a:rPr lang="zh-CN" altLang="en-US" sz="1400" b="0" dirty="0">
                <a:solidFill>
                  <a:schemeClr val="tx1"/>
                </a:solidFill>
                <a:latin typeface="微软雅黑" panose="020B0503020204020204" charset="-122"/>
                <a:cs typeface="微软雅黑" panose="020B0503020204020204" charset="-122"/>
              </a:rPr>
              <a:t>支持手动任务、半自动任务、系统自动任务；</a:t>
            </a:r>
            <a:endParaRPr lang="zh-CN" altLang="en-US" sz="1400" dirty="0">
              <a:solidFill>
                <a:schemeClr val="tx1"/>
              </a:solidFill>
              <a:latin typeface="微软雅黑" panose="020B0503020204020204" charset="-122"/>
              <a:cs typeface="微软雅黑" panose="020B0503020204020204" charset="-122"/>
            </a:endParaRPr>
          </a:p>
          <a:p>
            <a:pPr marL="285750" lvl="0" indent="-285750">
              <a:lnSpc>
                <a:spcPct val="150000"/>
              </a:lnSpc>
              <a:buFont typeface="Wingdings" panose="05000000000000000000" charset="0"/>
              <a:buChar char="n"/>
            </a:pPr>
            <a:r>
              <a:rPr lang="en-US" altLang="zh-CN" sz="1400" dirty="0">
                <a:solidFill>
                  <a:srgbClr val="F7642A"/>
                </a:solidFill>
                <a:latin typeface="微软雅黑" panose="020B0503020204020204" charset="-122"/>
                <a:cs typeface="微软雅黑" panose="020B0503020204020204" charset="-122"/>
                <a:sym typeface="+mn-ea"/>
              </a:rPr>
              <a:t>IOT</a:t>
            </a:r>
            <a:r>
              <a:rPr lang="zh-CN" altLang="en-US" sz="1400" dirty="0">
                <a:solidFill>
                  <a:srgbClr val="F7642A"/>
                </a:solidFill>
                <a:latin typeface="微软雅黑" panose="020B0503020204020204" charset="-122"/>
                <a:cs typeface="微软雅黑" panose="020B0503020204020204" charset="-122"/>
                <a:sym typeface="+mn-ea"/>
              </a:rPr>
              <a:t>终端方案</a:t>
            </a:r>
            <a:r>
              <a:rPr lang="zh-CN" sz="1400" dirty="0">
                <a:solidFill>
                  <a:schemeClr val="tx1"/>
                </a:solidFill>
                <a:latin typeface="微软雅黑" panose="020B0503020204020204" charset="-122"/>
                <a:cs typeface="微软雅黑" panose="020B0503020204020204" charset="-122"/>
                <a:sym typeface="+mn-ea"/>
              </a:rPr>
              <a:t>：</a:t>
            </a:r>
            <a:r>
              <a:rPr lang="zh-CN" sz="1400" b="0" dirty="0">
                <a:solidFill>
                  <a:schemeClr val="tx1"/>
                </a:solidFill>
                <a:latin typeface="微软雅黑" panose="020B0503020204020204" charset="-122"/>
                <a:cs typeface="微软雅黑" panose="020B0503020204020204" charset="-122"/>
                <a:sym typeface="+mn-ea"/>
              </a:rPr>
              <a:t>支持工厂设备交互方案、警示适配交互、交通管制系统交互，打造自动化、智能化、安全可靠的工业搬运方案</a:t>
            </a:r>
            <a:r>
              <a:rPr lang="zh-CN" altLang="en-US" sz="1400" b="0" dirty="0">
                <a:solidFill>
                  <a:schemeClr val="tx1"/>
                </a:solidFill>
                <a:latin typeface="微软雅黑" panose="020B0503020204020204" charset="-122"/>
                <a:cs typeface="微软雅黑" panose="020B0503020204020204" charset="-122"/>
                <a:sym typeface="+mn-ea"/>
              </a:rPr>
              <a:t>；</a:t>
            </a:r>
            <a:endParaRPr lang="zh-CN" altLang="en-US" sz="1400" b="0" dirty="0">
              <a:solidFill>
                <a:schemeClr val="tx1"/>
              </a:solidFill>
              <a:latin typeface="微软雅黑" panose="020B0503020204020204" charset="-122"/>
              <a:cs typeface="微软雅黑" panose="020B0503020204020204" charset="-122"/>
              <a:sym typeface="+mn-ea"/>
            </a:endParaRPr>
          </a:p>
        </p:txBody>
      </p:sp>
      <p:grpSp>
        <p:nvGrpSpPr>
          <p:cNvPr id="46" name="组合 45"/>
          <p:cNvGrpSpPr/>
          <p:nvPr/>
        </p:nvGrpSpPr>
        <p:grpSpPr>
          <a:xfrm>
            <a:off x="-55880" y="2303145"/>
            <a:ext cx="6338570" cy="3467735"/>
            <a:chOff x="393" y="3627"/>
            <a:chExt cx="9982" cy="5461"/>
          </a:xfrm>
        </p:grpSpPr>
        <p:pic>
          <p:nvPicPr>
            <p:cNvPr id="18" name="图片 17"/>
            <p:cNvPicPr>
              <a:picLocks noChangeAspect="1"/>
            </p:cNvPicPr>
            <p:nvPr/>
          </p:nvPicPr>
          <p:blipFill>
            <a:blip r:embed="rId1"/>
            <a:stretch>
              <a:fillRect/>
            </a:stretch>
          </p:blipFill>
          <p:spPr>
            <a:xfrm>
              <a:off x="1297" y="3627"/>
              <a:ext cx="2374" cy="1818"/>
            </a:xfrm>
            <a:prstGeom prst="rect">
              <a:avLst/>
            </a:prstGeom>
          </p:spPr>
        </p:pic>
        <p:grpSp>
          <p:nvGrpSpPr>
            <p:cNvPr id="8" name="组合 7"/>
            <p:cNvGrpSpPr/>
            <p:nvPr/>
          </p:nvGrpSpPr>
          <p:grpSpPr>
            <a:xfrm>
              <a:off x="393" y="3746"/>
              <a:ext cx="9982" cy="5343"/>
              <a:chOff x="331" y="3318"/>
              <a:chExt cx="9634" cy="5271"/>
            </a:xfrm>
          </p:grpSpPr>
          <p:sp>
            <p:nvSpPr>
              <p:cNvPr id="6" name="文本框 5"/>
              <p:cNvSpPr txBox="1"/>
              <p:nvPr/>
            </p:nvSpPr>
            <p:spPr>
              <a:xfrm>
                <a:off x="6230" y="5132"/>
                <a:ext cx="3735" cy="572"/>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sym typeface="+mn-lt"/>
                  </a:rPr>
                  <a:t>手机/工业手机</a:t>
                </a:r>
                <a:endParaRPr lang="zh-CN" altLang="en-US" sz="1200" dirty="0">
                  <a:latin typeface="微软雅黑" panose="020B0503020204020204" charset="-122"/>
                  <a:ea typeface="微软雅黑" panose="020B0503020204020204" charset="-122"/>
                  <a:sym typeface="+mn-lt"/>
                </a:endParaRPr>
              </a:p>
            </p:txBody>
          </p:sp>
          <p:sp>
            <p:nvSpPr>
              <p:cNvPr id="7" name="文本框 6"/>
              <p:cNvSpPr txBox="1"/>
              <p:nvPr/>
            </p:nvSpPr>
            <p:spPr>
              <a:xfrm>
                <a:off x="3582" y="5113"/>
                <a:ext cx="3393" cy="572"/>
              </a:xfrm>
              <a:prstGeom prst="rect">
                <a:avLst/>
              </a:prstGeom>
              <a:noFill/>
            </p:spPr>
            <p:txBody>
              <a:bodyPr wrap="square" rtlCol="0">
                <a:spAutoFit/>
              </a:bodyPr>
              <a:p>
                <a:pPr algn="ctr">
                  <a:lnSpc>
                    <a:spcPct val="150000"/>
                  </a:lnSpc>
                </a:pPr>
                <a:r>
                  <a:rPr lang="en-US" altLang="zh-CN" sz="1200" dirty="0">
                    <a:latin typeface="微软雅黑" panose="020B0503020204020204" charset="-122"/>
                    <a:ea typeface="微软雅黑" panose="020B0503020204020204" charset="-122"/>
                  </a:rPr>
                  <a:t>Pad</a:t>
                </a:r>
                <a:endParaRPr lang="en-US" altLang="zh-CN" sz="1200" dirty="0">
                  <a:latin typeface="微软雅黑" panose="020B0503020204020204" charset="-122"/>
                  <a:ea typeface="微软雅黑" panose="020B0503020204020204" charset="-122"/>
                  <a:sym typeface="+mn-lt"/>
                </a:endParaRPr>
              </a:p>
            </p:txBody>
          </p:sp>
          <p:sp>
            <p:nvSpPr>
              <p:cNvPr id="14" name="文本框 13"/>
              <p:cNvSpPr txBox="1"/>
              <p:nvPr/>
            </p:nvSpPr>
            <p:spPr>
              <a:xfrm>
                <a:off x="1543" y="5113"/>
                <a:ext cx="1612" cy="572"/>
              </a:xfrm>
              <a:prstGeom prst="rect">
                <a:avLst/>
              </a:prstGeom>
              <a:noFill/>
            </p:spPr>
            <p:txBody>
              <a:bodyPr wrap="square" rtlCol="0">
                <a:spAutoFit/>
              </a:bodyPr>
              <a:p>
                <a:pPr>
                  <a:lnSpc>
                    <a:spcPct val="150000"/>
                  </a:lnSpc>
                </a:pPr>
                <a:r>
                  <a:rPr lang="en-US" altLang="zh-CN" sz="1200" dirty="0">
                    <a:latin typeface="微软雅黑" panose="020B0503020204020204" charset="-122"/>
                    <a:ea typeface="微软雅黑" panose="020B0503020204020204" charset="-122"/>
                  </a:rPr>
                  <a:t>PC/</a:t>
                </a:r>
                <a:r>
                  <a:rPr lang="zh-CN" altLang="en-US" sz="1200" dirty="0">
                    <a:latin typeface="微软雅黑" panose="020B0503020204020204" charset="-122"/>
                    <a:ea typeface="微软雅黑" panose="020B0503020204020204" charset="-122"/>
                  </a:rPr>
                  <a:t>一体机</a:t>
                </a:r>
                <a:endParaRPr lang="en-US" altLang="zh-CN" sz="1200" dirty="0">
                  <a:latin typeface="微软雅黑" panose="020B0503020204020204" charset="-122"/>
                  <a:ea typeface="微软雅黑" panose="020B0503020204020204" charset="-122"/>
                  <a:sym typeface="+mn-lt"/>
                </a:endParaRPr>
              </a:p>
            </p:txBody>
          </p:sp>
          <p:sp>
            <p:nvSpPr>
              <p:cNvPr id="16" name="文本框 15"/>
              <p:cNvSpPr txBox="1"/>
              <p:nvPr/>
            </p:nvSpPr>
            <p:spPr>
              <a:xfrm>
                <a:off x="331" y="8017"/>
                <a:ext cx="3838" cy="572"/>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sym typeface="+mn-lt"/>
                  </a:rPr>
                  <a:t>呼叫器（</a:t>
                </a:r>
                <a:r>
                  <a:rPr lang="en-US" altLang="zh-CN" sz="1200" dirty="0">
                    <a:latin typeface="微软雅黑" panose="020B0503020204020204" charset="-122"/>
                    <a:ea typeface="微软雅黑" panose="020B0503020204020204" charset="-122"/>
                    <a:sym typeface="+mn-lt"/>
                  </a:rPr>
                  <a:t>wifi/4G</a:t>
                </a:r>
                <a:r>
                  <a:rPr lang="zh-CN" altLang="en-US" sz="1200" dirty="0">
                    <a:latin typeface="微软雅黑" panose="020B0503020204020204" charset="-122"/>
                    <a:ea typeface="微软雅黑" panose="020B0503020204020204" charset="-122"/>
                    <a:sym typeface="+mn-lt"/>
                  </a:rPr>
                  <a:t>）</a:t>
                </a:r>
                <a:endParaRPr lang="zh-CN" altLang="en-US" sz="1200" dirty="0">
                  <a:latin typeface="微软雅黑" panose="020B0503020204020204" charset="-122"/>
                  <a:ea typeface="微软雅黑" panose="020B0503020204020204" charset="-122"/>
                  <a:sym typeface="+mn-lt"/>
                </a:endParaRPr>
              </a:p>
            </p:txBody>
          </p:sp>
          <p:pic>
            <p:nvPicPr>
              <p:cNvPr id="17" name="图片 16"/>
              <p:cNvPicPr>
                <a:picLocks noChangeAspect="1"/>
              </p:cNvPicPr>
              <p:nvPr/>
            </p:nvPicPr>
            <p:blipFill>
              <a:blip r:embed="rId2"/>
              <a:stretch>
                <a:fillRect/>
              </a:stretch>
            </p:blipFill>
            <p:spPr>
              <a:xfrm>
                <a:off x="4822" y="6256"/>
                <a:ext cx="788" cy="1357"/>
              </a:xfrm>
              <a:prstGeom prst="rect">
                <a:avLst/>
              </a:prstGeom>
            </p:spPr>
          </p:pic>
          <p:sp>
            <p:nvSpPr>
              <p:cNvPr id="5" name="文本框 4"/>
              <p:cNvSpPr txBox="1"/>
              <p:nvPr/>
            </p:nvSpPr>
            <p:spPr>
              <a:xfrm>
                <a:off x="3900" y="8017"/>
                <a:ext cx="2825" cy="572"/>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rPr>
                  <a:t>蘑菇头急停按钮</a:t>
                </a:r>
                <a:endParaRPr lang="en-US" altLang="zh-CN" sz="1200" b="1" dirty="0">
                  <a:latin typeface="微软雅黑" panose="020B0503020204020204" charset="-122"/>
                  <a:ea typeface="微软雅黑" panose="020B0503020204020204" charset="-122"/>
                  <a:sym typeface="+mn-lt"/>
                </a:endParaRPr>
              </a:p>
            </p:txBody>
          </p:sp>
          <p:pic>
            <p:nvPicPr>
              <p:cNvPr id="19" name="图片 18"/>
              <p:cNvPicPr>
                <a:picLocks noChangeAspect="1"/>
              </p:cNvPicPr>
              <p:nvPr/>
            </p:nvPicPr>
            <p:blipFill>
              <a:blip r:embed="rId3"/>
              <a:stretch>
                <a:fillRect/>
              </a:stretch>
            </p:blipFill>
            <p:spPr>
              <a:xfrm>
                <a:off x="7063" y="6095"/>
                <a:ext cx="1779" cy="1400"/>
              </a:xfrm>
              <a:prstGeom prst="rect">
                <a:avLst/>
              </a:prstGeom>
            </p:spPr>
          </p:pic>
          <p:sp>
            <p:nvSpPr>
              <p:cNvPr id="20" name="文本框 19"/>
              <p:cNvSpPr txBox="1"/>
              <p:nvPr/>
            </p:nvSpPr>
            <p:spPr>
              <a:xfrm>
                <a:off x="7388" y="8017"/>
                <a:ext cx="1413" cy="572"/>
              </a:xfrm>
              <a:prstGeom prst="rect">
                <a:avLst/>
              </a:prstGeom>
              <a:noFill/>
            </p:spPr>
            <p:txBody>
              <a:bodyPr wrap="square" rtlCol="0">
                <a:spAutoFit/>
              </a:bodyPr>
              <a:p>
                <a:pPr>
                  <a:lnSpc>
                    <a:spcPct val="150000"/>
                  </a:lnSpc>
                </a:pPr>
                <a:r>
                  <a:rPr lang="en-US" altLang="zh-CN" sz="1200" dirty="0">
                    <a:latin typeface="微软雅黑" panose="020B0503020204020204" charset="-122"/>
                    <a:ea typeface="微软雅黑" panose="020B0503020204020204" charset="-122"/>
                    <a:sym typeface="+mn-lt"/>
                  </a:rPr>
                  <a:t>API</a:t>
                </a:r>
                <a:r>
                  <a:rPr lang="zh-CN" altLang="en-US" sz="1200" dirty="0">
                    <a:latin typeface="微软雅黑" panose="020B0503020204020204" charset="-122"/>
                    <a:ea typeface="微软雅黑" panose="020B0503020204020204" charset="-122"/>
                    <a:sym typeface="+mn-lt"/>
                  </a:rPr>
                  <a:t>接口</a:t>
                </a:r>
                <a:endParaRPr lang="en-US" altLang="zh-CN" sz="1200" dirty="0">
                  <a:latin typeface="微软雅黑" panose="020B0503020204020204" charset="-122"/>
                  <a:ea typeface="微软雅黑" panose="020B0503020204020204" charset="-122"/>
                  <a:sym typeface="+mn-lt"/>
                </a:endParaRPr>
              </a:p>
            </p:txBody>
          </p:sp>
          <p:grpSp>
            <p:nvGrpSpPr>
              <p:cNvPr id="21" name="组合 20"/>
              <p:cNvGrpSpPr/>
              <p:nvPr/>
            </p:nvGrpSpPr>
            <p:grpSpPr>
              <a:xfrm>
                <a:off x="4369" y="3318"/>
                <a:ext cx="2220" cy="1463"/>
                <a:chOff x="7928523" y="1377141"/>
                <a:chExt cx="2262107" cy="1490946"/>
              </a:xfrm>
            </p:grpSpPr>
            <p:pic>
              <p:nvPicPr>
                <p:cNvPr id="22" name="图片 21"/>
                <p:cNvPicPr>
                  <a:picLocks noChangeAspect="1"/>
                </p:cNvPicPr>
                <p:nvPr/>
              </p:nvPicPr>
              <p:blipFill>
                <a:blip r:embed="rId4"/>
                <a:stretch>
                  <a:fillRect/>
                </a:stretch>
              </p:blipFill>
              <p:spPr>
                <a:xfrm>
                  <a:off x="7928523" y="1377141"/>
                  <a:ext cx="2262107" cy="1490946"/>
                </a:xfrm>
                <a:prstGeom prst="rect">
                  <a:avLst/>
                </a:prstGeom>
              </p:spPr>
            </p:pic>
            <p:pic>
              <p:nvPicPr>
                <p:cNvPr id="25" name="图片 24"/>
                <p:cNvPicPr>
                  <a:picLocks noChangeAspect="1"/>
                </p:cNvPicPr>
                <p:nvPr/>
              </p:nvPicPr>
              <p:blipFill>
                <a:blip r:embed="rId5">
                  <a:clrChange>
                    <a:clrFrom>
                      <a:srgbClr val="F7F7FA">
                        <a:alpha val="100000"/>
                      </a:srgbClr>
                    </a:clrFrom>
                    <a:clrTo>
                      <a:srgbClr val="F7F7FA">
                        <a:alpha val="100000"/>
                        <a:alpha val="0"/>
                      </a:srgbClr>
                    </a:clrTo>
                  </a:clrChange>
                </a:blip>
                <a:stretch>
                  <a:fillRect/>
                </a:stretch>
              </p:blipFill>
              <p:spPr>
                <a:xfrm>
                  <a:off x="8110465" y="1729016"/>
                  <a:ext cx="1488976" cy="1061658"/>
                </a:xfrm>
                <a:prstGeom prst="rect">
                  <a:avLst/>
                </a:prstGeom>
              </p:spPr>
            </p:pic>
          </p:grpSp>
          <p:pic>
            <p:nvPicPr>
              <p:cNvPr id="28" name="图片 27"/>
              <p:cNvPicPr/>
              <p:nvPr/>
            </p:nvPicPr>
            <p:blipFill>
              <a:blip r:embed="rId6"/>
              <a:stretch>
                <a:fillRect/>
              </a:stretch>
            </p:blipFill>
            <p:spPr>
              <a:xfrm>
                <a:off x="1370" y="3425"/>
                <a:ext cx="1883" cy="1067"/>
              </a:xfrm>
              <a:prstGeom prst="rect">
                <a:avLst/>
              </a:prstGeom>
            </p:spPr>
          </p:pic>
        </p:grpSp>
        <p:pic>
          <p:nvPicPr>
            <p:cNvPr id="33" name="图片 32"/>
            <p:cNvPicPr>
              <a:picLocks noChangeAspect="1"/>
            </p:cNvPicPr>
            <p:nvPr/>
          </p:nvPicPr>
          <p:blipFill>
            <a:blip r:embed="rId7"/>
            <a:stretch>
              <a:fillRect/>
            </a:stretch>
          </p:blipFill>
          <p:spPr>
            <a:xfrm>
              <a:off x="8033" y="3723"/>
              <a:ext cx="722" cy="1418"/>
            </a:xfrm>
            <a:prstGeom prst="rect">
              <a:avLst/>
            </a:prstGeom>
          </p:spPr>
        </p:pic>
        <p:pic>
          <p:nvPicPr>
            <p:cNvPr id="34" name="图片 33"/>
            <p:cNvPicPr>
              <a:picLocks noChangeAspect="1"/>
            </p:cNvPicPr>
            <p:nvPr/>
          </p:nvPicPr>
          <p:blipFill>
            <a:blip r:embed="rId8"/>
            <a:stretch>
              <a:fillRect/>
            </a:stretch>
          </p:blipFill>
          <p:spPr>
            <a:xfrm>
              <a:off x="1471" y="7022"/>
              <a:ext cx="1769" cy="1462"/>
            </a:xfrm>
            <a:prstGeom prst="rect">
              <a:avLst/>
            </a:prstGeom>
          </p:spPr>
        </p:pic>
      </p:grpSp>
      <p:grpSp>
        <p:nvGrpSpPr>
          <p:cNvPr id="47" name="组合 46"/>
          <p:cNvGrpSpPr/>
          <p:nvPr/>
        </p:nvGrpSpPr>
        <p:grpSpPr>
          <a:xfrm>
            <a:off x="6169660" y="1990725"/>
            <a:ext cx="5773420" cy="3940631"/>
            <a:chOff x="10016" y="3135"/>
            <a:chExt cx="9092" cy="6206"/>
          </a:xfrm>
        </p:grpSpPr>
        <p:grpSp>
          <p:nvGrpSpPr>
            <p:cNvPr id="32" name="组合 31"/>
            <p:cNvGrpSpPr>
              <a:grpSpLocks noChangeAspect="1"/>
            </p:cNvGrpSpPr>
            <p:nvPr/>
          </p:nvGrpSpPr>
          <p:grpSpPr>
            <a:xfrm>
              <a:off x="10016" y="3135"/>
              <a:ext cx="8927" cy="6206"/>
              <a:chOff x="10496" y="2911"/>
              <a:chExt cx="9125" cy="6343"/>
            </a:xfrm>
          </p:grpSpPr>
          <p:sp>
            <p:nvSpPr>
              <p:cNvPr id="10" name="文本框 9"/>
              <p:cNvSpPr txBox="1"/>
              <p:nvPr/>
            </p:nvSpPr>
            <p:spPr>
              <a:xfrm>
                <a:off x="10532" y="4961"/>
                <a:ext cx="2558" cy="580"/>
              </a:xfrm>
              <a:prstGeom prst="rect">
                <a:avLst/>
              </a:prstGeom>
              <a:noFill/>
            </p:spPr>
            <p:txBody>
              <a:bodyPr wrap="square" rtlCol="0">
                <a:spAutoFit/>
              </a:bodyPr>
              <a:p>
                <a:pPr algn="ctr">
                  <a:lnSpc>
                    <a:spcPct val="150000"/>
                  </a:lnSpc>
                </a:pPr>
                <a:endParaRPr lang="zh-CN" altLang="en-US" sz="1200" dirty="0">
                  <a:latin typeface="微软雅黑" panose="020B0503020204020204" charset="-122"/>
                  <a:ea typeface="微软雅黑" panose="020B0503020204020204" charset="-122"/>
                  <a:sym typeface="+mn-lt"/>
                </a:endParaRPr>
              </a:p>
            </p:txBody>
          </p:sp>
          <p:pic>
            <p:nvPicPr>
              <p:cNvPr id="2" name="图片 1"/>
              <p:cNvPicPr>
                <a:picLocks noChangeAspect="1"/>
              </p:cNvPicPr>
              <p:nvPr/>
            </p:nvPicPr>
            <p:blipFill>
              <a:blip r:embed="rId9"/>
              <a:stretch>
                <a:fillRect/>
              </a:stretch>
            </p:blipFill>
            <p:spPr>
              <a:xfrm>
                <a:off x="10496" y="2911"/>
                <a:ext cx="2949" cy="2429"/>
              </a:xfrm>
              <a:prstGeom prst="rect">
                <a:avLst/>
              </a:prstGeom>
            </p:spPr>
          </p:pic>
          <p:pic>
            <p:nvPicPr>
              <p:cNvPr id="12" name="图片 11"/>
              <p:cNvPicPr>
                <a:picLocks noChangeAspect="1"/>
              </p:cNvPicPr>
              <p:nvPr/>
            </p:nvPicPr>
            <p:blipFill>
              <a:blip r:embed="rId10"/>
              <a:stretch>
                <a:fillRect/>
              </a:stretch>
            </p:blipFill>
            <p:spPr>
              <a:xfrm>
                <a:off x="13570" y="2911"/>
                <a:ext cx="3483" cy="2361"/>
              </a:xfrm>
              <a:prstGeom prst="rect">
                <a:avLst/>
              </a:prstGeom>
            </p:spPr>
          </p:pic>
          <p:pic>
            <p:nvPicPr>
              <p:cNvPr id="9" name="图片 8"/>
              <p:cNvPicPr>
                <a:picLocks noChangeAspect="1"/>
              </p:cNvPicPr>
              <p:nvPr/>
            </p:nvPicPr>
            <p:blipFill>
              <a:blip r:embed="rId11"/>
              <a:stretch>
                <a:fillRect/>
              </a:stretch>
            </p:blipFill>
            <p:spPr>
              <a:xfrm>
                <a:off x="13839" y="5745"/>
                <a:ext cx="2194" cy="2786"/>
              </a:xfrm>
              <a:prstGeom prst="rect">
                <a:avLst/>
              </a:prstGeom>
            </p:spPr>
          </p:pic>
          <p:pic>
            <p:nvPicPr>
              <p:cNvPr id="13" name="图片 12"/>
              <p:cNvPicPr>
                <a:picLocks noChangeAspect="1"/>
              </p:cNvPicPr>
              <p:nvPr/>
            </p:nvPicPr>
            <p:blipFill>
              <a:blip r:embed="rId12"/>
              <a:stretch>
                <a:fillRect/>
              </a:stretch>
            </p:blipFill>
            <p:spPr>
              <a:xfrm>
                <a:off x="10532" y="5908"/>
                <a:ext cx="2945" cy="2715"/>
              </a:xfrm>
              <a:prstGeom prst="rect">
                <a:avLst/>
              </a:prstGeom>
            </p:spPr>
          </p:pic>
          <p:sp>
            <p:nvSpPr>
              <p:cNvPr id="24" name="文本框 23"/>
              <p:cNvSpPr txBox="1"/>
              <p:nvPr/>
            </p:nvSpPr>
            <p:spPr>
              <a:xfrm>
                <a:off x="10497" y="5340"/>
                <a:ext cx="2950" cy="593"/>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sym typeface="+mn-lt"/>
                  </a:rPr>
                  <a:t>电梯</a:t>
                </a:r>
                <a:endParaRPr lang="zh-CN" altLang="en-US" sz="1200" dirty="0">
                  <a:latin typeface="微软雅黑" panose="020B0503020204020204" charset="-122"/>
                  <a:ea typeface="微软雅黑" panose="020B0503020204020204" charset="-122"/>
                  <a:sym typeface="+mn-lt"/>
                </a:endParaRPr>
              </a:p>
            </p:txBody>
          </p:sp>
          <p:sp>
            <p:nvSpPr>
              <p:cNvPr id="29" name="文本框 28"/>
              <p:cNvSpPr txBox="1"/>
              <p:nvPr/>
            </p:nvSpPr>
            <p:spPr>
              <a:xfrm>
                <a:off x="13571" y="5369"/>
                <a:ext cx="3476" cy="593"/>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sym typeface="+mn-lt"/>
                  </a:rPr>
                  <a:t>风淋门</a:t>
                </a:r>
                <a:endParaRPr lang="zh-CN" altLang="en-US" sz="1200" dirty="0">
                  <a:latin typeface="微软雅黑" panose="020B0503020204020204" charset="-122"/>
                  <a:ea typeface="微软雅黑" panose="020B0503020204020204" charset="-122"/>
                  <a:sym typeface="+mn-lt"/>
                </a:endParaRPr>
              </a:p>
            </p:txBody>
          </p:sp>
          <p:sp>
            <p:nvSpPr>
              <p:cNvPr id="30" name="文本框 29"/>
              <p:cNvSpPr txBox="1"/>
              <p:nvPr/>
            </p:nvSpPr>
            <p:spPr>
              <a:xfrm>
                <a:off x="10533" y="8660"/>
                <a:ext cx="2950" cy="593"/>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sym typeface="+mn-lt"/>
                  </a:rPr>
                  <a:t>自动卷帘门</a:t>
                </a:r>
                <a:endParaRPr lang="zh-CN" altLang="en-US" sz="1200" dirty="0">
                  <a:latin typeface="微软雅黑" panose="020B0503020204020204" charset="-122"/>
                  <a:ea typeface="微软雅黑" panose="020B0503020204020204" charset="-122"/>
                  <a:sym typeface="+mn-lt"/>
                </a:endParaRPr>
              </a:p>
            </p:txBody>
          </p:sp>
          <p:sp>
            <p:nvSpPr>
              <p:cNvPr id="31" name="文本框 30"/>
              <p:cNvSpPr txBox="1"/>
              <p:nvPr/>
            </p:nvSpPr>
            <p:spPr>
              <a:xfrm>
                <a:off x="13545" y="8660"/>
                <a:ext cx="2950" cy="593"/>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sym typeface="+mn-lt"/>
                  </a:rPr>
                  <a:t>交通灯</a:t>
                </a:r>
                <a:endParaRPr lang="zh-CN" altLang="en-US" sz="1200" dirty="0">
                  <a:latin typeface="微软雅黑" panose="020B0503020204020204" charset="-122"/>
                  <a:ea typeface="微软雅黑" panose="020B0503020204020204" charset="-122"/>
                  <a:sym typeface="+mn-lt"/>
                </a:endParaRPr>
              </a:p>
            </p:txBody>
          </p:sp>
          <p:sp>
            <p:nvSpPr>
              <p:cNvPr id="41" name="文本框 40"/>
              <p:cNvSpPr txBox="1"/>
              <p:nvPr/>
            </p:nvSpPr>
            <p:spPr>
              <a:xfrm>
                <a:off x="17067" y="5414"/>
                <a:ext cx="2327" cy="593"/>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sym typeface="+mn-lt"/>
                  </a:rPr>
                  <a:t>扫码枪</a:t>
                </a:r>
                <a:endParaRPr lang="zh-CN" altLang="en-US" sz="1200" dirty="0">
                  <a:latin typeface="微软雅黑" panose="020B0503020204020204" charset="-122"/>
                  <a:ea typeface="微软雅黑" panose="020B0503020204020204" charset="-122"/>
                  <a:sym typeface="+mn-lt"/>
                </a:endParaRPr>
              </a:p>
            </p:txBody>
          </p:sp>
          <p:sp>
            <p:nvSpPr>
              <p:cNvPr id="44" name="文本框 43"/>
              <p:cNvSpPr txBox="1"/>
              <p:nvPr/>
            </p:nvSpPr>
            <p:spPr>
              <a:xfrm>
                <a:off x="15779" y="8661"/>
                <a:ext cx="2327" cy="593"/>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sym typeface="+mn-lt"/>
                  </a:rPr>
                  <a:t>警报灯</a:t>
                </a:r>
                <a:endParaRPr lang="zh-CN" altLang="en-US" sz="1200" dirty="0">
                  <a:latin typeface="微软雅黑" panose="020B0503020204020204" charset="-122"/>
                  <a:ea typeface="微软雅黑" panose="020B0503020204020204" charset="-122"/>
                  <a:sym typeface="+mn-lt"/>
                </a:endParaRPr>
              </a:p>
            </p:txBody>
          </p:sp>
          <p:sp>
            <p:nvSpPr>
              <p:cNvPr id="45" name="文本框 44"/>
              <p:cNvSpPr txBox="1"/>
              <p:nvPr/>
            </p:nvSpPr>
            <p:spPr>
              <a:xfrm>
                <a:off x="17758" y="8661"/>
                <a:ext cx="1863" cy="593"/>
              </a:xfrm>
              <a:prstGeom prst="rect">
                <a:avLst/>
              </a:prstGeom>
              <a:noFill/>
            </p:spPr>
            <p:txBody>
              <a:bodyPr wrap="square" rtlCol="0">
                <a:spAutoFit/>
              </a:bodyPr>
              <a:p>
                <a:pPr algn="ctr">
                  <a:lnSpc>
                    <a:spcPct val="150000"/>
                  </a:lnSpc>
                </a:pPr>
                <a:r>
                  <a:rPr lang="zh-CN" altLang="en-US" sz="1200" dirty="0">
                    <a:latin typeface="微软雅黑" panose="020B0503020204020204" charset="-122"/>
                    <a:ea typeface="微软雅黑" panose="020B0503020204020204" charset="-122"/>
                    <a:sym typeface="+mn-lt"/>
                  </a:rPr>
                  <a:t>蓝牙音箱</a:t>
                </a:r>
                <a:endParaRPr lang="zh-CN" altLang="en-US" sz="1200" dirty="0">
                  <a:latin typeface="微软雅黑" panose="020B0503020204020204" charset="-122"/>
                  <a:ea typeface="微软雅黑" panose="020B0503020204020204" charset="-122"/>
                  <a:sym typeface="+mn-lt"/>
                </a:endParaRPr>
              </a:p>
            </p:txBody>
          </p:sp>
        </p:grpSp>
        <p:pic>
          <p:nvPicPr>
            <p:cNvPr id="40" name="图片 39"/>
            <p:cNvPicPr>
              <a:picLocks noChangeAspect="1"/>
            </p:cNvPicPr>
            <p:nvPr/>
          </p:nvPicPr>
          <p:blipFill>
            <a:blip r:embed="rId13"/>
            <a:stretch>
              <a:fillRect/>
            </a:stretch>
          </p:blipFill>
          <p:spPr>
            <a:xfrm>
              <a:off x="16900" y="3187"/>
              <a:ext cx="1480" cy="2397"/>
            </a:xfrm>
            <a:prstGeom prst="rect">
              <a:avLst/>
            </a:prstGeom>
          </p:spPr>
        </p:pic>
        <p:pic>
          <p:nvPicPr>
            <p:cNvPr id="42" name="图片 41"/>
            <p:cNvPicPr>
              <a:picLocks noChangeAspect="1"/>
            </p:cNvPicPr>
            <p:nvPr/>
          </p:nvPicPr>
          <p:blipFill>
            <a:blip r:embed="rId14"/>
            <a:stretch>
              <a:fillRect/>
            </a:stretch>
          </p:blipFill>
          <p:spPr>
            <a:xfrm>
              <a:off x="15981" y="6120"/>
              <a:ext cx="575" cy="2475"/>
            </a:xfrm>
            <a:prstGeom prst="rect">
              <a:avLst/>
            </a:prstGeom>
          </p:spPr>
        </p:pic>
        <p:pic>
          <p:nvPicPr>
            <p:cNvPr id="43" name="图片 42"/>
            <p:cNvPicPr>
              <a:picLocks noChangeAspect="1"/>
            </p:cNvPicPr>
            <p:nvPr/>
          </p:nvPicPr>
          <p:blipFill>
            <a:blip r:embed="rId15"/>
            <a:stretch>
              <a:fillRect/>
            </a:stretch>
          </p:blipFill>
          <p:spPr>
            <a:xfrm>
              <a:off x="17120" y="7199"/>
              <a:ext cx="1988" cy="1227"/>
            </a:xfrm>
            <a:prstGeom prst="rect">
              <a:avLst/>
            </a:prstGeom>
          </p:spPr>
        </p:pic>
      </p:grpSp>
      <p:cxnSp>
        <p:nvCxnSpPr>
          <p:cNvPr id="48" name="直接连接符 47"/>
          <p:cNvCxnSpPr/>
          <p:nvPr/>
        </p:nvCxnSpPr>
        <p:spPr>
          <a:xfrm>
            <a:off x="5843905" y="2040890"/>
            <a:ext cx="21590" cy="4152900"/>
          </a:xfrm>
          <a:prstGeom prst="line">
            <a:avLst/>
          </a:prstGeom>
          <a:ln w="22225" cmpd="sng">
            <a:solidFill>
              <a:schemeClr val="bg1">
                <a:lumMod val="50000"/>
              </a:schemeClr>
            </a:solidFill>
            <a:prstDash val="dash"/>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2.5</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工业</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系统方案</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zh-CN" altLang="en-US" sz="1600" b="0" dirty="0">
                <a:solidFill>
                  <a:schemeClr val="tx1"/>
                </a:solidFill>
                <a:latin typeface="微软雅黑" panose="020B0503020204020204" charset="-122"/>
                <a:cs typeface="微软雅黑" panose="020B0503020204020204" charset="-122"/>
                <a:sym typeface="+mn-ea"/>
              </a:rPr>
              <a:t>依据不同规模工厂特性，我们提供重</a:t>
            </a:r>
            <a:r>
              <a:rPr lang="zh-CN" altLang="en-US" sz="1600" dirty="0">
                <a:solidFill>
                  <a:schemeClr val="tx1"/>
                </a:solidFill>
                <a:latin typeface="微软雅黑" panose="020B0503020204020204" charset="-122"/>
                <a:cs typeface="微软雅黑" panose="020B0503020204020204" charset="-122"/>
                <a:sym typeface="+mn-ea"/>
              </a:rPr>
              <a:t>单机智能</a:t>
            </a:r>
            <a:r>
              <a:rPr lang="zh-CN" altLang="en-US" sz="1600" b="0" dirty="0">
                <a:solidFill>
                  <a:schemeClr val="tx1"/>
                </a:solidFill>
                <a:latin typeface="微软雅黑" panose="020B0503020204020204" charset="-122"/>
                <a:cs typeface="微软雅黑" panose="020B0503020204020204" charset="-122"/>
                <a:sym typeface="+mn-ea"/>
              </a:rPr>
              <a:t>的轻系统方案，也支持重自动化的</a:t>
            </a:r>
            <a:r>
              <a:rPr lang="zh-CN" altLang="en-US" sz="1600" dirty="0">
                <a:solidFill>
                  <a:schemeClr val="tx1"/>
                </a:solidFill>
                <a:latin typeface="微软雅黑" panose="020B0503020204020204" charset="-122"/>
                <a:cs typeface="微软雅黑" panose="020B0503020204020204" charset="-122"/>
                <a:sym typeface="+mn-ea"/>
              </a:rPr>
              <a:t>工业系统集成</a:t>
            </a:r>
            <a:r>
              <a:rPr lang="zh-CN" altLang="en-US" sz="1600" b="0" dirty="0">
                <a:solidFill>
                  <a:schemeClr val="tx1"/>
                </a:solidFill>
                <a:latin typeface="微软雅黑" panose="020B0503020204020204" charset="-122"/>
                <a:cs typeface="微软雅黑" panose="020B0503020204020204" charset="-122"/>
                <a:sym typeface="+mn-ea"/>
              </a:rPr>
              <a:t>方案；</a:t>
            </a:r>
            <a:endParaRPr lang="zh-CN" altLang="en-US" sz="16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rPr>
              <a:t>单机智能</a:t>
            </a:r>
            <a:r>
              <a:rPr lang="en-US" altLang="zh-CN" sz="1400" dirty="0">
                <a:solidFill>
                  <a:srgbClr val="F7642A"/>
                </a:solidFill>
                <a:latin typeface="微软雅黑" panose="020B0503020204020204" charset="-122"/>
                <a:cs typeface="微软雅黑" panose="020B0503020204020204" charset="-122"/>
              </a:rPr>
              <a:t>+</a:t>
            </a:r>
            <a:r>
              <a:rPr lang="zh-CN" sz="1400" dirty="0">
                <a:solidFill>
                  <a:srgbClr val="F7642A"/>
                </a:solidFill>
                <a:latin typeface="微软雅黑" panose="020B0503020204020204" charset="-122"/>
                <a:cs typeface="微软雅黑" panose="020B0503020204020204" charset="-122"/>
              </a:rPr>
              <a:t>轻系统方案</a:t>
            </a:r>
            <a:r>
              <a:rPr lang="zh-CN" altLang="en-US" sz="1400" dirty="0">
                <a:solidFill>
                  <a:schemeClr val="tx1"/>
                </a:solidFill>
                <a:latin typeface="微软雅黑" panose="020B0503020204020204" charset="-122"/>
                <a:cs typeface="微软雅黑" panose="020B0503020204020204" charset="-122"/>
              </a:rPr>
              <a:t>：</a:t>
            </a:r>
            <a:r>
              <a:rPr lang="zh-CN" altLang="en-US" sz="1400" b="0" dirty="0">
                <a:solidFill>
                  <a:schemeClr val="tx1"/>
                </a:solidFill>
                <a:latin typeface="微软雅黑" panose="020B0503020204020204" charset="-122"/>
                <a:cs typeface="微软雅黑" panose="020B0503020204020204" charset="-122"/>
              </a:rPr>
              <a:t>适用于追求灵活性、低成本的的中小型工厂</a:t>
            </a:r>
            <a:r>
              <a:rPr lang="zh-CN" altLang="en-US" sz="1400" dirty="0">
                <a:solidFill>
                  <a:schemeClr val="tx1"/>
                </a:solidFill>
                <a:latin typeface="微软雅黑" panose="020B0503020204020204" charset="-122"/>
                <a:cs typeface="微软雅黑" panose="020B0503020204020204" charset="-122"/>
              </a:rPr>
              <a:t>，</a:t>
            </a:r>
            <a:r>
              <a:rPr lang="zh-CN" altLang="en-US" sz="1400" b="0" dirty="0">
                <a:solidFill>
                  <a:schemeClr val="tx1"/>
                </a:solidFill>
                <a:latin typeface="微软雅黑" panose="020B0503020204020204" charset="-122"/>
                <a:cs typeface="微软雅黑" panose="020B0503020204020204" charset="-122"/>
              </a:rPr>
              <a:t>不需要部署服务器、</a:t>
            </a:r>
            <a:r>
              <a:rPr lang="en-US" altLang="zh-CN" sz="1400" b="0" dirty="0">
                <a:solidFill>
                  <a:schemeClr val="tx1"/>
                </a:solidFill>
                <a:latin typeface="微软雅黑" panose="020B0503020204020204" charset="-122"/>
                <a:cs typeface="微软雅黑" panose="020B0503020204020204" charset="-122"/>
              </a:rPr>
              <a:t>wifi</a:t>
            </a:r>
            <a:r>
              <a:rPr lang="zh-CN" altLang="en-US" sz="1400" b="0" dirty="0">
                <a:solidFill>
                  <a:schemeClr val="tx1"/>
                </a:solidFill>
                <a:latin typeface="微软雅黑" panose="020B0503020204020204" charset="-122"/>
                <a:cs typeface="微软雅黑" panose="020B0503020204020204" charset="-122"/>
              </a:rPr>
              <a:t>网络、信标，依靠单机智能作业即可，可搭配云平台（支持本地化部署）进行机器人管理、任务调度，并支持</a:t>
            </a:r>
            <a:r>
              <a:rPr lang="en-US" altLang="zh-CN" sz="1400" b="0" dirty="0">
                <a:solidFill>
                  <a:schemeClr val="tx1"/>
                </a:solidFill>
                <a:latin typeface="微软雅黑" panose="020B0503020204020204" charset="-122"/>
                <a:cs typeface="微软雅黑" panose="020B0503020204020204" charset="-122"/>
              </a:rPr>
              <a:t>IOT</a:t>
            </a:r>
            <a:r>
              <a:rPr lang="zh-CN" altLang="en-US" sz="1400" b="0" dirty="0">
                <a:solidFill>
                  <a:schemeClr val="tx1"/>
                </a:solidFill>
                <a:latin typeface="微软雅黑" panose="020B0503020204020204" charset="-122"/>
                <a:cs typeface="微软雅黑" panose="020B0503020204020204" charset="-122"/>
              </a:rPr>
              <a:t>终端接入，实现工业设备自动化；</a:t>
            </a:r>
            <a:endParaRPr lang="zh-CN" altLang="en-US" sz="1400" dirty="0">
              <a:solidFill>
                <a:schemeClr val="tx1"/>
              </a:solidFill>
              <a:latin typeface="微软雅黑" panose="020B0503020204020204" charset="-122"/>
              <a:cs typeface="微软雅黑" panose="020B0503020204020204" charset="-122"/>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sym typeface="+mn-ea"/>
              </a:rPr>
              <a:t>工业系统集成方案</a:t>
            </a:r>
            <a:r>
              <a:rPr lang="zh-CN" sz="1400" dirty="0">
                <a:solidFill>
                  <a:schemeClr val="tx1"/>
                </a:solidFill>
                <a:latin typeface="微软雅黑" panose="020B0503020204020204" charset="-122"/>
                <a:cs typeface="微软雅黑" panose="020B0503020204020204" charset="-122"/>
                <a:sym typeface="+mn-ea"/>
              </a:rPr>
              <a:t>：</a:t>
            </a:r>
            <a:r>
              <a:rPr lang="zh-CN" altLang="en-US" sz="1400" b="0" dirty="0">
                <a:solidFill>
                  <a:schemeClr val="tx1"/>
                </a:solidFill>
                <a:latin typeface="微软雅黑" panose="020B0503020204020204" charset="-122"/>
                <a:cs typeface="微软雅黑" panose="020B0503020204020204" charset="-122"/>
                <a:sym typeface="+mn-ea"/>
              </a:rPr>
              <a:t>预留的硬件接口、通信接口、</a:t>
            </a:r>
            <a:r>
              <a:rPr lang="en-US" altLang="zh-CN" sz="1400" b="0" dirty="0">
                <a:solidFill>
                  <a:schemeClr val="tx1"/>
                </a:solidFill>
                <a:latin typeface="微软雅黑" panose="020B0503020204020204" charset="-122"/>
                <a:cs typeface="微软雅黑" panose="020B0503020204020204" charset="-122"/>
                <a:sym typeface="+mn-ea"/>
              </a:rPr>
              <a:t>API</a:t>
            </a:r>
            <a:r>
              <a:rPr lang="zh-CN" altLang="en-US" sz="1400" b="0" dirty="0">
                <a:solidFill>
                  <a:schemeClr val="tx1"/>
                </a:solidFill>
                <a:latin typeface="微软雅黑" panose="020B0503020204020204" charset="-122"/>
                <a:cs typeface="微软雅黑" panose="020B0503020204020204" charset="-122"/>
                <a:sym typeface="+mn-ea"/>
              </a:rPr>
              <a:t>接口，可被集成到工业系统中，实现工业全自动化；</a:t>
            </a:r>
            <a:endParaRPr lang="zh-CN" altLang="en-US" sz="1400" b="0" dirty="0">
              <a:solidFill>
                <a:schemeClr val="tx1"/>
              </a:solidFill>
              <a:latin typeface="微软雅黑" panose="020B0503020204020204" charset="-122"/>
              <a:cs typeface="微软雅黑" panose="020B0503020204020204" charset="-122"/>
              <a:sym typeface="+mn-ea"/>
            </a:endParaRPr>
          </a:p>
        </p:txBody>
      </p:sp>
      <p:sp>
        <p:nvSpPr>
          <p:cNvPr id="2" name="文本框 1"/>
          <p:cNvSpPr txBox="1"/>
          <p:nvPr/>
        </p:nvSpPr>
        <p:spPr>
          <a:xfrm>
            <a:off x="1028065" y="2375535"/>
            <a:ext cx="3387725" cy="450215"/>
          </a:xfrm>
          <a:prstGeom prst="rect">
            <a:avLst/>
          </a:prstGeom>
          <a:noFill/>
        </p:spPr>
        <p:txBody>
          <a:bodyPr wrap="square" rtlCol="0" anchor="t">
            <a:noAutofit/>
          </a:bodyPr>
          <a:p>
            <a:pPr algn="ctr">
              <a:lnSpc>
                <a:spcPct val="120000"/>
              </a:lnSpc>
              <a:buClrTx/>
              <a:buSzTx/>
              <a:buFontTx/>
            </a:pPr>
            <a:r>
              <a:rPr lang="zh-CN" altLang="en-US" sz="2000" b="1" kern="0" spc="-78" dirty="0">
                <a:solidFill>
                  <a:srgbClr val="F7642A"/>
                </a:solidFill>
                <a:latin typeface="思源黑体 CN Heavy" panose="020B0A00000000000000" charset="-122"/>
                <a:ea typeface="思源黑体 CN Heavy" panose="020B0A00000000000000" charset="-122"/>
                <a:cs typeface="思源黑体 CN Heavy" panose="020B0A00000000000000" charset="-122"/>
                <a:sym typeface="+mn-ea"/>
              </a:rPr>
              <a:t>单机智能</a:t>
            </a:r>
            <a:r>
              <a:rPr lang="en-US" altLang="zh-CN" sz="2000" b="1" kern="0" spc="-78" dirty="0">
                <a:solidFill>
                  <a:srgbClr val="F7642A"/>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b="1" kern="0" spc="-78" dirty="0">
                <a:solidFill>
                  <a:srgbClr val="F7642A"/>
                </a:solidFill>
                <a:latin typeface="思源黑体 CN Heavy" panose="020B0A00000000000000" charset="-122"/>
                <a:ea typeface="思源黑体 CN Heavy" panose="020B0A00000000000000" charset="-122"/>
                <a:cs typeface="思源黑体 CN Heavy" panose="020B0A00000000000000" charset="-122"/>
                <a:sym typeface="+mn-ea"/>
              </a:rPr>
              <a:t>轻系统方案</a:t>
            </a:r>
            <a:endParaRPr lang="zh-CN" altLang="en-US" sz="2000" b="1" kern="0" spc="-78" dirty="0">
              <a:solidFill>
                <a:srgbClr val="F7642A"/>
              </a:solidFill>
              <a:latin typeface="思源黑体 CN Heavy" panose="020B0A00000000000000" charset="-122"/>
              <a:ea typeface="思源黑体 CN Heavy" panose="020B0A00000000000000" charset="-122"/>
              <a:cs typeface="思源黑体 CN Heavy" panose="020B0A00000000000000" charset="-122"/>
              <a:sym typeface="+mn-ea"/>
            </a:endParaRPr>
          </a:p>
        </p:txBody>
      </p:sp>
      <p:sp>
        <p:nvSpPr>
          <p:cNvPr id="20" name="文本框 19"/>
          <p:cNvSpPr txBox="1"/>
          <p:nvPr/>
        </p:nvSpPr>
        <p:spPr>
          <a:xfrm>
            <a:off x="7279005" y="2375535"/>
            <a:ext cx="3387725" cy="450215"/>
          </a:xfrm>
          <a:prstGeom prst="rect">
            <a:avLst/>
          </a:prstGeom>
          <a:noFill/>
        </p:spPr>
        <p:txBody>
          <a:bodyPr wrap="square" rtlCol="0" anchor="t">
            <a:noAutofit/>
          </a:bodyPr>
          <a:p>
            <a:pPr algn="ctr">
              <a:lnSpc>
                <a:spcPct val="120000"/>
              </a:lnSpc>
              <a:buClrTx/>
              <a:buSzTx/>
              <a:buFontTx/>
            </a:pPr>
            <a:r>
              <a:rPr lang="zh-CN" altLang="en-US" sz="2000" b="1" kern="0" spc="-78" dirty="0">
                <a:solidFill>
                  <a:srgbClr val="F7642A"/>
                </a:solidFill>
                <a:latin typeface="思源黑体 CN Heavy" panose="020B0A00000000000000" charset="-122"/>
                <a:ea typeface="思源黑体 CN Heavy" panose="020B0A00000000000000" charset="-122"/>
                <a:cs typeface="思源黑体 CN Bold" panose="020B0800000000000000" charset="-122"/>
                <a:sym typeface="+mn-ea"/>
              </a:rPr>
              <a:t>工业系统集成方案</a:t>
            </a:r>
            <a:endParaRPr lang="zh-CN" altLang="en-US" sz="2000" b="1" kern="0" spc="-78" dirty="0">
              <a:solidFill>
                <a:srgbClr val="F7642A"/>
              </a:solidFill>
              <a:latin typeface="思源黑体 CN Heavy" panose="020B0A00000000000000" charset="-122"/>
              <a:ea typeface="思源黑体 CN Heavy" panose="020B0A00000000000000" charset="-122"/>
              <a:cs typeface="思源黑体 CN Bold" panose="020B0800000000000000" charset="-122"/>
              <a:sym typeface="+mn-ea"/>
            </a:endParaRPr>
          </a:p>
        </p:txBody>
      </p:sp>
      <p:grpSp>
        <p:nvGrpSpPr>
          <p:cNvPr id="22" name="组合 21"/>
          <p:cNvGrpSpPr>
            <a:grpSpLocks noChangeAspect="1"/>
          </p:cNvGrpSpPr>
          <p:nvPr/>
        </p:nvGrpSpPr>
        <p:grpSpPr>
          <a:xfrm rot="0">
            <a:off x="5722620" y="2825750"/>
            <a:ext cx="6300470" cy="3797935"/>
            <a:chOff x="5704" y="3772"/>
            <a:chExt cx="13898" cy="8381"/>
          </a:xfrm>
        </p:grpSpPr>
        <p:sp>
          <p:nvSpPr>
            <p:cNvPr id="27651" name="文本框 81"/>
            <p:cNvSpPr txBox="1">
              <a:spLocks noChangeArrowheads="1"/>
            </p:cNvSpPr>
            <p:nvPr/>
          </p:nvSpPr>
          <p:spPr bwMode="auto">
            <a:xfrm>
              <a:off x="5707" y="3772"/>
              <a:ext cx="13893" cy="1512"/>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nSpc>
                  <a:spcPct val="100000"/>
                </a:lnSpc>
                <a:spcBef>
                  <a:spcPct val="0"/>
                </a:spcBef>
                <a:buFontTx/>
                <a:buNone/>
              </a:pPr>
              <a:r>
                <a:rPr kumimoji="1" lang="zh-CN" altLang="en-US" sz="1400">
                  <a:solidFill>
                    <a:schemeClr val="tx1"/>
                  </a:solidFill>
                  <a:latin typeface="微软雅黑" panose="020B0503020204020204" charset="-122"/>
                  <a:ea typeface="微软雅黑" panose="020B0503020204020204" charset="-122"/>
                </a:rPr>
                <a:t>   </a:t>
              </a:r>
              <a:endParaRPr kumimoji="1" lang="en-US" altLang="zh-CN" sz="1400">
                <a:solidFill>
                  <a:schemeClr val="tx1"/>
                </a:solidFill>
                <a:latin typeface="微软雅黑" panose="020B0503020204020204" charset="-122"/>
                <a:ea typeface="微软雅黑" panose="020B0503020204020204" charset="-122"/>
              </a:endParaRPr>
            </a:p>
            <a:p>
              <a:pPr>
                <a:lnSpc>
                  <a:spcPct val="100000"/>
                </a:lnSpc>
                <a:spcBef>
                  <a:spcPct val="0"/>
                </a:spcBef>
                <a:buFontTx/>
                <a:buNone/>
              </a:pPr>
              <a:r>
                <a:rPr kumimoji="1" lang="zh-CN" altLang="en-US" sz="1400">
                  <a:solidFill>
                    <a:schemeClr val="tx1"/>
                  </a:solidFill>
                  <a:latin typeface="微软雅黑" panose="020B0503020204020204" charset="-122"/>
                  <a:ea typeface="微软雅黑" panose="020B0503020204020204" charset="-122"/>
                </a:rPr>
                <a:t>    </a:t>
              </a:r>
              <a:endParaRPr kumimoji="1" lang="zh-CN" altLang="en-US" sz="1400">
                <a:solidFill>
                  <a:schemeClr val="tx1"/>
                </a:solidFill>
                <a:latin typeface="微软雅黑" panose="020B0503020204020204" charset="-122"/>
                <a:ea typeface="微软雅黑" panose="020B0503020204020204" charset="-122"/>
              </a:endParaRPr>
            </a:p>
          </p:txBody>
        </p:sp>
        <p:sp>
          <p:nvSpPr>
            <p:cNvPr id="27652" name="业务"/>
            <p:cNvSpPr txBox="1">
              <a:spLocks noChangeArrowheads="1"/>
            </p:cNvSpPr>
            <p:nvPr/>
          </p:nvSpPr>
          <p:spPr bwMode="auto">
            <a:xfrm>
              <a:off x="6055" y="4016"/>
              <a:ext cx="1942" cy="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25400" tIns="25400" rIns="25400" bIns="25400" anchor="ctr">
              <a:spAutoFit/>
            </a:bodyP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nSpc>
                  <a:spcPct val="100000"/>
                </a:lnSpc>
                <a:spcBef>
                  <a:spcPct val="0"/>
                </a:spcBef>
                <a:buFontTx/>
                <a:buNone/>
              </a:pPr>
              <a:r>
                <a:rPr lang="zh-CN" altLang="en-US" sz="1400" b="0" dirty="0">
                  <a:solidFill>
                    <a:schemeClr val="bg1">
                      <a:lumMod val="50000"/>
                    </a:schemeClr>
                  </a:solidFill>
                  <a:latin typeface="微软雅黑" panose="020B0503020204020204" charset="-122"/>
                  <a:ea typeface="微软雅黑" panose="020B0503020204020204" charset="-122"/>
                </a:rPr>
                <a:t>客户</a:t>
              </a:r>
              <a:endParaRPr lang="en-US" altLang="zh-CN" sz="1400" b="0" dirty="0">
                <a:solidFill>
                  <a:schemeClr val="bg1">
                    <a:lumMod val="50000"/>
                  </a:schemeClr>
                </a:solidFill>
                <a:latin typeface="微软雅黑" panose="020B0503020204020204" charset="-122"/>
                <a:ea typeface="微软雅黑" panose="020B0503020204020204" charset="-122"/>
              </a:endParaRPr>
            </a:p>
            <a:p>
              <a:pPr>
                <a:lnSpc>
                  <a:spcPct val="100000"/>
                </a:lnSpc>
                <a:spcBef>
                  <a:spcPct val="0"/>
                </a:spcBef>
                <a:buFontTx/>
                <a:buNone/>
              </a:pPr>
              <a:r>
                <a:rPr lang="zh-CN" altLang="en-US" sz="1400" b="0" dirty="0">
                  <a:solidFill>
                    <a:schemeClr val="bg1">
                      <a:lumMod val="50000"/>
                    </a:schemeClr>
                  </a:solidFill>
                  <a:latin typeface="微软雅黑" panose="020B0503020204020204" charset="-122"/>
                  <a:ea typeface="微软雅黑" panose="020B0503020204020204" charset="-122"/>
                </a:rPr>
                <a:t>系统</a:t>
              </a:r>
              <a:endParaRPr lang="zh-CN" altLang="en-US" sz="1400" b="0" dirty="0">
                <a:solidFill>
                  <a:schemeClr val="bg1">
                    <a:lumMod val="50000"/>
                  </a:schemeClr>
                </a:solidFill>
                <a:latin typeface="微软雅黑" panose="020B0503020204020204" charset="-122"/>
                <a:ea typeface="微软雅黑" panose="020B0503020204020204" charset="-122"/>
              </a:endParaRPr>
            </a:p>
          </p:txBody>
        </p:sp>
        <p:sp>
          <p:nvSpPr>
            <p:cNvPr id="27655" name="工厂过程执行系统…"/>
            <p:cNvSpPr>
              <a:spLocks noChangeArrowheads="1"/>
            </p:cNvSpPr>
            <p:nvPr/>
          </p:nvSpPr>
          <p:spPr bwMode="auto">
            <a:xfrm>
              <a:off x="7268" y="4077"/>
              <a:ext cx="2607" cy="880"/>
            </a:xfrm>
            <a:prstGeom prst="rect">
              <a:avLst/>
            </a:prstGeom>
            <a:solidFill>
              <a:schemeClr val="bg1"/>
            </a:solidFill>
            <a:ln w="12700">
              <a:solidFill>
                <a:schemeClr val="bg1">
                  <a:lumMod val="50000"/>
                </a:schemeClr>
              </a:solidFill>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en-US" altLang="zh-CN" sz="14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MES</a:t>
              </a:r>
              <a:r>
                <a:rPr lang="zh-CN" altLang="en-US" sz="14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系统</a:t>
              </a:r>
              <a:endParaRPr lang="zh-CN" altLang="en-US" sz="14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27656" name="仓库管理系统…"/>
            <p:cNvSpPr>
              <a:spLocks noChangeArrowheads="1"/>
            </p:cNvSpPr>
            <p:nvPr/>
          </p:nvSpPr>
          <p:spPr bwMode="auto">
            <a:xfrm>
              <a:off x="10168" y="4077"/>
              <a:ext cx="2608" cy="880"/>
            </a:xfrm>
            <a:prstGeom prst="rect">
              <a:avLst/>
            </a:prstGeom>
            <a:solidFill>
              <a:schemeClr val="bg1"/>
            </a:solidFill>
            <a:ln w="12700">
              <a:solidFill>
                <a:schemeClr val="bg1">
                  <a:lumMod val="50000"/>
                </a:schemeClr>
              </a:solidFill>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altLang="zh-CN" sz="14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WMS系统</a:t>
              </a:r>
              <a:endParaRPr lang="zh-CN" altLang="zh-CN" sz="14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27657" name="企业资源计划系统…"/>
            <p:cNvSpPr>
              <a:spLocks noChangeArrowheads="1"/>
            </p:cNvSpPr>
            <p:nvPr/>
          </p:nvSpPr>
          <p:spPr bwMode="auto">
            <a:xfrm>
              <a:off x="13069" y="4077"/>
              <a:ext cx="2608" cy="880"/>
            </a:xfrm>
            <a:prstGeom prst="rect">
              <a:avLst/>
            </a:prstGeom>
            <a:solidFill>
              <a:schemeClr val="bg1"/>
            </a:solidFill>
            <a:ln w="12700">
              <a:solidFill>
                <a:schemeClr val="bg1">
                  <a:lumMod val="50000"/>
                </a:schemeClr>
              </a:solidFill>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altLang="zh-CN" sz="14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ERP系统</a:t>
              </a:r>
              <a:endParaRPr lang="zh-CN" altLang="zh-CN" sz="14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27658" name="供应链管理系统…"/>
            <p:cNvSpPr>
              <a:spLocks noChangeArrowheads="1"/>
            </p:cNvSpPr>
            <p:nvPr/>
          </p:nvSpPr>
          <p:spPr bwMode="auto">
            <a:xfrm>
              <a:off x="15970" y="4077"/>
              <a:ext cx="2608" cy="880"/>
            </a:xfrm>
            <a:prstGeom prst="rect">
              <a:avLst/>
            </a:prstGeom>
            <a:solidFill>
              <a:schemeClr val="bg1"/>
            </a:solidFill>
            <a:ln w="12700">
              <a:solidFill>
                <a:schemeClr val="bg1">
                  <a:lumMod val="50000"/>
                </a:schemeClr>
              </a:solidFill>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altLang="zh-CN" sz="14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其他系统</a:t>
              </a:r>
              <a:endParaRPr lang="zh-CN" altLang="zh-CN" sz="1400" b="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32" name="文本框 81"/>
            <p:cNvSpPr txBox="1">
              <a:spLocks noChangeArrowheads="1"/>
            </p:cNvSpPr>
            <p:nvPr/>
          </p:nvSpPr>
          <p:spPr bwMode="auto">
            <a:xfrm>
              <a:off x="5704" y="10232"/>
              <a:ext cx="4572" cy="1921"/>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nchor="t" anchorCtr="0"/>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kumimoji="1" lang="zh-CN" altLang="en-US" sz="1200" b="0">
                  <a:solidFill>
                    <a:schemeClr val="bg1">
                      <a:lumMod val="50000"/>
                    </a:schemeClr>
                  </a:solidFill>
                  <a:latin typeface="微软雅黑" panose="020B0503020204020204" charset="-122"/>
                  <a:ea typeface="微软雅黑" panose="020B0503020204020204" charset="-122"/>
                </a:rPr>
                <a:t>机器人 </a:t>
              </a:r>
              <a:r>
                <a:rPr kumimoji="1" lang="zh-CN" altLang="en-US" sz="1400" b="0">
                  <a:solidFill>
                    <a:schemeClr val="bg1">
                      <a:lumMod val="50000"/>
                    </a:schemeClr>
                  </a:solidFill>
                  <a:latin typeface="微软雅黑" panose="020B0503020204020204" charset="-122"/>
                  <a:ea typeface="微软雅黑" panose="020B0503020204020204" charset="-122"/>
                </a:rPr>
                <a:t>  </a:t>
              </a:r>
              <a:endParaRPr kumimoji="1" lang="en-US" altLang="zh-CN" sz="1400" b="0">
                <a:solidFill>
                  <a:schemeClr val="bg1">
                    <a:lumMod val="50000"/>
                  </a:schemeClr>
                </a:solidFill>
                <a:latin typeface="微软雅黑" panose="020B0503020204020204" charset="-122"/>
                <a:ea typeface="微软雅黑" panose="020B0503020204020204" charset="-122"/>
              </a:endParaRPr>
            </a:p>
            <a:p>
              <a:pPr algn="ctr">
                <a:lnSpc>
                  <a:spcPct val="100000"/>
                </a:lnSpc>
                <a:spcBef>
                  <a:spcPct val="0"/>
                </a:spcBef>
                <a:buFontTx/>
                <a:buNone/>
              </a:pPr>
              <a:r>
                <a:rPr kumimoji="1" lang="zh-CN" altLang="en-US" sz="1400" b="0">
                  <a:solidFill>
                    <a:schemeClr val="bg1">
                      <a:lumMod val="50000"/>
                    </a:schemeClr>
                  </a:solidFill>
                  <a:latin typeface="微软雅黑" panose="020B0503020204020204" charset="-122"/>
                  <a:ea typeface="微软雅黑" panose="020B0503020204020204" charset="-122"/>
                </a:rPr>
                <a:t>    </a:t>
              </a:r>
              <a:endParaRPr kumimoji="1" lang="zh-CN" altLang="en-US" sz="1400" b="0">
                <a:solidFill>
                  <a:schemeClr val="bg1">
                    <a:lumMod val="50000"/>
                  </a:schemeClr>
                </a:solidFill>
                <a:latin typeface="微软雅黑" panose="020B0503020204020204" charset="-122"/>
                <a:ea typeface="微软雅黑" panose="020B0503020204020204" charset="-122"/>
              </a:endParaRPr>
            </a:p>
          </p:txBody>
        </p:sp>
        <p:sp>
          <p:nvSpPr>
            <p:cNvPr id="36" name="文本框 81"/>
            <p:cNvSpPr txBox="1">
              <a:spLocks noChangeArrowheads="1"/>
            </p:cNvSpPr>
            <p:nvPr/>
          </p:nvSpPr>
          <p:spPr bwMode="auto">
            <a:xfrm>
              <a:off x="10367" y="10232"/>
              <a:ext cx="4572" cy="1921"/>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nchor="t" anchorCtr="0"/>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kumimoji="1" lang="zh-CN" altLang="en-US" sz="1200" b="0">
                  <a:solidFill>
                    <a:schemeClr val="bg1">
                      <a:lumMod val="50000"/>
                    </a:schemeClr>
                  </a:solidFill>
                  <a:latin typeface="微软雅黑" panose="020B0503020204020204" charset="-122"/>
                  <a:ea typeface="微软雅黑" panose="020B0503020204020204" charset="-122"/>
                </a:rPr>
                <a:t>自动化设备 </a:t>
              </a:r>
              <a:r>
                <a:rPr kumimoji="1" lang="zh-CN" altLang="en-US" sz="1400" b="0">
                  <a:solidFill>
                    <a:schemeClr val="bg1">
                      <a:lumMod val="50000"/>
                    </a:schemeClr>
                  </a:solidFill>
                  <a:latin typeface="微软雅黑" panose="020B0503020204020204" charset="-122"/>
                  <a:ea typeface="微软雅黑" panose="020B0503020204020204" charset="-122"/>
                </a:rPr>
                <a:t>  </a:t>
              </a:r>
              <a:endParaRPr kumimoji="1" lang="en-US" altLang="zh-CN" sz="1400" b="0">
                <a:solidFill>
                  <a:schemeClr val="bg1">
                    <a:lumMod val="50000"/>
                  </a:schemeClr>
                </a:solidFill>
                <a:latin typeface="微软雅黑" panose="020B0503020204020204" charset="-122"/>
                <a:ea typeface="微软雅黑" panose="020B0503020204020204" charset="-122"/>
              </a:endParaRPr>
            </a:p>
            <a:p>
              <a:pPr algn="ctr">
                <a:lnSpc>
                  <a:spcPct val="100000"/>
                </a:lnSpc>
                <a:spcBef>
                  <a:spcPct val="0"/>
                </a:spcBef>
                <a:buFontTx/>
                <a:buNone/>
              </a:pPr>
              <a:r>
                <a:rPr kumimoji="1" lang="zh-CN" altLang="en-US" sz="1400" b="0">
                  <a:solidFill>
                    <a:schemeClr val="bg1">
                      <a:lumMod val="50000"/>
                    </a:schemeClr>
                  </a:solidFill>
                  <a:latin typeface="微软雅黑" panose="020B0503020204020204" charset="-122"/>
                  <a:ea typeface="微软雅黑" panose="020B0503020204020204" charset="-122"/>
                </a:rPr>
                <a:t>    </a:t>
              </a:r>
              <a:endParaRPr kumimoji="1" lang="zh-CN" altLang="en-US" sz="1400" b="0">
                <a:solidFill>
                  <a:schemeClr val="bg1">
                    <a:lumMod val="50000"/>
                  </a:schemeClr>
                </a:solidFill>
                <a:latin typeface="微软雅黑" panose="020B0503020204020204" charset="-122"/>
                <a:ea typeface="微软雅黑" panose="020B0503020204020204" charset="-122"/>
              </a:endParaRPr>
            </a:p>
          </p:txBody>
        </p:sp>
        <p:sp>
          <p:nvSpPr>
            <p:cNvPr id="37" name="文本框 81"/>
            <p:cNvSpPr txBox="1">
              <a:spLocks noChangeArrowheads="1"/>
            </p:cNvSpPr>
            <p:nvPr/>
          </p:nvSpPr>
          <p:spPr bwMode="auto">
            <a:xfrm>
              <a:off x="15030" y="10232"/>
              <a:ext cx="4572" cy="1921"/>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nchor="t" anchorCtr="0"/>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kumimoji="1" lang="en-US" altLang="zh-CN" sz="1200" b="0">
                  <a:solidFill>
                    <a:schemeClr val="bg1">
                      <a:lumMod val="50000"/>
                    </a:schemeClr>
                  </a:solidFill>
                  <a:latin typeface="微软雅黑" panose="020B0503020204020204" charset="-122"/>
                  <a:ea typeface="微软雅黑" panose="020B0503020204020204" charset="-122"/>
                </a:rPr>
                <a:t>IOT</a:t>
              </a:r>
              <a:r>
                <a:rPr kumimoji="1" lang="zh-CN" altLang="en-US" sz="1200" b="0">
                  <a:solidFill>
                    <a:schemeClr val="bg1">
                      <a:lumMod val="50000"/>
                    </a:schemeClr>
                  </a:solidFill>
                  <a:latin typeface="微软雅黑" panose="020B0503020204020204" charset="-122"/>
                  <a:ea typeface="微软雅黑" panose="020B0503020204020204" charset="-122"/>
                </a:rPr>
                <a:t>终端</a:t>
              </a:r>
              <a:endParaRPr kumimoji="1" lang="en-US" altLang="zh-CN" sz="1400" b="0">
                <a:solidFill>
                  <a:schemeClr val="bg1">
                    <a:lumMod val="50000"/>
                  </a:schemeClr>
                </a:solidFill>
                <a:latin typeface="微软雅黑" panose="020B0503020204020204" charset="-122"/>
                <a:ea typeface="微软雅黑" panose="020B0503020204020204" charset="-122"/>
              </a:endParaRPr>
            </a:p>
            <a:p>
              <a:pPr algn="ctr">
                <a:lnSpc>
                  <a:spcPct val="100000"/>
                </a:lnSpc>
                <a:spcBef>
                  <a:spcPct val="0"/>
                </a:spcBef>
                <a:buFontTx/>
                <a:buNone/>
              </a:pPr>
              <a:r>
                <a:rPr kumimoji="1" lang="zh-CN" altLang="en-US" sz="1400" b="0">
                  <a:solidFill>
                    <a:schemeClr val="bg1">
                      <a:lumMod val="50000"/>
                    </a:schemeClr>
                  </a:solidFill>
                  <a:latin typeface="微软雅黑" panose="020B0503020204020204" charset="-122"/>
                  <a:ea typeface="微软雅黑" panose="020B0503020204020204" charset="-122"/>
                </a:rPr>
                <a:t>    </a:t>
              </a:r>
              <a:endParaRPr kumimoji="1" lang="zh-CN" altLang="en-US" sz="1400" b="0">
                <a:solidFill>
                  <a:schemeClr val="bg1">
                    <a:lumMod val="50000"/>
                  </a:schemeClr>
                </a:solidFill>
                <a:latin typeface="微软雅黑" panose="020B0503020204020204" charset="-122"/>
                <a:ea typeface="微软雅黑" panose="020B0503020204020204" charset="-122"/>
              </a:endParaRPr>
            </a:p>
          </p:txBody>
        </p:sp>
        <p:sp>
          <p:nvSpPr>
            <p:cNvPr id="54" name="文本框 81"/>
            <p:cNvSpPr txBox="1">
              <a:spLocks noChangeArrowheads="1"/>
            </p:cNvSpPr>
            <p:nvPr/>
          </p:nvSpPr>
          <p:spPr bwMode="auto">
            <a:xfrm>
              <a:off x="5704" y="6723"/>
              <a:ext cx="13898" cy="2882"/>
            </a:xfrm>
            <a:prstGeom prst="rect">
              <a:avLst/>
            </a:prstGeom>
            <a:noFill/>
            <a:ln w="15875">
              <a:solidFill>
                <a:schemeClr val="bg1">
                  <a:lumMod val="50000"/>
                </a:schemeClr>
              </a:solidFill>
              <a:miter lim="800000"/>
            </a:ln>
            <a:extLst>
              <a:ext uri="{909E8E84-426E-40DD-AFC4-6F175D3DCCD1}">
                <a14:hiddenFill xmlns:a14="http://schemas.microsoft.com/office/drawing/2010/main">
                  <a:solidFill>
                    <a:srgbClr val="FFFFFF"/>
                  </a:solidFill>
                </a14:hiddenFill>
              </a:ext>
            </a:extLst>
          </p:spPr>
          <p:txBody>
            <a:bodyP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nSpc>
                  <a:spcPct val="100000"/>
                </a:lnSpc>
                <a:spcBef>
                  <a:spcPct val="0"/>
                </a:spcBef>
                <a:buFontTx/>
                <a:buNone/>
              </a:pPr>
              <a:r>
                <a:rPr kumimoji="1" lang="zh-CN" altLang="en-US" sz="1400">
                  <a:solidFill>
                    <a:schemeClr val="tx1"/>
                  </a:solidFill>
                  <a:latin typeface="微软雅黑" panose="020B0503020204020204" charset="-122"/>
                  <a:ea typeface="微软雅黑" panose="020B0503020204020204" charset="-122"/>
                </a:rPr>
                <a:t>   </a:t>
              </a:r>
              <a:endParaRPr kumimoji="1" lang="en-US" altLang="zh-CN" sz="1400">
                <a:solidFill>
                  <a:schemeClr val="tx1"/>
                </a:solidFill>
                <a:latin typeface="微软雅黑" panose="020B0503020204020204" charset="-122"/>
                <a:ea typeface="微软雅黑" panose="020B0503020204020204" charset="-122"/>
              </a:endParaRPr>
            </a:p>
            <a:p>
              <a:pPr>
                <a:lnSpc>
                  <a:spcPct val="100000"/>
                </a:lnSpc>
                <a:spcBef>
                  <a:spcPct val="0"/>
                </a:spcBef>
                <a:buFontTx/>
                <a:buNone/>
              </a:pPr>
              <a:r>
                <a:rPr kumimoji="1" lang="zh-CN" altLang="en-US" sz="1400">
                  <a:solidFill>
                    <a:schemeClr val="tx1"/>
                  </a:solidFill>
                  <a:latin typeface="微软雅黑" panose="020B0503020204020204" charset="-122"/>
                  <a:ea typeface="微软雅黑" panose="020B0503020204020204" charset="-122"/>
                </a:rPr>
                <a:t>    </a:t>
              </a:r>
              <a:endParaRPr kumimoji="1" lang="zh-CN" altLang="en-US" sz="1400">
                <a:solidFill>
                  <a:schemeClr val="tx1"/>
                </a:solidFill>
                <a:latin typeface="微软雅黑" panose="020B0503020204020204" charset="-122"/>
                <a:ea typeface="微软雅黑" panose="020B0503020204020204" charset="-122"/>
              </a:endParaRPr>
            </a:p>
          </p:txBody>
        </p:sp>
      </p:grpSp>
      <p:sp>
        <p:nvSpPr>
          <p:cNvPr id="27654" name="API接口（信息流）"/>
          <p:cNvSpPr>
            <a:spLocks noChangeArrowheads="1"/>
          </p:cNvSpPr>
          <p:nvPr/>
        </p:nvSpPr>
        <p:spPr bwMode="auto">
          <a:xfrm>
            <a:off x="5722620" y="3744595"/>
            <a:ext cx="6299835" cy="254000"/>
          </a:xfrm>
          <a:prstGeom prst="rect">
            <a:avLst/>
          </a:prstGeom>
          <a:solidFill>
            <a:schemeClr val="bg1">
              <a:lumMod val="50000"/>
            </a:scheme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en-US" altLang="zh-CN" sz="1200" dirty="0">
                <a:solidFill>
                  <a:schemeClr val="bg1"/>
                </a:solidFill>
                <a:latin typeface="微软雅黑" panose="020B0503020204020204" charset="-122"/>
                <a:ea typeface="微软雅黑" panose="020B0503020204020204" charset="-122"/>
                <a:sym typeface="Helvetica Neue Medium" panose="02000503000000020004" pitchFamily="2" charset="0"/>
              </a:rPr>
              <a:t>API</a:t>
            </a:r>
            <a:r>
              <a:rPr lang="zh-CN" altLang="en-US" sz="1200" dirty="0">
                <a:solidFill>
                  <a:schemeClr val="bg1"/>
                </a:solidFill>
                <a:latin typeface="微软雅黑" panose="020B0503020204020204" charset="-122"/>
                <a:ea typeface="微软雅黑" panose="020B0503020204020204" charset="-122"/>
                <a:sym typeface="Helvetica Neue Medium" panose="02000503000000020004" pitchFamily="2" charset="0"/>
              </a:rPr>
              <a:t> 接口</a:t>
            </a:r>
            <a:endParaRPr lang="zh-CN" altLang="en-US" sz="1200" b="0" dirty="0">
              <a:solidFill>
                <a:schemeClr val="bg1"/>
              </a:solidFill>
              <a:latin typeface="微软雅黑" panose="020B0503020204020204" charset="-122"/>
              <a:ea typeface="微软雅黑" panose="020B0503020204020204" charset="-122"/>
              <a:sym typeface="Helvetica Neue Medium" panose="02000503000000020004" pitchFamily="2" charset="0"/>
            </a:endParaRPr>
          </a:p>
        </p:txBody>
      </p:sp>
      <p:pic>
        <p:nvPicPr>
          <p:cNvPr id="38" name="图片 37"/>
          <p:cNvPicPr>
            <a:picLocks noChangeAspect="1"/>
          </p:cNvPicPr>
          <p:nvPr/>
        </p:nvPicPr>
        <p:blipFill>
          <a:blip r:embed="rId1"/>
          <a:stretch>
            <a:fillRect/>
          </a:stretch>
        </p:blipFill>
        <p:spPr>
          <a:xfrm>
            <a:off x="11011535" y="6118225"/>
            <a:ext cx="353695" cy="314325"/>
          </a:xfrm>
          <a:prstGeom prst="rect">
            <a:avLst/>
          </a:prstGeom>
        </p:spPr>
      </p:pic>
      <p:pic>
        <p:nvPicPr>
          <p:cNvPr id="40" name="图片 39"/>
          <p:cNvPicPr>
            <a:picLocks noChangeAspect="1"/>
          </p:cNvPicPr>
          <p:nvPr/>
        </p:nvPicPr>
        <p:blipFill>
          <a:blip r:embed="rId2"/>
          <a:stretch>
            <a:fillRect/>
          </a:stretch>
        </p:blipFill>
        <p:spPr>
          <a:xfrm>
            <a:off x="10067290" y="6118225"/>
            <a:ext cx="438150" cy="316230"/>
          </a:xfrm>
          <a:prstGeom prst="rect">
            <a:avLst/>
          </a:prstGeom>
        </p:spPr>
      </p:pic>
      <p:sp>
        <p:nvSpPr>
          <p:cNvPr id="46" name="工厂过程执行系统…"/>
          <p:cNvSpPr>
            <a:spLocks noChangeArrowheads="1"/>
          </p:cNvSpPr>
          <p:nvPr/>
        </p:nvSpPr>
        <p:spPr bwMode="auto">
          <a:xfrm>
            <a:off x="6253480" y="4941570"/>
            <a:ext cx="3394075" cy="457200"/>
          </a:xfrm>
          <a:prstGeom prst="rect">
            <a:avLst/>
          </a:prstGeom>
          <a:solidFill>
            <a:schemeClr val="bg1"/>
          </a:solidFill>
          <a:ln w="12700">
            <a:solidFill>
              <a:schemeClr val="bg1">
                <a:lumMod val="50000"/>
              </a:schemeClr>
            </a:solidFill>
            <a:prstDash val="dash"/>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sz="14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机器人调度平台</a:t>
            </a:r>
            <a:endParaRPr lang="zh-CN" sz="14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47" name="工厂过程执行系统…"/>
          <p:cNvSpPr>
            <a:spLocks noChangeArrowheads="1"/>
          </p:cNvSpPr>
          <p:nvPr/>
        </p:nvSpPr>
        <p:spPr bwMode="auto">
          <a:xfrm>
            <a:off x="10146665" y="4942205"/>
            <a:ext cx="1636395" cy="457200"/>
          </a:xfrm>
          <a:prstGeom prst="rect">
            <a:avLst/>
          </a:prstGeom>
          <a:solidFill>
            <a:schemeClr val="bg1"/>
          </a:solidFill>
          <a:ln w="12700">
            <a:solidFill>
              <a:schemeClr val="bg1">
                <a:lumMod val="50000"/>
              </a:schemeClr>
            </a:solidFill>
            <a:prstDash val="dash"/>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sz="14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外部设备管理平台</a:t>
            </a:r>
            <a:endParaRPr lang="zh-CN" sz="14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sp>
        <p:nvSpPr>
          <p:cNvPr id="48" name="工厂过程执行系统…"/>
          <p:cNvSpPr>
            <a:spLocks noChangeArrowheads="1"/>
          </p:cNvSpPr>
          <p:nvPr/>
        </p:nvSpPr>
        <p:spPr bwMode="auto">
          <a:xfrm>
            <a:off x="6253480" y="4356735"/>
            <a:ext cx="5529580" cy="457200"/>
          </a:xfrm>
          <a:prstGeom prst="rect">
            <a:avLst/>
          </a:prstGeom>
          <a:solidFill>
            <a:schemeClr val="bg1"/>
          </a:solidFill>
          <a:ln w="12700">
            <a:solidFill>
              <a:schemeClr val="bg1">
                <a:lumMod val="50000"/>
              </a:schemeClr>
            </a:solidFill>
            <a:prstDash val="dash"/>
            <a:miter lim="400000"/>
          </a:ln>
        </p:spPr>
        <p:txBody>
          <a:bodyPr lIns="25400" tIns="25400" rIns="25400" bIns="25400" anchor="ctr"/>
          <a:lstStyle>
            <a:lvl1pPr>
              <a:lnSpc>
                <a:spcPct val="150000"/>
              </a:lnSpc>
              <a:spcBef>
                <a:spcPts val="1000"/>
              </a:spcBef>
              <a:buFont typeface="Arial" panose="020B0604020202020204" pitchFamily="34" charset="0"/>
              <a:buChar char="•"/>
              <a:defRPr sz="2400" b="1">
                <a:solidFill>
                  <a:srgbClr val="595959"/>
                </a:solidFill>
                <a:latin typeface="微软雅黑 Light" panose="020B0502040204020203" charset="-122"/>
                <a:ea typeface="微软雅黑 Light" panose="020B0502040204020203" charset="-122"/>
              </a:defRPr>
            </a:lvl1pPr>
            <a:lvl2pPr marL="742950" indent="-285750">
              <a:lnSpc>
                <a:spcPct val="150000"/>
              </a:lnSpc>
              <a:spcBef>
                <a:spcPts val="500"/>
              </a:spcBef>
              <a:buFont typeface="Arial" panose="020B0604020202020204" pitchFamily="34" charset="0"/>
              <a:buChar char="•"/>
              <a:defRPr sz="2000">
                <a:solidFill>
                  <a:srgbClr val="0070C0"/>
                </a:solidFill>
                <a:latin typeface="微软雅黑 Light" panose="020B0502040204020203" charset="-122"/>
                <a:ea typeface="微软雅黑 Light" panose="020B0502040204020203" charset="-122"/>
              </a:defRPr>
            </a:lvl2pPr>
            <a:lvl3pPr marL="1143000" indent="-228600">
              <a:lnSpc>
                <a:spcPct val="150000"/>
              </a:lnSpc>
              <a:spcBef>
                <a:spcPts val="500"/>
              </a:spcBef>
              <a:buFont typeface="Arial" panose="020B0604020202020204" pitchFamily="34" charset="0"/>
              <a:buChar char="•"/>
              <a:defRPr>
                <a:solidFill>
                  <a:srgbClr val="0070C0"/>
                </a:solidFill>
                <a:latin typeface="微软雅黑 Light" panose="020B0502040204020203" charset="-122"/>
                <a:ea typeface="微软雅黑 Light" panose="020B0502040204020203" charset="-122"/>
              </a:defRPr>
            </a:lvl3pPr>
            <a:lvl4pPr marL="16002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4pPr>
            <a:lvl5pPr marL="2057400" indent="-228600">
              <a:lnSpc>
                <a:spcPct val="150000"/>
              </a:lnSpc>
              <a:spcBef>
                <a:spcPts val="500"/>
              </a:spcBef>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5pPr>
            <a:lvl6pPr marL="25146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6pPr>
            <a:lvl7pPr marL="29718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7pPr>
            <a:lvl8pPr marL="34290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8pPr>
            <a:lvl9pPr marL="3886200" indent="-228600" eaLnBrk="0" fontAlgn="base" hangingPunct="0">
              <a:lnSpc>
                <a:spcPct val="150000"/>
              </a:lnSpc>
              <a:spcBef>
                <a:spcPts val="500"/>
              </a:spcBef>
              <a:spcAft>
                <a:spcPct val="0"/>
              </a:spcAft>
              <a:buFont typeface="Arial" panose="020B0604020202020204" pitchFamily="34" charset="0"/>
              <a:buChar char="•"/>
              <a:defRPr sz="1600">
                <a:solidFill>
                  <a:srgbClr val="0070C0"/>
                </a:solidFill>
                <a:latin typeface="微软雅黑 Light" panose="020B0502040204020203" charset="-122"/>
                <a:ea typeface="微软雅黑 Light" panose="020B0502040204020203" charset="-122"/>
              </a:defRPr>
            </a:lvl9pPr>
          </a:lstStyle>
          <a:p>
            <a:pPr algn="ctr">
              <a:lnSpc>
                <a:spcPct val="100000"/>
              </a:lnSpc>
              <a:spcBef>
                <a:spcPct val="0"/>
              </a:spcBef>
              <a:buFontTx/>
              <a:buNone/>
            </a:pPr>
            <a:r>
              <a:rPr lang="zh-CN" sz="14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rPr>
              <a:t>任务平台</a:t>
            </a:r>
            <a:endParaRPr lang="zh-CN" sz="1400" dirty="0">
              <a:solidFill>
                <a:schemeClr val="bg1">
                  <a:lumMod val="50000"/>
                </a:schemeClr>
              </a:solidFill>
              <a:latin typeface="微软雅黑" panose="020B0503020204020204" charset="-122"/>
              <a:ea typeface="微软雅黑" panose="020B0503020204020204" charset="-122"/>
              <a:sym typeface="Helvetica Neue Medium" panose="02000503000000020004" pitchFamily="2" charset="0"/>
            </a:endParaRPr>
          </a:p>
        </p:txBody>
      </p:sp>
      <p:pic>
        <p:nvPicPr>
          <p:cNvPr id="51" name="图片 50" descr="上下双箭头"/>
          <p:cNvPicPr>
            <a:picLocks noChangeAspect="1"/>
          </p:cNvPicPr>
          <p:nvPr/>
        </p:nvPicPr>
        <p:blipFill>
          <a:blip r:embed="rId3"/>
          <a:stretch>
            <a:fillRect/>
          </a:stretch>
        </p:blipFill>
        <p:spPr>
          <a:xfrm>
            <a:off x="6710680" y="5513705"/>
            <a:ext cx="202565" cy="202565"/>
          </a:xfrm>
          <a:prstGeom prst="rect">
            <a:avLst/>
          </a:prstGeom>
        </p:spPr>
      </p:pic>
      <p:pic>
        <p:nvPicPr>
          <p:cNvPr id="52" name="图片 51" descr="上下双箭头"/>
          <p:cNvPicPr>
            <a:picLocks noChangeAspect="1"/>
          </p:cNvPicPr>
          <p:nvPr/>
        </p:nvPicPr>
        <p:blipFill>
          <a:blip r:embed="rId3"/>
          <a:stretch>
            <a:fillRect/>
          </a:stretch>
        </p:blipFill>
        <p:spPr>
          <a:xfrm>
            <a:off x="8724900" y="5528310"/>
            <a:ext cx="202565" cy="202565"/>
          </a:xfrm>
          <a:prstGeom prst="rect">
            <a:avLst/>
          </a:prstGeom>
        </p:spPr>
      </p:pic>
      <p:pic>
        <p:nvPicPr>
          <p:cNvPr id="53" name="图片 52" descr="上下双箭头"/>
          <p:cNvPicPr>
            <a:picLocks noChangeAspect="1"/>
          </p:cNvPicPr>
          <p:nvPr/>
        </p:nvPicPr>
        <p:blipFill>
          <a:blip r:embed="rId3"/>
          <a:stretch>
            <a:fillRect/>
          </a:stretch>
        </p:blipFill>
        <p:spPr>
          <a:xfrm>
            <a:off x="10852785" y="5528310"/>
            <a:ext cx="202565" cy="202565"/>
          </a:xfrm>
          <a:prstGeom prst="rect">
            <a:avLst/>
          </a:prstGeom>
        </p:spPr>
      </p:pic>
      <p:pic>
        <p:nvPicPr>
          <p:cNvPr id="6" name="图片 5"/>
          <p:cNvPicPr>
            <a:picLocks noChangeAspect="1"/>
          </p:cNvPicPr>
          <p:nvPr/>
        </p:nvPicPr>
        <p:blipFill>
          <a:blip r:embed="rId4"/>
          <a:stretch>
            <a:fillRect/>
          </a:stretch>
        </p:blipFill>
        <p:spPr>
          <a:xfrm>
            <a:off x="8543925" y="6043930"/>
            <a:ext cx="666115" cy="517525"/>
          </a:xfrm>
          <a:prstGeom prst="rect">
            <a:avLst/>
          </a:prstGeom>
        </p:spPr>
      </p:pic>
      <p:pic>
        <p:nvPicPr>
          <p:cNvPr id="21" name="图片 20"/>
          <p:cNvPicPr>
            <a:picLocks noChangeAspect="1"/>
          </p:cNvPicPr>
          <p:nvPr/>
        </p:nvPicPr>
        <p:blipFill>
          <a:blip r:embed="rId5"/>
          <a:stretch>
            <a:fillRect/>
          </a:stretch>
        </p:blipFill>
        <p:spPr>
          <a:xfrm>
            <a:off x="7939405" y="6082030"/>
            <a:ext cx="542925" cy="399415"/>
          </a:xfrm>
          <a:prstGeom prst="rect">
            <a:avLst/>
          </a:prstGeom>
        </p:spPr>
      </p:pic>
      <p:pic>
        <p:nvPicPr>
          <p:cNvPr id="3" name="图片 2"/>
          <p:cNvPicPr>
            <a:picLocks noChangeAspect="1"/>
          </p:cNvPicPr>
          <p:nvPr/>
        </p:nvPicPr>
        <p:blipFill>
          <a:blip r:embed="rId6"/>
          <a:stretch>
            <a:fillRect/>
          </a:stretch>
        </p:blipFill>
        <p:spPr>
          <a:xfrm>
            <a:off x="9210040" y="6037580"/>
            <a:ext cx="699135" cy="513715"/>
          </a:xfrm>
          <a:prstGeom prst="rect">
            <a:avLst/>
          </a:prstGeom>
        </p:spPr>
      </p:pic>
      <p:sp>
        <p:nvSpPr>
          <p:cNvPr id="24" name="文本框 23"/>
          <p:cNvSpPr txBox="1"/>
          <p:nvPr/>
        </p:nvSpPr>
        <p:spPr>
          <a:xfrm>
            <a:off x="6748145" y="5462905"/>
            <a:ext cx="828040" cy="295910"/>
          </a:xfrm>
          <a:prstGeom prst="rect">
            <a:avLst/>
          </a:prstGeom>
          <a:noFill/>
        </p:spPr>
        <p:txBody>
          <a:bodyPr wrap="square" rtlCol="0" anchor="t">
            <a:noAutofit/>
          </a:bodyPr>
          <a:p>
            <a:pPr algn="ctr">
              <a:lnSpc>
                <a:spcPct val="120000"/>
              </a:lnSpc>
              <a:buClrTx/>
              <a:buSzTx/>
              <a:buFontTx/>
            </a:pPr>
            <a:r>
              <a:rPr lang="en-US" altLang="zh-CN" sz="12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API</a:t>
            </a:r>
            <a:r>
              <a:rPr lang="zh-CN" altLang="en-US" sz="12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接口</a:t>
            </a:r>
            <a:endParaRPr lang="zh-CN" altLang="en-US" sz="12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25" name="文本框 24"/>
          <p:cNvSpPr txBox="1"/>
          <p:nvPr/>
        </p:nvSpPr>
        <p:spPr>
          <a:xfrm>
            <a:off x="8780145" y="5462905"/>
            <a:ext cx="828040" cy="295910"/>
          </a:xfrm>
          <a:prstGeom prst="rect">
            <a:avLst/>
          </a:prstGeom>
          <a:noFill/>
        </p:spPr>
        <p:txBody>
          <a:bodyPr wrap="square" rtlCol="0" anchor="t">
            <a:noAutofit/>
          </a:bodyPr>
          <a:p>
            <a:pPr algn="ctr">
              <a:lnSpc>
                <a:spcPct val="120000"/>
              </a:lnSpc>
              <a:buClrTx/>
              <a:buSzTx/>
              <a:buFontTx/>
            </a:pPr>
            <a:r>
              <a:rPr lang="en-US" altLang="zh-CN" sz="12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API</a:t>
            </a:r>
            <a:r>
              <a:rPr lang="zh-CN" altLang="en-US" sz="12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接口</a:t>
            </a:r>
            <a:endParaRPr lang="zh-CN" altLang="en-US" sz="12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26" name="文本框 25"/>
          <p:cNvSpPr txBox="1"/>
          <p:nvPr/>
        </p:nvSpPr>
        <p:spPr>
          <a:xfrm>
            <a:off x="10875010" y="5472430"/>
            <a:ext cx="828040" cy="295910"/>
          </a:xfrm>
          <a:prstGeom prst="rect">
            <a:avLst/>
          </a:prstGeom>
          <a:noFill/>
        </p:spPr>
        <p:txBody>
          <a:bodyPr wrap="square" rtlCol="0" anchor="t">
            <a:noAutofit/>
          </a:bodyPr>
          <a:p>
            <a:pPr algn="ctr">
              <a:lnSpc>
                <a:spcPct val="120000"/>
              </a:lnSpc>
              <a:buClrTx/>
              <a:buSzTx/>
              <a:buFontTx/>
            </a:pPr>
            <a:r>
              <a:rPr lang="en-US" altLang="zh-CN" sz="12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API</a:t>
            </a:r>
            <a:r>
              <a:rPr lang="zh-CN" altLang="en-US" sz="12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rPr>
              <a:t>接口</a:t>
            </a:r>
            <a:endParaRPr lang="zh-CN" altLang="en-US" sz="1200" b="1" kern="0" spc="-78" dirty="0">
              <a:solidFill>
                <a:schemeClr val="bg1">
                  <a:lumMod val="50000"/>
                </a:schemeClr>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30" name="图片 29" descr="云传输"/>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7420" y="2830195"/>
            <a:ext cx="1009015" cy="1009015"/>
          </a:xfrm>
          <a:prstGeom prst="rect">
            <a:avLst/>
          </a:prstGeom>
        </p:spPr>
      </p:pic>
      <p:pic>
        <p:nvPicPr>
          <p:cNvPr id="44" name="图片 43"/>
          <p:cNvPicPr>
            <a:picLocks noChangeAspect="1"/>
          </p:cNvPicPr>
          <p:nvPr/>
        </p:nvPicPr>
        <p:blipFill>
          <a:blip r:embed="rId1"/>
          <a:stretch>
            <a:fillRect/>
          </a:stretch>
        </p:blipFill>
        <p:spPr>
          <a:xfrm>
            <a:off x="3326765" y="5688330"/>
            <a:ext cx="428625" cy="381000"/>
          </a:xfrm>
          <a:prstGeom prst="rect">
            <a:avLst/>
          </a:prstGeom>
        </p:spPr>
      </p:pic>
      <p:pic>
        <p:nvPicPr>
          <p:cNvPr id="45" name="图片 44"/>
          <p:cNvPicPr>
            <a:picLocks noChangeAspect="1"/>
          </p:cNvPicPr>
          <p:nvPr/>
        </p:nvPicPr>
        <p:blipFill>
          <a:blip r:embed="rId2"/>
          <a:stretch>
            <a:fillRect/>
          </a:stretch>
        </p:blipFill>
        <p:spPr>
          <a:xfrm>
            <a:off x="4274185" y="5108575"/>
            <a:ext cx="530860" cy="383540"/>
          </a:xfrm>
          <a:prstGeom prst="rect">
            <a:avLst/>
          </a:prstGeom>
        </p:spPr>
      </p:pic>
      <p:pic>
        <p:nvPicPr>
          <p:cNvPr id="55" name="图片 54"/>
          <p:cNvPicPr>
            <a:picLocks noChangeAspect="1"/>
          </p:cNvPicPr>
          <p:nvPr/>
        </p:nvPicPr>
        <p:blipFill>
          <a:blip r:embed="rId5"/>
          <a:stretch>
            <a:fillRect/>
          </a:stretch>
        </p:blipFill>
        <p:spPr>
          <a:xfrm>
            <a:off x="3430905" y="5088890"/>
            <a:ext cx="657860" cy="483870"/>
          </a:xfrm>
          <a:prstGeom prst="rect">
            <a:avLst/>
          </a:prstGeom>
        </p:spPr>
      </p:pic>
      <p:cxnSp>
        <p:nvCxnSpPr>
          <p:cNvPr id="56" name="肘形连接符 55"/>
          <p:cNvCxnSpPr/>
          <p:nvPr/>
        </p:nvCxnSpPr>
        <p:spPr>
          <a:xfrm rot="10800000" flipV="1">
            <a:off x="1360170" y="3334385"/>
            <a:ext cx="857250" cy="1402715"/>
          </a:xfrm>
          <a:prstGeom prst="bentConnector2">
            <a:avLst/>
          </a:prstGeom>
          <a:ln>
            <a:solidFill>
              <a:schemeClr val="bg1">
                <a:lumMod val="50000"/>
              </a:schemeClr>
            </a:solidFill>
            <a:headEnd type="arrow"/>
            <a:tailEnd type="arrow"/>
          </a:ln>
        </p:spPr>
        <p:style>
          <a:lnRef idx="2">
            <a:schemeClr val="accent1"/>
          </a:lnRef>
          <a:fillRef idx="0">
            <a:srgbClr val="FFFFFF"/>
          </a:fillRef>
          <a:effectRef idx="0">
            <a:srgbClr val="FFFFFF"/>
          </a:effectRef>
          <a:fontRef idx="minor">
            <a:schemeClr val="tx1"/>
          </a:fontRef>
        </p:style>
      </p:cxnSp>
      <p:sp>
        <p:nvSpPr>
          <p:cNvPr id="57" name="文本框 56"/>
          <p:cNvSpPr txBox="1"/>
          <p:nvPr/>
        </p:nvSpPr>
        <p:spPr>
          <a:xfrm>
            <a:off x="660400" y="3839210"/>
            <a:ext cx="1076960" cy="25590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4G</a:t>
            </a:r>
            <a:endParaRPr lang="en-US" altLang="zh-CN"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pic>
        <p:nvPicPr>
          <p:cNvPr id="58" name="图片 57"/>
          <p:cNvPicPr>
            <a:picLocks noChangeAspect="1"/>
          </p:cNvPicPr>
          <p:nvPr/>
        </p:nvPicPr>
        <p:blipFill>
          <a:blip r:embed="rId9"/>
          <a:stretch>
            <a:fillRect/>
          </a:stretch>
        </p:blipFill>
        <p:spPr>
          <a:xfrm>
            <a:off x="3727450" y="3771900"/>
            <a:ext cx="812800" cy="736600"/>
          </a:xfrm>
          <a:prstGeom prst="rect">
            <a:avLst/>
          </a:prstGeom>
        </p:spPr>
      </p:pic>
      <p:cxnSp>
        <p:nvCxnSpPr>
          <p:cNvPr id="59" name="肘形连接符 58"/>
          <p:cNvCxnSpPr/>
          <p:nvPr/>
        </p:nvCxnSpPr>
        <p:spPr>
          <a:xfrm>
            <a:off x="3226435" y="3334385"/>
            <a:ext cx="908050" cy="436880"/>
          </a:xfrm>
          <a:prstGeom prst="bentConnector2">
            <a:avLst/>
          </a:prstGeom>
          <a:ln>
            <a:solidFill>
              <a:schemeClr val="bg1">
                <a:lumMod val="50000"/>
              </a:schemeClr>
            </a:solidFill>
            <a:headEnd type="arrow"/>
            <a:tailEnd type="arrow"/>
          </a:ln>
        </p:spPr>
        <p:style>
          <a:lnRef idx="2">
            <a:schemeClr val="accent1"/>
          </a:lnRef>
          <a:fillRef idx="0">
            <a:srgbClr val="FFFFFF"/>
          </a:fillRef>
          <a:effectRef idx="0">
            <a:srgbClr val="FFFFFF"/>
          </a:effectRef>
          <a:fontRef idx="minor">
            <a:schemeClr val="tx1"/>
          </a:fontRef>
        </p:style>
      </p:cxnSp>
      <p:cxnSp>
        <p:nvCxnSpPr>
          <p:cNvPr id="60" name="直接箭头连接符 59"/>
          <p:cNvCxnSpPr>
            <a:endCxn id="67" idx="0"/>
          </p:cNvCxnSpPr>
          <p:nvPr/>
        </p:nvCxnSpPr>
        <p:spPr>
          <a:xfrm>
            <a:off x="4125595" y="4449445"/>
            <a:ext cx="8255" cy="302895"/>
          </a:xfrm>
          <a:prstGeom prst="straightConnector1">
            <a:avLst/>
          </a:prstGeom>
          <a:ln>
            <a:solidFill>
              <a:schemeClr val="bg1">
                <a:lumMod val="50000"/>
              </a:schemeClr>
            </a:solidFill>
            <a:headEnd type="arrow"/>
            <a:tailEnd type="arrow"/>
          </a:ln>
        </p:spPr>
        <p:style>
          <a:lnRef idx="2">
            <a:schemeClr val="accent1"/>
          </a:lnRef>
          <a:fillRef idx="0">
            <a:srgbClr val="FFFFFF"/>
          </a:fillRef>
          <a:effectRef idx="0">
            <a:srgbClr val="FFFFFF"/>
          </a:effectRef>
          <a:fontRef idx="minor">
            <a:schemeClr val="tx1"/>
          </a:fontRef>
        </p:style>
      </p:cxnSp>
      <p:sp>
        <p:nvSpPr>
          <p:cNvPr id="61" name="文本框 60"/>
          <p:cNvSpPr txBox="1"/>
          <p:nvPr/>
        </p:nvSpPr>
        <p:spPr>
          <a:xfrm>
            <a:off x="3723005" y="3377565"/>
            <a:ext cx="1076960" cy="25590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4G</a:t>
            </a:r>
            <a:endParaRPr lang="en-US" altLang="zh-CN"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62" name="文本框 61"/>
          <p:cNvSpPr txBox="1"/>
          <p:nvPr/>
        </p:nvSpPr>
        <p:spPr>
          <a:xfrm>
            <a:off x="3791585" y="4449445"/>
            <a:ext cx="1076960" cy="25590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wifi</a:t>
            </a:r>
            <a:endParaRPr lang="en-US" altLang="zh-CN"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63" name="文本框 62"/>
          <p:cNvSpPr txBox="1"/>
          <p:nvPr/>
        </p:nvSpPr>
        <p:spPr>
          <a:xfrm>
            <a:off x="3402965" y="4752340"/>
            <a:ext cx="1511300" cy="25590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IOT</a:t>
            </a:r>
            <a:r>
              <a:rPr lang="zh-CN" altLang="en-US"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终端</a:t>
            </a:r>
            <a:endParaRPr lang="zh-CN" altLang="en-US"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64" name="文本框 63"/>
          <p:cNvSpPr txBox="1"/>
          <p:nvPr/>
        </p:nvSpPr>
        <p:spPr>
          <a:xfrm>
            <a:off x="603885" y="4752975"/>
            <a:ext cx="1511300" cy="25590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zh-CN" altLang="en-US"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搬运机器人</a:t>
            </a:r>
            <a:endParaRPr lang="zh-CN" altLang="en-US"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65" name="文本框 64"/>
          <p:cNvSpPr txBox="1"/>
          <p:nvPr/>
        </p:nvSpPr>
        <p:spPr>
          <a:xfrm>
            <a:off x="2080895" y="3699510"/>
            <a:ext cx="1321435" cy="255905"/>
          </a:xfrm>
          <a:prstGeom prst="rect">
            <a:avLst/>
          </a:prstGeom>
          <a:noFill/>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ctr"/>
            <a:r>
              <a:rPr lang="en-US" altLang="zh-CN"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iBEN</a:t>
            </a:r>
            <a:r>
              <a:rPr lang="zh-CN" altLang="en-US"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云</a:t>
            </a:r>
            <a:r>
              <a:rPr lang="en-US" altLang="zh-CN"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r>
              <a:rPr lang="zh-CN" altLang="en-US"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本地云</a:t>
            </a:r>
            <a:endParaRPr lang="zh-CN" altLang="en-US" sz="1200">
              <a:solidFill>
                <a:schemeClr val="bg1">
                  <a:lumMod val="50000"/>
                </a:schemeClr>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66" name="矩形 65"/>
          <p:cNvSpPr/>
          <p:nvPr/>
        </p:nvSpPr>
        <p:spPr>
          <a:xfrm>
            <a:off x="159385" y="4737735"/>
            <a:ext cx="2493645" cy="1515745"/>
          </a:xfrm>
          <a:prstGeom prst="rect">
            <a:avLst/>
          </a:prstGeom>
          <a:noFill/>
          <a:ln>
            <a:solidFill>
              <a:schemeClr val="bg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7" name="矩形 66"/>
          <p:cNvSpPr/>
          <p:nvPr/>
        </p:nvSpPr>
        <p:spPr>
          <a:xfrm>
            <a:off x="2887345" y="4752340"/>
            <a:ext cx="2493645" cy="1515745"/>
          </a:xfrm>
          <a:prstGeom prst="rect">
            <a:avLst/>
          </a:prstGeom>
          <a:noFill/>
          <a:ln>
            <a:solidFill>
              <a:schemeClr val="bg1">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pic>
        <p:nvPicPr>
          <p:cNvPr id="5" name="图片 4"/>
          <p:cNvPicPr>
            <a:picLocks noChangeAspect="1"/>
          </p:cNvPicPr>
          <p:nvPr/>
        </p:nvPicPr>
        <p:blipFill>
          <a:blip r:embed="rId10"/>
          <a:stretch>
            <a:fillRect/>
          </a:stretch>
        </p:blipFill>
        <p:spPr>
          <a:xfrm>
            <a:off x="4009390" y="5626735"/>
            <a:ext cx="240665" cy="473710"/>
          </a:xfrm>
          <a:prstGeom prst="rect">
            <a:avLst/>
          </a:prstGeom>
        </p:spPr>
      </p:pic>
      <p:pic>
        <p:nvPicPr>
          <p:cNvPr id="7" name="图片 6"/>
          <p:cNvPicPr>
            <a:picLocks noChangeAspect="1"/>
          </p:cNvPicPr>
          <p:nvPr/>
        </p:nvPicPr>
        <p:blipFill>
          <a:blip r:embed="rId11"/>
          <a:stretch>
            <a:fillRect/>
          </a:stretch>
        </p:blipFill>
        <p:spPr>
          <a:xfrm>
            <a:off x="4415790" y="5626735"/>
            <a:ext cx="303530" cy="491490"/>
          </a:xfrm>
          <a:prstGeom prst="rect">
            <a:avLst/>
          </a:prstGeom>
        </p:spPr>
      </p:pic>
      <p:grpSp>
        <p:nvGrpSpPr>
          <p:cNvPr id="12" name="组合 11"/>
          <p:cNvGrpSpPr>
            <a:grpSpLocks noChangeAspect="1"/>
          </p:cNvGrpSpPr>
          <p:nvPr/>
        </p:nvGrpSpPr>
        <p:grpSpPr>
          <a:xfrm>
            <a:off x="-431800" y="4813935"/>
            <a:ext cx="3898900" cy="1570355"/>
            <a:chOff x="3014" y="1147"/>
            <a:chExt cx="21542" cy="8678"/>
          </a:xfrm>
        </p:grpSpPr>
        <p:pic>
          <p:nvPicPr>
            <p:cNvPr id="8" name="图片 7" descr="右前透视（透明底）"/>
            <p:cNvPicPr>
              <a:picLocks noChangeAspect="1"/>
            </p:cNvPicPr>
            <p:nvPr/>
          </p:nvPicPr>
          <p:blipFill>
            <a:blip r:embed="rId12"/>
            <a:stretch>
              <a:fillRect/>
            </a:stretch>
          </p:blipFill>
          <p:spPr>
            <a:xfrm>
              <a:off x="3014" y="1591"/>
              <a:ext cx="14624" cy="8234"/>
            </a:xfrm>
            <a:prstGeom prst="rect">
              <a:avLst/>
            </a:prstGeom>
          </p:spPr>
        </p:pic>
        <p:grpSp>
          <p:nvGrpSpPr>
            <p:cNvPr id="10" name="组合 9"/>
            <p:cNvGrpSpPr/>
            <p:nvPr/>
          </p:nvGrpSpPr>
          <p:grpSpPr>
            <a:xfrm>
              <a:off x="6200" y="1147"/>
              <a:ext cx="18357" cy="8597"/>
              <a:chOff x="6200" y="1147"/>
              <a:chExt cx="18357" cy="8597"/>
            </a:xfrm>
          </p:grpSpPr>
          <p:pic>
            <p:nvPicPr>
              <p:cNvPr id="9" name="图片 8" descr="右前透视（透明底）"/>
              <p:cNvPicPr>
                <a:picLocks noChangeAspect="1"/>
              </p:cNvPicPr>
              <p:nvPr/>
            </p:nvPicPr>
            <p:blipFill>
              <a:blip r:embed="rId13"/>
              <a:stretch>
                <a:fillRect/>
              </a:stretch>
            </p:blipFill>
            <p:spPr>
              <a:xfrm>
                <a:off x="6200" y="1510"/>
                <a:ext cx="14626" cy="8234"/>
              </a:xfrm>
              <a:prstGeom prst="rect">
                <a:avLst/>
              </a:prstGeom>
            </p:spPr>
          </p:pic>
          <p:pic>
            <p:nvPicPr>
              <p:cNvPr id="13" name="图片 12" descr="右前透视（透明底）"/>
              <p:cNvPicPr>
                <a:picLocks noChangeAspect="1"/>
              </p:cNvPicPr>
              <p:nvPr/>
            </p:nvPicPr>
            <p:blipFill>
              <a:blip r:embed="rId14"/>
              <a:stretch>
                <a:fillRect/>
              </a:stretch>
            </p:blipFill>
            <p:spPr>
              <a:xfrm>
                <a:off x="9289" y="1147"/>
                <a:ext cx="15268" cy="8597"/>
              </a:xfrm>
              <a:prstGeom prst="rect">
                <a:avLst/>
              </a:prstGeom>
            </p:spPr>
          </p:pic>
        </p:grpSp>
      </p:grpSp>
      <p:pic>
        <p:nvPicPr>
          <p:cNvPr id="14" name="图片 13" descr="右前透视（透明底）"/>
          <p:cNvPicPr>
            <a:picLocks noChangeAspect="1"/>
          </p:cNvPicPr>
          <p:nvPr/>
        </p:nvPicPr>
        <p:blipFill>
          <a:blip r:embed="rId14"/>
          <a:stretch>
            <a:fillRect/>
          </a:stretch>
        </p:blipFill>
        <p:spPr>
          <a:xfrm>
            <a:off x="5178425" y="5626735"/>
            <a:ext cx="1835150" cy="1033145"/>
          </a:xfrm>
          <a:prstGeom prst="rect">
            <a:avLst/>
          </a:prstGeom>
        </p:spPr>
      </p:pic>
      <p:pic>
        <p:nvPicPr>
          <p:cNvPr id="15" name="图片 14"/>
          <p:cNvPicPr>
            <a:picLocks noChangeAspect="1"/>
          </p:cNvPicPr>
          <p:nvPr/>
        </p:nvPicPr>
        <p:blipFill>
          <a:blip r:embed="rId10"/>
          <a:stretch>
            <a:fillRect/>
          </a:stretch>
        </p:blipFill>
        <p:spPr>
          <a:xfrm>
            <a:off x="10666730" y="6043930"/>
            <a:ext cx="240665" cy="473710"/>
          </a:xfrm>
          <a:prstGeom prst="rect">
            <a:avLst/>
          </a:prstGeom>
        </p:spPr>
      </p:pic>
      <p:pic>
        <p:nvPicPr>
          <p:cNvPr id="16" name="图片 15"/>
          <p:cNvPicPr>
            <a:picLocks noChangeAspect="1"/>
          </p:cNvPicPr>
          <p:nvPr/>
        </p:nvPicPr>
        <p:blipFill>
          <a:blip r:embed="rId11"/>
          <a:stretch>
            <a:fillRect/>
          </a:stretch>
        </p:blipFill>
        <p:spPr>
          <a:xfrm>
            <a:off x="11558905" y="6059805"/>
            <a:ext cx="303530" cy="491490"/>
          </a:xfrm>
          <a:prstGeom prst="rect">
            <a:avLst/>
          </a:prstGeom>
        </p:spPr>
      </p:pic>
      <p:pic>
        <p:nvPicPr>
          <p:cNvPr id="17" name="图片 16" descr="上下双箭头"/>
          <p:cNvPicPr>
            <a:picLocks noChangeAspect="1"/>
          </p:cNvPicPr>
          <p:nvPr/>
        </p:nvPicPr>
        <p:blipFill>
          <a:blip r:embed="rId3"/>
          <a:srcRect r="49160"/>
          <a:stretch>
            <a:fillRect/>
          </a:stretch>
        </p:blipFill>
        <p:spPr>
          <a:xfrm>
            <a:off x="9776460" y="3475355"/>
            <a:ext cx="422910" cy="832485"/>
          </a:xfrm>
          <a:prstGeom prst="rect">
            <a:avLst/>
          </a:prstGeom>
        </p:spPr>
      </p:pic>
      <p:pic>
        <p:nvPicPr>
          <p:cNvPr id="19" name="图片 18" descr="上下双箭头"/>
          <p:cNvPicPr>
            <a:picLocks noChangeAspect="1"/>
          </p:cNvPicPr>
          <p:nvPr/>
        </p:nvPicPr>
        <p:blipFill>
          <a:blip r:embed="rId3"/>
          <a:srcRect r="49160"/>
          <a:stretch>
            <a:fillRect/>
          </a:stretch>
        </p:blipFill>
        <p:spPr>
          <a:xfrm rot="10800000">
            <a:off x="7190740" y="3475355"/>
            <a:ext cx="422910" cy="832485"/>
          </a:xfrm>
          <a:prstGeom prst="rect">
            <a:avLst/>
          </a:prstGeom>
        </p:spPr>
      </p:pic>
      <p:pic>
        <p:nvPicPr>
          <p:cNvPr id="27" name="图片 26" descr="双层推车2"/>
          <p:cNvPicPr>
            <a:picLocks noChangeAspect="1"/>
          </p:cNvPicPr>
          <p:nvPr/>
        </p:nvPicPr>
        <p:blipFill>
          <a:blip r:embed="rId15"/>
          <a:stretch>
            <a:fillRect/>
          </a:stretch>
        </p:blipFill>
        <p:spPr>
          <a:xfrm>
            <a:off x="5999480" y="5865495"/>
            <a:ext cx="1410335" cy="794385"/>
          </a:xfrm>
          <a:prstGeom prst="rect">
            <a:avLst/>
          </a:prstGeom>
        </p:spPr>
      </p:pic>
      <p:pic>
        <p:nvPicPr>
          <p:cNvPr id="28" name="图片 27" descr="双层推车2"/>
          <p:cNvPicPr>
            <a:picLocks noChangeAspect="1"/>
          </p:cNvPicPr>
          <p:nvPr/>
        </p:nvPicPr>
        <p:blipFill>
          <a:blip r:embed="rId15"/>
          <a:stretch>
            <a:fillRect/>
          </a:stretch>
        </p:blipFill>
        <p:spPr>
          <a:xfrm>
            <a:off x="6614160" y="5865495"/>
            <a:ext cx="1410335" cy="79438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white-round-podium-pedestaal-scene-illustration_275806-621"/>
          <p:cNvPicPr>
            <a:picLocks noChangeAspect="1"/>
          </p:cNvPicPr>
          <p:nvPr/>
        </p:nvPicPr>
        <p:blipFill>
          <a:blip r:embed="rId1">
            <a:lum bright="-6000" contrast="18000"/>
          </a:blip>
          <a:stretch>
            <a:fillRect/>
          </a:stretch>
        </p:blipFill>
        <p:spPr>
          <a:xfrm>
            <a:off x="0" y="-635"/>
            <a:ext cx="12192000" cy="6973570"/>
          </a:xfrm>
          <a:prstGeom prst="rect">
            <a:avLst/>
          </a:prstGeom>
        </p:spPr>
      </p:pic>
      <p:pic>
        <p:nvPicPr>
          <p:cNvPr id="3" name="图片 2" descr="white-round-podium-pedestaal-scene-illustration_275806-621"/>
          <p:cNvPicPr>
            <a:picLocks noChangeAspect="1"/>
          </p:cNvPicPr>
          <p:nvPr/>
        </p:nvPicPr>
        <p:blipFill>
          <a:blip r:embed="rId1">
            <a:lum bright="-6000" contrast="18000"/>
          </a:blip>
          <a:stretch>
            <a:fillRect/>
          </a:stretch>
        </p:blipFill>
        <p:spPr>
          <a:xfrm>
            <a:off x="1562100" y="0"/>
            <a:ext cx="11087100" cy="6973570"/>
          </a:xfrm>
          <a:prstGeom prst="rect">
            <a:avLst/>
          </a:prstGeom>
        </p:spPr>
      </p:pic>
      <p:pic>
        <p:nvPicPr>
          <p:cNvPr id="14" name="图片 13" descr="右前透视（加V-SLAM）"/>
          <p:cNvPicPr>
            <a:picLocks noChangeAspect="1"/>
          </p:cNvPicPr>
          <p:nvPr/>
        </p:nvPicPr>
        <p:blipFill>
          <a:blip r:embed="rId2"/>
          <a:srcRect l="35148" r="31389"/>
          <a:stretch>
            <a:fillRect/>
          </a:stretch>
        </p:blipFill>
        <p:spPr>
          <a:xfrm flipH="1">
            <a:off x="8948420" y="2146935"/>
            <a:ext cx="2361565" cy="3973830"/>
          </a:xfrm>
          <a:prstGeom prst="rect">
            <a:avLst/>
          </a:prstGeom>
        </p:spPr>
      </p:pic>
      <p:sp>
        <p:nvSpPr>
          <p:cNvPr id="4" name="文本框 3"/>
          <p:cNvSpPr txBox="1"/>
          <p:nvPr>
            <p:custDataLst>
              <p:tags r:id="rId3"/>
            </p:custDataLst>
          </p:nvPr>
        </p:nvSpPr>
        <p:spPr>
          <a:xfrm>
            <a:off x="890270" y="2789555"/>
            <a:ext cx="6090920" cy="552450"/>
          </a:xfrm>
          <a:prstGeom prst="rect">
            <a:avLst/>
          </a:prstGeom>
          <a:noFill/>
          <a:effectLst/>
        </p:spPr>
        <p:txBody>
          <a:bodyPr wrap="square" rtlCol="0">
            <a:noAutofit/>
            <a:scene3d>
              <a:camera prst="orthographicFront"/>
              <a:lightRig rig="threePt" dir="t"/>
            </a:scene3d>
          </a:bodyPr>
          <a:p>
            <a:pPr algn="l">
              <a:lnSpc>
                <a:spcPts val="6495"/>
              </a:lnSpc>
              <a:buClrTx/>
              <a:buSzTx/>
              <a:buFontTx/>
            </a:pPr>
            <a:r>
              <a:rPr lang="zh-CN" altLang="en-US" sz="4000" b="1" kern="0" spc="-156" dirty="0">
                <a:gradFill>
                  <a:gsLst>
                    <a:gs pos="8000">
                      <a:schemeClr val="tx1">
                        <a:lumMod val="95000"/>
                        <a:lumOff val="5000"/>
                      </a:schemeClr>
                    </a:gs>
                    <a:gs pos="94000">
                      <a:schemeClr val="tx1">
                        <a:lumMod val="95000"/>
                        <a:lumOff val="5000"/>
                      </a:schemeClr>
                    </a:gs>
                    <a:gs pos="45000">
                      <a:schemeClr val="bg2">
                        <a:lumMod val="50000"/>
                      </a:schemeClr>
                    </a:gs>
                  </a:gsLst>
                  <a:lin ang="5400000" scaled="0"/>
                </a:gradFill>
                <a:effectLst/>
                <a:latin typeface="微软雅黑" panose="020B0503020204020204" charset="-122"/>
                <a:ea typeface="微软雅黑" panose="020B0503020204020204" charset="-122"/>
                <a:cs typeface="Inter" pitchFamily="34" charset="-120"/>
                <a:sym typeface="+mn-ea"/>
              </a:rPr>
              <a:t>更灵活的物流搬运：</a:t>
            </a:r>
            <a:endParaRPr lang="zh-CN" altLang="en-US" sz="4000" b="1" kern="0" spc="-156" dirty="0">
              <a:gradFill>
                <a:gsLst>
                  <a:gs pos="8000">
                    <a:schemeClr val="tx1">
                      <a:lumMod val="95000"/>
                      <a:lumOff val="5000"/>
                    </a:schemeClr>
                  </a:gs>
                  <a:gs pos="94000">
                    <a:schemeClr val="tx1">
                      <a:lumMod val="95000"/>
                      <a:lumOff val="5000"/>
                    </a:schemeClr>
                  </a:gs>
                  <a:gs pos="45000">
                    <a:schemeClr val="bg2">
                      <a:lumMod val="50000"/>
                    </a:schemeClr>
                  </a:gs>
                </a:gsLst>
                <a:lin ang="5400000" scaled="0"/>
              </a:gradFill>
              <a:effectLst/>
              <a:latin typeface="微软雅黑" panose="020B0503020204020204" charset="-122"/>
              <a:ea typeface="微软雅黑" panose="020B0503020204020204" charset="-122"/>
              <a:cs typeface="Inter" pitchFamily="34" charset="-120"/>
              <a:sym typeface="+mn-ea"/>
            </a:endParaRPr>
          </a:p>
          <a:p>
            <a:pPr algn="l">
              <a:lnSpc>
                <a:spcPts val="6495"/>
              </a:lnSpc>
              <a:buClrTx/>
              <a:buSzTx/>
              <a:buFontTx/>
            </a:pPr>
            <a:r>
              <a:rPr lang="zh-CN" altLang="en-US" sz="5195" b="1" kern="0" spc="-156" dirty="0">
                <a:gradFill>
                  <a:gsLst>
                    <a:gs pos="8000">
                      <a:schemeClr val="tx1">
                        <a:lumMod val="95000"/>
                        <a:lumOff val="5000"/>
                      </a:schemeClr>
                    </a:gs>
                    <a:gs pos="94000">
                      <a:schemeClr val="tx1">
                        <a:lumMod val="95000"/>
                        <a:lumOff val="5000"/>
                      </a:schemeClr>
                    </a:gs>
                    <a:gs pos="45000">
                      <a:schemeClr val="bg2">
                        <a:lumMod val="50000"/>
                      </a:schemeClr>
                    </a:gs>
                  </a:gsLst>
                  <a:lin ang="5400000" scaled="0"/>
                </a:gradFill>
                <a:effectLst/>
                <a:latin typeface="微软雅黑" panose="020B0503020204020204" charset="-122"/>
                <a:ea typeface="微软雅黑" panose="020B0503020204020204" charset="-122"/>
                <a:cs typeface="Inter" pitchFamily="34" charset="-120"/>
                <a:sym typeface="+mn-ea"/>
              </a:rPr>
              <a:t>智能、高效、简单</a:t>
            </a:r>
            <a:endParaRPr lang="zh-CN" altLang="en-US" sz="5195" b="1" kern="0" spc="-156" dirty="0">
              <a:gradFill>
                <a:gsLst>
                  <a:gs pos="8000">
                    <a:schemeClr val="tx1">
                      <a:lumMod val="95000"/>
                      <a:lumOff val="5000"/>
                    </a:schemeClr>
                  </a:gs>
                  <a:gs pos="94000">
                    <a:schemeClr val="tx1">
                      <a:lumMod val="95000"/>
                      <a:lumOff val="5000"/>
                    </a:schemeClr>
                  </a:gs>
                  <a:gs pos="45000">
                    <a:schemeClr val="bg2">
                      <a:lumMod val="50000"/>
                    </a:schemeClr>
                  </a:gs>
                </a:gsLst>
                <a:lin ang="5400000" scaled="0"/>
              </a:gradFill>
              <a:effectLst/>
              <a:latin typeface="微软雅黑" panose="020B0503020204020204" charset="-122"/>
              <a:ea typeface="微软雅黑" panose="020B0503020204020204" charset="-122"/>
              <a:cs typeface="Inter" pitchFamily="34" charset="-120"/>
              <a:sym typeface="+mn-ea"/>
            </a:endParaRPr>
          </a:p>
        </p:txBody>
      </p:sp>
      <p:pic>
        <p:nvPicPr>
          <p:cNvPr id="7" name="图片 6" descr="LOGO 横.png"/>
          <p:cNvPicPr>
            <a:picLocks noChangeAspect="1"/>
          </p:cNvPicPr>
          <p:nvPr>
            <p:custDataLst>
              <p:tags r:id="rId4"/>
            </p:custDataLst>
          </p:nvPr>
        </p:nvPicPr>
        <p:blipFill rotWithShape="1">
          <a:blip r:embed="rId5">
            <a:lum bright="6000" contrast="-6000"/>
          </a:blip>
          <a:srcRect/>
          <a:stretch>
            <a:fillRect/>
          </a:stretch>
        </p:blipFill>
        <p:spPr>
          <a:xfrm>
            <a:off x="574675" y="431165"/>
            <a:ext cx="2296795" cy="791210"/>
          </a:xfrm>
          <a:prstGeom prst="rect">
            <a:avLst/>
          </a:prstGeom>
        </p:spPr>
      </p:pic>
      <p:pic>
        <p:nvPicPr>
          <p:cNvPr id="11" name="图片 10" descr="右前透视（透明底）"/>
          <p:cNvPicPr>
            <a:picLocks noChangeAspect="1"/>
          </p:cNvPicPr>
          <p:nvPr/>
        </p:nvPicPr>
        <p:blipFill>
          <a:blip r:embed="rId6"/>
          <a:srcRect l="36268" t="57093" r="30972"/>
          <a:stretch>
            <a:fillRect/>
          </a:stretch>
        </p:blipFill>
        <p:spPr>
          <a:xfrm>
            <a:off x="6094730" y="4361815"/>
            <a:ext cx="2293620" cy="1691640"/>
          </a:xfrm>
          <a:prstGeom prst="rect">
            <a:avLst/>
          </a:prstGeom>
        </p:spPr>
      </p:pic>
      <p:pic>
        <p:nvPicPr>
          <p:cNvPr id="12" name="图片 11" descr="前透视（V-SLAM）"/>
          <p:cNvPicPr>
            <a:picLocks noChangeAspect="1"/>
          </p:cNvPicPr>
          <p:nvPr/>
        </p:nvPicPr>
        <p:blipFill>
          <a:blip r:embed="rId7"/>
          <a:srcRect l="39291" r="36074"/>
          <a:stretch>
            <a:fillRect/>
          </a:stretch>
        </p:blipFill>
        <p:spPr>
          <a:xfrm>
            <a:off x="7581900" y="1477010"/>
            <a:ext cx="2202815" cy="503491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robot"/>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55115" y="1652905"/>
            <a:ext cx="1030605" cy="1030605"/>
          </a:xfrm>
          <a:prstGeom prst="rect">
            <a:avLst/>
          </a:prstGeom>
        </p:spPr>
      </p:pic>
      <p:pic>
        <p:nvPicPr>
          <p:cNvPr id="10" name="图片 9" descr="工业"/>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64335" y="4841875"/>
            <a:ext cx="921385" cy="921385"/>
          </a:xfrm>
          <a:prstGeom prst="rect">
            <a:avLst/>
          </a:prstGeom>
        </p:spPr>
      </p:pic>
      <p:sp>
        <p:nvSpPr>
          <p:cNvPr id="14" name="文本框 13"/>
          <p:cNvSpPr txBox="1"/>
          <p:nvPr/>
        </p:nvSpPr>
        <p:spPr>
          <a:xfrm>
            <a:off x="2797175" y="1661160"/>
            <a:ext cx="12192000" cy="1161415"/>
          </a:xfrm>
          <a:prstGeom prst="rect">
            <a:avLst/>
          </a:prstGeom>
          <a:noFill/>
        </p:spPr>
        <p:txBody>
          <a:bodyPr wrap="square" rtlCol="0" anchor="t">
            <a:noAutofit/>
          </a:bodyPr>
          <a:p>
            <a:pPr lvl="0" algn="l">
              <a:lnSpc>
                <a:spcPct val="120000"/>
              </a:lnSpc>
              <a:buClrTx/>
              <a:buSzTx/>
              <a:buFontTx/>
            </a:pPr>
            <a:r>
              <a:rPr lang="zh-CN" altLang="en-US"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单机智能方式：面向追求灵活性的中、小型工厂或灵活性场景</a:t>
            </a:r>
            <a:endParaRPr lang="zh-CN" altLang="en-US"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endParaRPr>
          </a:p>
          <a:p>
            <a:pPr lvl="0" algn="l">
              <a:lnSpc>
                <a:spcPct val="120000"/>
              </a:lnSpc>
              <a:buClrTx/>
              <a:buSzTx/>
              <a:buFontTx/>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机器人融合激光</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SLAM+</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视觉</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SLAM</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，无需额外的部署即可在中小场景使用；</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marL="285750" lvl="0" indent="-285750" algn="l">
              <a:lnSpc>
                <a:spcPct val="120000"/>
              </a:lnSpc>
              <a:buClrTx/>
              <a:buSzTx/>
              <a:buFont typeface="Arial" panose="020B0604020202020204" pitchFamily="34" charset="0"/>
              <a:buChar char="•"/>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无需搭配生产系统、调度系统，通过机器人交互屏即可完成生产转运工作；</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15" name="图片 14" descr="搭配套餐"/>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64335" y="3268345"/>
            <a:ext cx="988695" cy="988695"/>
          </a:xfrm>
          <a:prstGeom prst="rect">
            <a:avLst/>
          </a:prstGeom>
        </p:spPr>
      </p:pic>
      <p:sp>
        <p:nvSpPr>
          <p:cNvPr id="16" name="文本框 15"/>
          <p:cNvSpPr txBox="1"/>
          <p:nvPr/>
        </p:nvSpPr>
        <p:spPr>
          <a:xfrm>
            <a:off x="2797175" y="3181985"/>
            <a:ext cx="12192000" cy="1161415"/>
          </a:xfrm>
          <a:prstGeom prst="rect">
            <a:avLst/>
          </a:prstGeom>
          <a:noFill/>
        </p:spPr>
        <p:txBody>
          <a:bodyPr wrap="square" rtlCol="0" anchor="t">
            <a:noAutofit/>
          </a:bodyPr>
          <a:p>
            <a:pPr lvl="0" algn="l">
              <a:lnSpc>
                <a:spcPct val="120000"/>
              </a:lnSpc>
              <a:buClrTx/>
              <a:buSzTx/>
              <a:buFontTx/>
            </a:pPr>
            <a:r>
              <a:rPr lang="zh-CN" altLang="en-US"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半自动方式：轻量系统和配套</a:t>
            </a:r>
            <a:r>
              <a:rPr lang="en-US" altLang="zh-CN"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IOT</a:t>
            </a:r>
            <a:r>
              <a:rPr lang="zh-CN" altLang="en-US"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工具提升中、小型工厂自动化能力</a:t>
            </a:r>
            <a:endParaRPr lang="zh-CN" altLang="en-US"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endParaRPr>
          </a:p>
          <a:p>
            <a:pPr marL="285750" lvl="0" indent="-285750" algn="l">
              <a:lnSpc>
                <a:spcPct val="120000"/>
              </a:lnSpc>
              <a:buClrTx/>
              <a:buSzTx/>
              <a:buFont typeface="Arial" panose="020B0604020202020204" pitchFamily="34" charset="0"/>
              <a:buChar char="•"/>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搭配</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iBEN ROBOT</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简易云平台</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后台系统，可轻松管理数十台</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AMR</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机器人；</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marL="285750" lvl="0" indent="-285750" algn="l">
              <a:lnSpc>
                <a:spcPct val="120000"/>
              </a:lnSpc>
              <a:buClrTx/>
              <a:buSzTx/>
              <a:buFont typeface="Arial" panose="020B0604020202020204" pitchFamily="34" charset="0"/>
              <a:buChar char="•"/>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提供基于</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4G/wifi</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的呼叫器，可进行机器人呼叫，在由人工下发搬运任务；</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marL="285750" lvl="0" indent="-285750" algn="l">
              <a:lnSpc>
                <a:spcPct val="120000"/>
              </a:lnSpc>
              <a:buClrTx/>
              <a:buSzTx/>
              <a:buFont typeface="Arial" panose="020B0604020202020204" pitchFamily="34" charset="0"/>
              <a:buChar char="•"/>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配套</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IOT</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工具支持电梯、自动门、闸机等功能交互，可实现多车间转运；</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7" name="文本框 16"/>
          <p:cNvSpPr txBox="1"/>
          <p:nvPr/>
        </p:nvSpPr>
        <p:spPr>
          <a:xfrm>
            <a:off x="2797175" y="4841875"/>
            <a:ext cx="12192000" cy="1161415"/>
          </a:xfrm>
          <a:prstGeom prst="rect">
            <a:avLst/>
          </a:prstGeom>
          <a:noFill/>
        </p:spPr>
        <p:txBody>
          <a:bodyPr wrap="square" rtlCol="0" anchor="t">
            <a:noAutofit/>
          </a:bodyPr>
          <a:p>
            <a:pPr lvl="0" algn="l">
              <a:lnSpc>
                <a:spcPct val="120000"/>
              </a:lnSpc>
              <a:buClrTx/>
              <a:buSzTx/>
              <a:buFontTx/>
            </a:pPr>
            <a:r>
              <a:rPr lang="zh-CN" altLang="en-US"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rPr>
              <a:t>全自动方式：面向大型工厂的全自动化的系统方案</a:t>
            </a:r>
            <a:endParaRPr lang="zh-CN" altLang="en-US" sz="2000" b="1" kern="0" spc="-78" dirty="0">
              <a:solidFill>
                <a:srgbClr val="F7642A"/>
              </a:solidFill>
              <a:latin typeface="思源黑体 CN Bold" panose="020B0800000000000000" charset="-122"/>
              <a:ea typeface="思源黑体 CN Bold" panose="020B0800000000000000" charset="-122"/>
              <a:cs typeface="思源黑体 CN Bold" panose="020B0800000000000000" charset="-122"/>
              <a:sym typeface="+mn-ea"/>
            </a:endParaRPr>
          </a:p>
          <a:p>
            <a:pPr marL="285750" lvl="0" indent="-285750" algn="l">
              <a:lnSpc>
                <a:spcPct val="120000"/>
              </a:lnSpc>
              <a:buClrTx/>
              <a:buSzTx/>
              <a:buFont typeface="Arial" panose="020B0604020202020204" pitchFamily="34" charset="0"/>
              <a:buChar char="•"/>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通过</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WMS</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ERP</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MES</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等系统下发搬运任务，支持地面搬运、输送线对接、生产设备对接；</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marL="285750" lvl="0" indent="-285750" algn="l">
              <a:lnSpc>
                <a:spcPct val="120000"/>
              </a:lnSpc>
              <a:buClrTx/>
              <a:buSzTx/>
              <a:buFont typeface="Arial" panose="020B0604020202020204" pitchFamily="34" charset="0"/>
              <a:buChar char="•"/>
            </a:pP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iBEN ROBOT</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具备良好的开放性，预留的硬件接口、</a:t>
            </a:r>
            <a:r>
              <a:rPr lang="en-US" altLang="zh-CN"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API</a:t>
            </a: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接口、高精度对接能力可支持系统集成项目；</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2.6</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灵活的业务方式</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5506b068dddda50bdfbdfbac729dcf3"/>
          <p:cNvPicPr>
            <a:picLocks noChangeAspect="1"/>
          </p:cNvPicPr>
          <p:nvPr/>
        </p:nvPicPr>
        <p:blipFill>
          <a:blip r:embed="rId1">
            <a:lum bright="6000" contrast="36000"/>
          </a:blip>
          <a:stretch>
            <a:fillRect/>
          </a:stretch>
        </p:blipFill>
        <p:spPr>
          <a:xfrm>
            <a:off x="0" y="0"/>
            <a:ext cx="12192000" cy="6858000"/>
          </a:xfrm>
          <a:prstGeom prst="rect">
            <a:avLst/>
          </a:prstGeom>
        </p:spPr>
      </p:pic>
      <p:sp>
        <p:nvSpPr>
          <p:cNvPr id="24" name="文本框 23"/>
          <p:cNvSpPr txBox="1"/>
          <p:nvPr>
            <p:custDataLst>
              <p:tags r:id="rId2"/>
            </p:custDataLst>
          </p:nvPr>
        </p:nvSpPr>
        <p:spPr>
          <a:xfrm>
            <a:off x="1545590" y="4429125"/>
            <a:ext cx="7653655" cy="1353820"/>
          </a:xfrm>
          <a:prstGeom prst="rect">
            <a:avLst/>
          </a:prstGeom>
          <a:noFill/>
        </p:spPr>
        <p:txBody>
          <a:bodyPr wrap="square" rtlCol="0">
            <a:noAutofit/>
          </a:bodyPr>
          <a:p>
            <a:pPr marL="0" indent="0" algn="l">
              <a:lnSpc>
                <a:spcPts val="6495"/>
              </a:lnSpc>
              <a:buNone/>
            </a:pPr>
            <a:r>
              <a:rPr lang="en-US" altLang="zh-CN" sz="34400" b="1" kern="0" spc="-156" dirty="0">
                <a:gradFill>
                  <a:gsLst>
                    <a:gs pos="0">
                      <a:srgbClr val="FF6600">
                        <a:alpha val="100000"/>
                      </a:srgbClr>
                    </a:gs>
                    <a:gs pos="100000">
                      <a:srgbClr val="FFDC98">
                        <a:alpha val="100000"/>
                      </a:srgbClr>
                    </a:gs>
                  </a:gsLst>
                  <a:lin ang="10020000" scaled="0"/>
                </a:gradFill>
                <a:effectLst/>
                <a:latin typeface="方正锐正黑_GBK" panose="02000900000000000000" charset="-122"/>
                <a:ea typeface="方正锐正黑_GBK" panose="02000900000000000000" charset="-122"/>
                <a:cs typeface="Inter" pitchFamily="34" charset="-120"/>
                <a:sym typeface="+mn-ea"/>
              </a:rPr>
              <a:t>03</a:t>
            </a:r>
            <a:endParaRPr lang="en-US" altLang="zh-CN" sz="34400" b="1" kern="0" spc="-156" dirty="0">
              <a:gradFill>
                <a:gsLst>
                  <a:gs pos="0">
                    <a:srgbClr val="FF6600">
                      <a:alpha val="100000"/>
                    </a:srgbClr>
                  </a:gs>
                  <a:gs pos="100000">
                    <a:srgbClr val="FFDC98">
                      <a:alpha val="100000"/>
                    </a:srgbClr>
                  </a:gs>
                </a:gsLst>
                <a:lin ang="10020000" scaled="0"/>
              </a:gradFill>
              <a:effectLst/>
              <a:latin typeface="方正锐正黑_GBK" panose="02000900000000000000" charset="-122"/>
              <a:ea typeface="方正锐正黑_GBK" panose="02000900000000000000" charset="-122"/>
              <a:cs typeface="Inter" pitchFamily="34" charset="-120"/>
              <a:sym typeface="+mn-ea"/>
            </a:endParaRPr>
          </a:p>
        </p:txBody>
      </p:sp>
      <p:sp>
        <p:nvSpPr>
          <p:cNvPr id="22" name="文本框 21"/>
          <p:cNvSpPr txBox="1"/>
          <p:nvPr>
            <p:custDataLst>
              <p:tags r:id="rId3"/>
            </p:custDataLst>
          </p:nvPr>
        </p:nvSpPr>
        <p:spPr>
          <a:xfrm>
            <a:off x="866775" y="4187190"/>
            <a:ext cx="8331835" cy="1191260"/>
          </a:xfrm>
          <a:prstGeom prst="rect">
            <a:avLst/>
          </a:prstGeom>
          <a:noFill/>
          <a:effectLst>
            <a:outerShdw blurRad="520700" dist="38100" dir="5400000" algn="t" rotWithShape="0">
              <a:prstClr val="black">
                <a:alpha val="40000"/>
              </a:prstClr>
            </a:outerShdw>
          </a:effectLst>
        </p:spPr>
        <p:txBody>
          <a:bodyPr wrap="square" rtlCol="0">
            <a:noAutofit/>
          </a:bodyPr>
          <a:p>
            <a:pPr marL="0" indent="0" algn="dist">
              <a:lnSpc>
                <a:spcPts val="6495"/>
              </a:lnSpc>
              <a:buNone/>
            </a:pPr>
            <a:r>
              <a:rPr lang="zh-CN" altLang="en-US" sz="7200" b="1" kern="0" spc="-156" dirty="0">
                <a:solidFill>
                  <a:schemeClr val="bg1"/>
                </a:solidFill>
                <a:effectLst>
                  <a:outerShdw blurRad="368300" dist="38100" dir="5400000" algn="t" rotWithShape="0">
                    <a:prstClr val="black">
                      <a:alpha val="40000"/>
                    </a:prstClr>
                  </a:outerShdw>
                </a:effectLst>
                <a:latin typeface="思源黑体 CN Bold" panose="020B0800000000000000" charset="-122"/>
                <a:ea typeface="思源黑体 CN Bold" panose="020B0800000000000000" charset="-122"/>
                <a:cs typeface="Inter" pitchFamily="34" charset="-120"/>
                <a:sym typeface="+mn-ea"/>
              </a:rPr>
              <a:t>应用场景及产品参数</a:t>
            </a:r>
            <a:endParaRPr lang="zh-CN" altLang="en-US" sz="7200" b="1" kern="0" spc="-156" dirty="0">
              <a:solidFill>
                <a:schemeClr val="bg1"/>
              </a:solidFill>
              <a:effectLst>
                <a:outerShdw blurRad="368300" dist="38100" dir="5400000" algn="t" rotWithShape="0">
                  <a:prstClr val="black">
                    <a:alpha val="40000"/>
                  </a:prstClr>
                </a:outerShdw>
              </a:effectLst>
              <a:latin typeface="思源黑体 CN Bold" panose="020B0800000000000000" charset="-122"/>
              <a:ea typeface="思源黑体 CN Bold" panose="020B0800000000000000" charset="-122"/>
              <a:cs typeface="Inter" pitchFamily="34" charset="-120"/>
              <a:sym typeface="+mn-e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3.1</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应用行业</a:t>
            </a:r>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场景</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16" name="文本框 15"/>
          <p:cNvSpPr txBox="1"/>
          <p:nvPr/>
        </p:nvSpPr>
        <p:spPr>
          <a:xfrm>
            <a:off x="861060" y="3261360"/>
            <a:ext cx="3235325" cy="396240"/>
          </a:xfrm>
          <a:prstGeom prst="rect">
            <a:avLst/>
          </a:prstGeom>
          <a:noFill/>
        </p:spPr>
        <p:txBody>
          <a:bodyPr wrap="square" rtlCol="0" anchor="t">
            <a:noAutofit/>
          </a:bodyPr>
          <a:p>
            <a:pPr lvl="0" algn="ctr">
              <a:lnSpc>
                <a:spcPct val="120000"/>
              </a:lnSpc>
              <a:buClrTx/>
              <a:buSzTx/>
              <a:buFontTx/>
            </a:pPr>
            <a:r>
              <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3C</a:t>
            </a:r>
            <a:r>
              <a:rPr lang="zh-CN" altLang="en-US"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电子</a:t>
            </a:r>
            <a:r>
              <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半导体</a:t>
            </a:r>
            <a:endParaRPr lang="zh-CN" altLang="en-US"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2" name="图片 1"/>
          <p:cNvPicPr preferRelativeResize="0"/>
          <p:nvPr/>
        </p:nvPicPr>
        <p:blipFill>
          <a:blip r:embed="rId1"/>
          <a:stretch>
            <a:fillRect/>
          </a:stretch>
        </p:blipFill>
        <p:spPr>
          <a:xfrm>
            <a:off x="855980" y="1101090"/>
            <a:ext cx="3240000" cy="2160000"/>
          </a:xfrm>
          <a:prstGeom prst="rect">
            <a:avLst/>
          </a:prstGeom>
        </p:spPr>
      </p:pic>
      <p:sp>
        <p:nvSpPr>
          <p:cNvPr id="8" name="文本框 7"/>
          <p:cNvSpPr txBox="1"/>
          <p:nvPr/>
        </p:nvSpPr>
        <p:spPr>
          <a:xfrm>
            <a:off x="7907655" y="3261360"/>
            <a:ext cx="3261995" cy="396240"/>
          </a:xfrm>
          <a:prstGeom prst="rect">
            <a:avLst/>
          </a:prstGeom>
          <a:noFill/>
        </p:spPr>
        <p:txBody>
          <a:bodyPr wrap="square" rtlCol="0" anchor="t">
            <a:noAutofit/>
          </a:bodyPr>
          <a:p>
            <a:pPr lvl="0" algn="ctr">
              <a:lnSpc>
                <a:spcPct val="120000"/>
              </a:lnSpc>
              <a:buClrTx/>
              <a:buSzTx/>
              <a:buFontTx/>
            </a:pPr>
            <a:r>
              <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新能源</a:t>
            </a:r>
            <a:endParaRPr lang="zh-CN" altLang="en-US"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2" name="文本框 11"/>
          <p:cNvSpPr txBox="1"/>
          <p:nvPr/>
        </p:nvSpPr>
        <p:spPr>
          <a:xfrm>
            <a:off x="4384040" y="3261360"/>
            <a:ext cx="3234690" cy="396240"/>
          </a:xfrm>
          <a:prstGeom prst="rect">
            <a:avLst/>
          </a:prstGeom>
          <a:noFill/>
        </p:spPr>
        <p:txBody>
          <a:bodyPr wrap="square" rtlCol="0" anchor="t">
            <a:noAutofit/>
          </a:bodyPr>
          <a:p>
            <a:pPr lvl="0" algn="ctr">
              <a:lnSpc>
                <a:spcPct val="120000"/>
              </a:lnSpc>
              <a:buClrTx/>
              <a:buSzTx/>
              <a:buFontTx/>
            </a:pPr>
            <a:r>
              <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汽车</a:t>
            </a:r>
            <a:r>
              <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汽配</a:t>
            </a:r>
            <a:endPar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 name="文本框 2"/>
          <p:cNvSpPr txBox="1"/>
          <p:nvPr/>
        </p:nvSpPr>
        <p:spPr>
          <a:xfrm>
            <a:off x="855980" y="5948045"/>
            <a:ext cx="3237865" cy="396240"/>
          </a:xfrm>
          <a:prstGeom prst="rect">
            <a:avLst/>
          </a:prstGeom>
          <a:noFill/>
        </p:spPr>
        <p:txBody>
          <a:bodyPr wrap="square" rtlCol="0" anchor="t">
            <a:noAutofit/>
          </a:bodyPr>
          <a:p>
            <a:pPr lvl="0" algn="ctr">
              <a:lnSpc>
                <a:spcPct val="120000"/>
              </a:lnSpc>
              <a:buClrTx/>
              <a:buSzTx/>
              <a:buFontTx/>
            </a:pPr>
            <a:r>
              <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电商</a:t>
            </a:r>
            <a:r>
              <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零售</a:t>
            </a:r>
            <a:endPar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19" name="图片 18"/>
          <p:cNvPicPr preferRelativeResize="0"/>
          <p:nvPr/>
        </p:nvPicPr>
        <p:blipFill>
          <a:blip r:embed="rId2"/>
          <a:stretch>
            <a:fillRect/>
          </a:stretch>
        </p:blipFill>
        <p:spPr>
          <a:xfrm>
            <a:off x="4384270" y="1101090"/>
            <a:ext cx="3239770" cy="2160000"/>
          </a:xfrm>
          <a:prstGeom prst="rect">
            <a:avLst/>
          </a:prstGeom>
        </p:spPr>
      </p:pic>
      <p:pic>
        <p:nvPicPr>
          <p:cNvPr id="20" name="图片 19"/>
          <p:cNvPicPr preferRelativeResize="0"/>
          <p:nvPr/>
        </p:nvPicPr>
        <p:blipFill>
          <a:blip r:embed="rId3"/>
          <a:stretch>
            <a:fillRect/>
          </a:stretch>
        </p:blipFill>
        <p:spPr>
          <a:xfrm>
            <a:off x="4435475" y="3787775"/>
            <a:ext cx="3240000" cy="2160000"/>
          </a:xfrm>
          <a:prstGeom prst="rect">
            <a:avLst/>
          </a:prstGeom>
        </p:spPr>
      </p:pic>
      <p:sp>
        <p:nvSpPr>
          <p:cNvPr id="21" name="文本框 20"/>
          <p:cNvSpPr txBox="1"/>
          <p:nvPr/>
        </p:nvSpPr>
        <p:spPr>
          <a:xfrm>
            <a:off x="4435475" y="5948045"/>
            <a:ext cx="3240405" cy="396240"/>
          </a:xfrm>
          <a:prstGeom prst="rect">
            <a:avLst/>
          </a:prstGeom>
          <a:noFill/>
        </p:spPr>
        <p:txBody>
          <a:bodyPr wrap="square" rtlCol="0" anchor="t">
            <a:noAutofit/>
          </a:bodyPr>
          <a:p>
            <a:pPr lvl="0" algn="ctr">
              <a:lnSpc>
                <a:spcPct val="120000"/>
              </a:lnSpc>
              <a:buClrTx/>
              <a:buSzTx/>
              <a:buFontTx/>
            </a:pPr>
            <a:r>
              <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仓储</a:t>
            </a:r>
            <a:r>
              <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物流</a:t>
            </a:r>
            <a:endPar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22" name="图片 21"/>
          <p:cNvPicPr preferRelativeResize="0"/>
          <p:nvPr/>
        </p:nvPicPr>
        <p:blipFill>
          <a:blip r:embed="rId4"/>
          <a:stretch>
            <a:fillRect/>
          </a:stretch>
        </p:blipFill>
        <p:spPr>
          <a:xfrm>
            <a:off x="7912330" y="1101090"/>
            <a:ext cx="3239770" cy="2160000"/>
          </a:xfrm>
          <a:prstGeom prst="rect">
            <a:avLst/>
          </a:prstGeom>
        </p:spPr>
      </p:pic>
      <p:pic>
        <p:nvPicPr>
          <p:cNvPr id="23" name="图片 22"/>
          <p:cNvPicPr preferRelativeResize="0"/>
          <p:nvPr/>
        </p:nvPicPr>
        <p:blipFill>
          <a:blip r:embed="rId5"/>
          <a:stretch>
            <a:fillRect/>
          </a:stretch>
        </p:blipFill>
        <p:spPr>
          <a:xfrm>
            <a:off x="855980" y="3787775"/>
            <a:ext cx="3240000" cy="2160000"/>
          </a:xfrm>
          <a:prstGeom prst="rect">
            <a:avLst/>
          </a:prstGeom>
        </p:spPr>
      </p:pic>
      <p:pic>
        <p:nvPicPr>
          <p:cNvPr id="24" name="图片 23"/>
          <p:cNvPicPr preferRelativeResize="0"/>
          <p:nvPr/>
        </p:nvPicPr>
        <p:blipFill>
          <a:blip r:embed="rId6"/>
          <a:stretch>
            <a:fillRect/>
          </a:stretch>
        </p:blipFill>
        <p:spPr>
          <a:xfrm>
            <a:off x="7898765" y="3787775"/>
            <a:ext cx="3240000" cy="2160000"/>
          </a:xfrm>
          <a:prstGeom prst="rect">
            <a:avLst/>
          </a:prstGeom>
        </p:spPr>
      </p:pic>
      <p:sp>
        <p:nvSpPr>
          <p:cNvPr id="25" name="文本框 24"/>
          <p:cNvSpPr txBox="1"/>
          <p:nvPr/>
        </p:nvSpPr>
        <p:spPr>
          <a:xfrm>
            <a:off x="7898765" y="5948045"/>
            <a:ext cx="3240405" cy="396240"/>
          </a:xfrm>
          <a:prstGeom prst="rect">
            <a:avLst/>
          </a:prstGeom>
          <a:noFill/>
        </p:spPr>
        <p:txBody>
          <a:bodyPr wrap="square" rtlCol="0" anchor="t">
            <a:noAutofit/>
          </a:bodyPr>
          <a:p>
            <a:pPr lvl="0" algn="ctr">
              <a:lnSpc>
                <a:spcPct val="120000"/>
              </a:lnSpc>
              <a:buClrTx/>
              <a:buSzTx/>
              <a:buFontTx/>
            </a:pPr>
            <a:r>
              <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其它</a:t>
            </a:r>
            <a:endParaRPr 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3.2</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典型搬运场景</a:t>
            </a:r>
            <a:endPar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40" name="文本框 39"/>
          <p:cNvSpPr txBox="1"/>
          <p:nvPr/>
        </p:nvSpPr>
        <p:spPr>
          <a:xfrm>
            <a:off x="1950720" y="3630930"/>
            <a:ext cx="1633220" cy="423545"/>
          </a:xfrm>
          <a:prstGeom prst="rect">
            <a:avLst/>
          </a:prstGeom>
          <a:noFill/>
        </p:spPr>
        <p:txBody>
          <a:bodyPr wrap="square" rtlCol="0" anchor="t">
            <a:noAutofit/>
          </a:bodyPr>
          <a:p>
            <a:pPr lvl="0" algn="ctr">
              <a:lnSpc>
                <a:spcPct val="120000"/>
              </a:lnSpc>
              <a:buClrTx/>
              <a:buSzTx/>
              <a:buFontTx/>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产线备料</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5" name="文本框 4"/>
          <p:cNvSpPr txBox="1"/>
          <p:nvPr/>
        </p:nvSpPr>
        <p:spPr>
          <a:xfrm>
            <a:off x="2002790" y="1362710"/>
            <a:ext cx="1633220" cy="423545"/>
          </a:xfrm>
          <a:prstGeom prst="rect">
            <a:avLst/>
          </a:prstGeom>
          <a:noFill/>
        </p:spPr>
        <p:txBody>
          <a:bodyPr wrap="square" rtlCol="0" anchor="t">
            <a:noAutofit/>
            <a:scene3d>
              <a:camera prst="orthographicFront"/>
              <a:lightRig rig="threePt" dir="t"/>
            </a:scene3d>
          </a:bodyPr>
          <a:p>
            <a:pPr lvl="0" algn="l">
              <a:lnSpc>
                <a:spcPct val="120000"/>
              </a:lnSpc>
              <a:buClrTx/>
              <a:buSzTx/>
              <a:buFontTx/>
            </a:pPr>
            <a:r>
              <a:rPr lang="zh-CN" altLang="en-US"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点</a:t>
            </a:r>
            <a:r>
              <a:rPr lang="en-US" alt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点搬运</a:t>
            </a:r>
            <a:endParaRPr lang="zh-CN" altLang="en-US"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6" name="文本框 5"/>
          <p:cNvSpPr txBox="1"/>
          <p:nvPr/>
        </p:nvSpPr>
        <p:spPr>
          <a:xfrm>
            <a:off x="1950720" y="5765165"/>
            <a:ext cx="1633220" cy="423545"/>
          </a:xfrm>
          <a:prstGeom prst="rect">
            <a:avLst/>
          </a:prstGeom>
          <a:noFill/>
        </p:spPr>
        <p:txBody>
          <a:bodyPr wrap="square" rtlCol="0" anchor="t">
            <a:noAutofit/>
          </a:bodyPr>
          <a:p>
            <a:pPr lvl="0" algn="ctr">
              <a:lnSpc>
                <a:spcPct val="120000"/>
              </a:lnSpc>
              <a:buClrTx/>
              <a:buSzTx/>
              <a:buFontTx/>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工序转运</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4" name="图片 3"/>
          <p:cNvPicPr>
            <a:picLocks noChangeAspect="1"/>
          </p:cNvPicPr>
          <p:nvPr/>
        </p:nvPicPr>
        <p:blipFill>
          <a:blip r:embed="rId1"/>
          <a:stretch>
            <a:fillRect/>
          </a:stretch>
        </p:blipFill>
        <p:spPr>
          <a:xfrm>
            <a:off x="7973695" y="2280920"/>
            <a:ext cx="2456815" cy="1381760"/>
          </a:xfrm>
          <a:prstGeom prst="rect">
            <a:avLst/>
          </a:prstGeom>
        </p:spPr>
      </p:pic>
      <p:pic>
        <p:nvPicPr>
          <p:cNvPr id="9" name="图片 8"/>
          <p:cNvPicPr>
            <a:picLocks noChangeAspect="1"/>
          </p:cNvPicPr>
          <p:nvPr/>
        </p:nvPicPr>
        <p:blipFill>
          <a:blip r:embed="rId2"/>
          <a:stretch>
            <a:fillRect/>
          </a:stretch>
        </p:blipFill>
        <p:spPr>
          <a:xfrm>
            <a:off x="7971790" y="4311650"/>
            <a:ext cx="2482850" cy="1397635"/>
          </a:xfrm>
          <a:prstGeom prst="rect">
            <a:avLst/>
          </a:prstGeom>
        </p:spPr>
      </p:pic>
      <p:sp>
        <p:nvSpPr>
          <p:cNvPr id="10" name="文本框 9"/>
          <p:cNvSpPr txBox="1"/>
          <p:nvPr/>
        </p:nvSpPr>
        <p:spPr>
          <a:xfrm>
            <a:off x="4929505" y="1362710"/>
            <a:ext cx="1836420" cy="423545"/>
          </a:xfrm>
          <a:prstGeom prst="rect">
            <a:avLst/>
          </a:prstGeom>
          <a:noFill/>
        </p:spPr>
        <p:txBody>
          <a:bodyPr wrap="square" rtlCol="0" anchor="t">
            <a:noAutofit/>
            <a:scene3d>
              <a:camera prst="orthographicFront"/>
              <a:lightRig rig="threePt" dir="t"/>
            </a:scene3d>
          </a:bodyPr>
          <a:p>
            <a:pPr lvl="0" algn="l">
              <a:lnSpc>
                <a:spcPct val="120000"/>
              </a:lnSpc>
              <a:buClrTx/>
              <a:buSzTx/>
              <a:buFontTx/>
            </a:pPr>
            <a:r>
              <a:rPr 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点</a:t>
            </a:r>
            <a:r>
              <a:rPr lang="en-US" alt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a:t>
            </a:r>
            <a:r>
              <a:rPr 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多点搬运</a:t>
            </a:r>
            <a:endParaRPr 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7" name="图片 6"/>
          <p:cNvPicPr>
            <a:picLocks noChangeAspect="1"/>
          </p:cNvPicPr>
          <p:nvPr/>
        </p:nvPicPr>
        <p:blipFill>
          <a:blip r:embed="rId3"/>
          <a:stretch>
            <a:fillRect/>
          </a:stretch>
        </p:blipFill>
        <p:spPr>
          <a:xfrm>
            <a:off x="1537335" y="2178050"/>
            <a:ext cx="2564130" cy="1442720"/>
          </a:xfrm>
          <a:prstGeom prst="rect">
            <a:avLst/>
          </a:prstGeom>
        </p:spPr>
      </p:pic>
      <p:sp>
        <p:nvSpPr>
          <p:cNvPr id="13" name="文本框 12"/>
          <p:cNvSpPr txBox="1"/>
          <p:nvPr/>
        </p:nvSpPr>
        <p:spPr>
          <a:xfrm>
            <a:off x="5034280" y="3630930"/>
            <a:ext cx="1633220" cy="423545"/>
          </a:xfrm>
          <a:prstGeom prst="rect">
            <a:avLst/>
          </a:prstGeom>
          <a:noFill/>
        </p:spPr>
        <p:txBody>
          <a:bodyPr wrap="square" rtlCol="0" anchor="t">
            <a:noAutofit/>
          </a:bodyPr>
          <a:p>
            <a:pPr lvl="0" algn="ctr">
              <a:lnSpc>
                <a:spcPct val="120000"/>
              </a:lnSpc>
              <a:buClrTx/>
              <a:buSzTx/>
              <a:buFontTx/>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多站送件</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4" name="文本框 13"/>
          <p:cNvSpPr txBox="1"/>
          <p:nvPr/>
        </p:nvSpPr>
        <p:spPr>
          <a:xfrm>
            <a:off x="4982210" y="5765165"/>
            <a:ext cx="1633220" cy="423545"/>
          </a:xfrm>
          <a:prstGeom prst="rect">
            <a:avLst/>
          </a:prstGeom>
          <a:noFill/>
        </p:spPr>
        <p:txBody>
          <a:bodyPr wrap="square" rtlCol="0" anchor="t">
            <a:noAutofit/>
          </a:bodyPr>
          <a:p>
            <a:pPr lvl="0" algn="ctr">
              <a:lnSpc>
                <a:spcPct val="120000"/>
              </a:lnSpc>
              <a:buClrTx/>
              <a:buSzTx/>
              <a:buFontTx/>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以车代线</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5" name="文本框 14"/>
          <p:cNvSpPr txBox="1"/>
          <p:nvPr/>
        </p:nvSpPr>
        <p:spPr>
          <a:xfrm>
            <a:off x="8059420" y="1362710"/>
            <a:ext cx="2637790" cy="423545"/>
          </a:xfrm>
          <a:prstGeom prst="rect">
            <a:avLst/>
          </a:prstGeom>
          <a:noFill/>
        </p:spPr>
        <p:txBody>
          <a:bodyPr wrap="square" rtlCol="0" anchor="t">
            <a:noAutofit/>
            <a:scene3d>
              <a:camera prst="orthographicFront"/>
              <a:lightRig rig="threePt" dir="t"/>
            </a:scene3d>
          </a:bodyPr>
          <a:p>
            <a:pPr lvl="0" algn="l">
              <a:lnSpc>
                <a:spcPct val="120000"/>
              </a:lnSpc>
              <a:buClrTx/>
              <a:buSzTx/>
              <a:buFontTx/>
            </a:pPr>
            <a:r>
              <a:rPr 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点</a:t>
            </a:r>
            <a:r>
              <a:rPr lang="en-US" alt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a:t>
            </a:r>
            <a:r>
              <a:rPr 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缓存区</a:t>
            </a:r>
            <a:r>
              <a:rPr lang="en-US" alt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点</a:t>
            </a:r>
            <a:r>
              <a:rPr 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rPr>
              <a:t>搬运</a:t>
            </a:r>
            <a:endParaRPr lang="zh-CN" sz="2000" b="1" kern="0" spc="-78" dirty="0">
              <a:solidFill>
                <a:srgbClr val="F7642A"/>
              </a:solidFill>
              <a:effectLst>
                <a:outerShdw blurRad="38100" dist="25400" dir="5400000" algn="ctr" rotWithShape="0">
                  <a:srgbClr val="6E747A">
                    <a:alpha val="43000"/>
                  </a:srgbClr>
                </a:outerShdw>
              </a:effectLst>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17" name="图片 16"/>
          <p:cNvPicPr>
            <a:picLocks noChangeAspect="1"/>
          </p:cNvPicPr>
          <p:nvPr/>
        </p:nvPicPr>
        <p:blipFill>
          <a:blip r:embed="rId4"/>
          <a:stretch>
            <a:fillRect/>
          </a:stretch>
        </p:blipFill>
        <p:spPr>
          <a:xfrm>
            <a:off x="4509770" y="4355465"/>
            <a:ext cx="2578100" cy="1449705"/>
          </a:xfrm>
          <a:prstGeom prst="rect">
            <a:avLst/>
          </a:prstGeom>
        </p:spPr>
      </p:pic>
      <p:sp>
        <p:nvSpPr>
          <p:cNvPr id="18" name="文本框 17"/>
          <p:cNvSpPr txBox="1"/>
          <p:nvPr/>
        </p:nvSpPr>
        <p:spPr>
          <a:xfrm>
            <a:off x="8385810" y="3630930"/>
            <a:ext cx="1633220" cy="423545"/>
          </a:xfrm>
          <a:prstGeom prst="rect">
            <a:avLst/>
          </a:prstGeom>
          <a:noFill/>
        </p:spPr>
        <p:txBody>
          <a:bodyPr wrap="square" rtlCol="0" anchor="t">
            <a:noAutofit/>
          </a:bodyPr>
          <a:p>
            <a:pPr lvl="0" algn="ctr">
              <a:lnSpc>
                <a:spcPct val="120000"/>
              </a:lnSpc>
              <a:buClrTx/>
              <a:buSzTx/>
              <a:buFontTx/>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出入库搬运</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26" name="文本框 25"/>
          <p:cNvSpPr txBox="1"/>
          <p:nvPr/>
        </p:nvSpPr>
        <p:spPr>
          <a:xfrm>
            <a:off x="8385175" y="5765165"/>
            <a:ext cx="1633220" cy="423545"/>
          </a:xfrm>
          <a:prstGeom prst="rect">
            <a:avLst/>
          </a:prstGeom>
          <a:noFill/>
        </p:spPr>
        <p:txBody>
          <a:bodyPr wrap="square" rtlCol="0" anchor="t">
            <a:noAutofit/>
          </a:bodyPr>
          <a:p>
            <a:pPr lvl="0" algn="ctr">
              <a:lnSpc>
                <a:spcPct val="120000"/>
              </a:lnSpc>
              <a:buClrTx/>
              <a:buSzTx/>
              <a:buFontTx/>
            </a:pPr>
            <a:r>
              <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物料缓存区搬运</a:t>
            </a:r>
            <a:endParaRPr lang="zh-CN" altLang="en-US" sz="14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28" name="图片 27"/>
          <p:cNvPicPr>
            <a:picLocks noChangeAspect="1"/>
          </p:cNvPicPr>
          <p:nvPr/>
        </p:nvPicPr>
        <p:blipFill>
          <a:blip r:embed="rId5"/>
          <a:stretch>
            <a:fillRect/>
          </a:stretch>
        </p:blipFill>
        <p:spPr>
          <a:xfrm>
            <a:off x="1537335" y="4321810"/>
            <a:ext cx="2563495" cy="1442085"/>
          </a:xfrm>
          <a:prstGeom prst="rect">
            <a:avLst/>
          </a:prstGeom>
        </p:spPr>
      </p:pic>
      <p:pic>
        <p:nvPicPr>
          <p:cNvPr id="29" name="图片 28"/>
          <p:cNvPicPr>
            <a:picLocks noChangeAspect="1"/>
          </p:cNvPicPr>
          <p:nvPr/>
        </p:nvPicPr>
        <p:blipFill>
          <a:blip r:embed="rId6"/>
          <a:stretch>
            <a:fillRect/>
          </a:stretch>
        </p:blipFill>
        <p:spPr>
          <a:xfrm>
            <a:off x="4510405" y="2178050"/>
            <a:ext cx="2577465" cy="151765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descr="正视图"/>
          <p:cNvPicPr>
            <a:picLocks noChangeAspect="1"/>
          </p:cNvPicPr>
          <p:nvPr/>
        </p:nvPicPr>
        <p:blipFill>
          <a:blip r:embed="rId1"/>
          <a:stretch>
            <a:fillRect/>
          </a:stretch>
        </p:blipFill>
        <p:spPr>
          <a:xfrm>
            <a:off x="1855470" y="5075555"/>
            <a:ext cx="2858135" cy="1609090"/>
          </a:xfrm>
          <a:prstGeom prst="rect">
            <a:avLst/>
          </a:prstGeom>
        </p:spPr>
      </p:pic>
      <p:pic>
        <p:nvPicPr>
          <p:cNvPr id="18" name="图片 17" descr="右视图"/>
          <p:cNvPicPr>
            <a:picLocks noChangeAspect="1"/>
          </p:cNvPicPr>
          <p:nvPr/>
        </p:nvPicPr>
        <p:blipFill>
          <a:blip r:embed="rId2"/>
          <a:stretch>
            <a:fillRect/>
          </a:stretch>
        </p:blipFill>
        <p:spPr>
          <a:xfrm>
            <a:off x="2131695" y="4147185"/>
            <a:ext cx="2183765" cy="1229360"/>
          </a:xfrm>
          <a:prstGeom prst="rect">
            <a:avLst/>
          </a:prstGeom>
        </p:spPr>
      </p:pic>
      <p:cxnSp>
        <p:nvCxnSpPr>
          <p:cNvPr id="9" name="直接连接符 8"/>
          <p:cNvCxnSpPr/>
          <p:nvPr/>
        </p:nvCxnSpPr>
        <p:spPr>
          <a:xfrm flipV="1">
            <a:off x="1042035" y="2345055"/>
            <a:ext cx="9545955" cy="20955"/>
          </a:xfrm>
          <a:prstGeom prst="line">
            <a:avLst/>
          </a:prstGeom>
          <a:ln>
            <a:solidFill>
              <a:schemeClr val="bg1">
                <a:lumMod val="50000"/>
              </a:schemeClr>
            </a:solidFill>
          </a:ln>
        </p:spPr>
        <p:style>
          <a:lnRef idx="2">
            <a:schemeClr val="accent1"/>
          </a:lnRef>
          <a:fillRef idx="0">
            <a:srgbClr val="FFFFFF"/>
          </a:fillRef>
          <a:effectRef idx="0">
            <a:srgbClr val="FFFFFF"/>
          </a:effectRef>
          <a:fontRef idx="minor">
            <a:schemeClr val="tx1"/>
          </a:fontRef>
        </p:style>
      </p:cxnSp>
      <p:sp>
        <p:nvSpPr>
          <p:cNvPr id="10" name="文本框 9"/>
          <p:cNvSpPr txBox="1"/>
          <p:nvPr/>
        </p:nvSpPr>
        <p:spPr>
          <a:xfrm>
            <a:off x="1068070" y="1860550"/>
            <a:ext cx="9523095" cy="423545"/>
          </a:xfrm>
          <a:prstGeom prst="rect">
            <a:avLst/>
          </a:prstGeom>
          <a:noFill/>
        </p:spPr>
        <p:txBody>
          <a:bodyPr wrap="square" rtlCol="0" anchor="t">
            <a:noAutofit/>
          </a:bodyPr>
          <a:p>
            <a:pPr lvl="0" algn="ctr">
              <a:lnSpc>
                <a:spcPct val="120000"/>
              </a:lnSpc>
              <a:buClrTx/>
              <a:buSzTx/>
              <a:buFontTx/>
            </a:pPr>
            <a:r>
              <a:rPr lang="en-US" altLang="zh-CN" sz="28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80KG/150KG/300KG/600KG/1000KG/1500KG</a:t>
            </a:r>
            <a:endParaRPr lang="en-US" altLang="zh-CN" sz="28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5" name="文本框 14"/>
          <p:cNvSpPr txBox="1"/>
          <p:nvPr/>
        </p:nvSpPr>
        <p:spPr>
          <a:xfrm>
            <a:off x="1532255" y="3568065"/>
            <a:ext cx="1633220" cy="423545"/>
          </a:xfrm>
          <a:prstGeom prst="rect">
            <a:avLst/>
          </a:prstGeom>
          <a:noFill/>
        </p:spPr>
        <p:txBody>
          <a:bodyPr wrap="square" rtlCol="0" anchor="t">
            <a:noAutofit/>
          </a:bodyPr>
          <a:p>
            <a:pPr lvl="0" algn="l">
              <a:lnSpc>
                <a:spcPct val="120000"/>
              </a:lnSpc>
              <a:buClrTx/>
              <a:buSzTx/>
              <a:buFontTx/>
            </a:pPr>
            <a:r>
              <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平板搬运</a:t>
            </a:r>
            <a:endPar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7" name="文本框 16"/>
          <p:cNvSpPr txBox="1"/>
          <p:nvPr/>
        </p:nvSpPr>
        <p:spPr>
          <a:xfrm>
            <a:off x="1532255" y="4708525"/>
            <a:ext cx="1633220" cy="423545"/>
          </a:xfrm>
          <a:prstGeom prst="rect">
            <a:avLst/>
          </a:prstGeom>
          <a:noFill/>
        </p:spPr>
        <p:txBody>
          <a:bodyPr wrap="square" rtlCol="0" anchor="t">
            <a:noAutofit/>
          </a:bodyPr>
          <a:p>
            <a:pPr lvl="0" algn="l">
              <a:lnSpc>
                <a:spcPct val="120000"/>
              </a:lnSpc>
              <a:buClrTx/>
              <a:buSzTx/>
              <a:buFontTx/>
            </a:pPr>
            <a:r>
              <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顶升版本</a:t>
            </a:r>
            <a:endPar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19" name="文本框 18"/>
          <p:cNvSpPr txBox="1"/>
          <p:nvPr/>
        </p:nvSpPr>
        <p:spPr>
          <a:xfrm>
            <a:off x="1532255" y="5848985"/>
            <a:ext cx="1633220" cy="423545"/>
          </a:xfrm>
          <a:prstGeom prst="rect">
            <a:avLst/>
          </a:prstGeom>
          <a:noFill/>
        </p:spPr>
        <p:txBody>
          <a:bodyPr wrap="square" rtlCol="0" anchor="t">
            <a:noAutofit/>
          </a:bodyPr>
          <a:p>
            <a:pPr lvl="0" algn="l">
              <a:lnSpc>
                <a:spcPct val="120000"/>
              </a:lnSpc>
              <a:buClrTx/>
              <a:buSzTx/>
              <a:buFontTx/>
            </a:pPr>
            <a:r>
              <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旋转顶升</a:t>
            </a:r>
            <a:endPar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3" name="文本框 32"/>
          <p:cNvSpPr txBox="1"/>
          <p:nvPr/>
        </p:nvSpPr>
        <p:spPr>
          <a:xfrm>
            <a:off x="1067435" y="2508885"/>
            <a:ext cx="4653280" cy="423545"/>
          </a:xfrm>
          <a:prstGeom prst="rect">
            <a:avLst/>
          </a:prstGeom>
          <a:noFill/>
        </p:spPr>
        <p:txBody>
          <a:bodyPr wrap="square" rtlCol="0" anchor="t">
            <a:noAutofit/>
          </a:bodyPr>
          <a:p>
            <a:pPr lvl="0" algn="ctr">
              <a:lnSpc>
                <a:spcPct val="120000"/>
              </a:lnSpc>
              <a:buClrTx/>
              <a:buSzTx/>
              <a:buFontTx/>
            </a:pPr>
            <a:r>
              <a:rPr lang="zh-CN" altLang="en-US"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机器人功能形态</a:t>
            </a:r>
            <a:endParaRPr lang="zh-CN" altLang="en-US"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5" name="矩形 34"/>
          <p:cNvSpPr/>
          <p:nvPr/>
        </p:nvSpPr>
        <p:spPr>
          <a:xfrm>
            <a:off x="5937885" y="2543175"/>
            <a:ext cx="4653280" cy="4156710"/>
          </a:xfrm>
          <a:prstGeom prst="rect">
            <a:avLst/>
          </a:prstGeom>
          <a:noFill/>
          <a:ln>
            <a:solidFill>
              <a:schemeClr val="bg1">
                <a:lumMod val="50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8" name="文本框 37"/>
          <p:cNvSpPr txBox="1"/>
          <p:nvPr/>
        </p:nvSpPr>
        <p:spPr>
          <a:xfrm>
            <a:off x="6075045" y="3590290"/>
            <a:ext cx="1633220" cy="423545"/>
          </a:xfrm>
          <a:prstGeom prst="rect">
            <a:avLst/>
          </a:prstGeom>
          <a:noFill/>
        </p:spPr>
        <p:txBody>
          <a:bodyPr wrap="square" rtlCol="0" anchor="t">
            <a:noAutofit/>
          </a:bodyPr>
          <a:p>
            <a:pPr lvl="0" algn="l">
              <a:lnSpc>
                <a:spcPct val="120000"/>
              </a:lnSpc>
              <a:buClrTx/>
              <a:buSzTx/>
              <a:buFontTx/>
            </a:pPr>
            <a:r>
              <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地面搬运</a:t>
            </a:r>
            <a:endPar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9" name="文本框 38"/>
          <p:cNvSpPr txBox="1"/>
          <p:nvPr/>
        </p:nvSpPr>
        <p:spPr>
          <a:xfrm>
            <a:off x="5937885" y="4640580"/>
            <a:ext cx="1633220" cy="423545"/>
          </a:xfrm>
          <a:prstGeom prst="rect">
            <a:avLst/>
          </a:prstGeom>
          <a:noFill/>
        </p:spPr>
        <p:txBody>
          <a:bodyPr wrap="square" rtlCol="0" anchor="t">
            <a:noAutofit/>
          </a:bodyPr>
          <a:p>
            <a:pPr lvl="0" algn="l">
              <a:lnSpc>
                <a:spcPct val="120000"/>
              </a:lnSpc>
              <a:buClrTx/>
              <a:buSzTx/>
              <a:buFontTx/>
            </a:pPr>
            <a:r>
              <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地面支架搬运</a:t>
            </a:r>
            <a:endPar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40" name="文本框 39"/>
          <p:cNvSpPr txBox="1"/>
          <p:nvPr/>
        </p:nvSpPr>
        <p:spPr>
          <a:xfrm>
            <a:off x="5937250" y="5667375"/>
            <a:ext cx="1633220" cy="423545"/>
          </a:xfrm>
          <a:prstGeom prst="rect">
            <a:avLst/>
          </a:prstGeom>
          <a:noFill/>
        </p:spPr>
        <p:txBody>
          <a:bodyPr wrap="square" rtlCol="0" anchor="t">
            <a:noAutofit/>
          </a:bodyPr>
          <a:p>
            <a:pPr lvl="0" algn="l">
              <a:lnSpc>
                <a:spcPct val="120000"/>
              </a:lnSpc>
              <a:buClrTx/>
              <a:buSzTx/>
              <a:buFontTx/>
            </a:pPr>
            <a:r>
              <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设备对接</a:t>
            </a:r>
            <a:r>
              <a:rPr lang="en-US" altLang="zh-CN"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转运</a:t>
            </a:r>
            <a:endParaRPr lang="zh-CN" altLang="en-US" sz="1600"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51" name="文本框 50"/>
          <p:cNvSpPr txBox="1"/>
          <p:nvPr/>
        </p:nvSpPr>
        <p:spPr>
          <a:xfrm>
            <a:off x="5937250" y="2508885"/>
            <a:ext cx="4653915" cy="423545"/>
          </a:xfrm>
          <a:prstGeom prst="rect">
            <a:avLst/>
          </a:prstGeom>
          <a:noFill/>
        </p:spPr>
        <p:txBody>
          <a:bodyPr wrap="square" rtlCol="0" anchor="t">
            <a:noAutofit/>
          </a:bodyPr>
          <a:p>
            <a:pPr lvl="0" algn="ctr">
              <a:lnSpc>
                <a:spcPct val="120000"/>
              </a:lnSpc>
              <a:buClrTx/>
              <a:buSzTx/>
              <a:buFontTx/>
            </a:pPr>
            <a:r>
              <a:rPr lang="zh-CN" altLang="en-US"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搬运对接形态</a:t>
            </a:r>
            <a:endParaRPr lang="zh-CN" altLang="en-US"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56" name="图片 55"/>
          <p:cNvPicPr>
            <a:picLocks noChangeAspect="1"/>
          </p:cNvPicPr>
          <p:nvPr/>
        </p:nvPicPr>
        <p:blipFill>
          <a:blip r:embed="rId3"/>
          <a:stretch>
            <a:fillRect/>
          </a:stretch>
        </p:blipFill>
        <p:spPr>
          <a:xfrm>
            <a:off x="7418705" y="5485765"/>
            <a:ext cx="844550" cy="881380"/>
          </a:xfrm>
          <a:prstGeom prst="rect">
            <a:avLst/>
          </a:prstGeom>
        </p:spPr>
      </p:pic>
      <p:pic>
        <p:nvPicPr>
          <p:cNvPr id="101" name="图片 100"/>
          <p:cNvPicPr/>
          <p:nvPr/>
        </p:nvPicPr>
        <p:blipFill>
          <a:blip r:embed="rId4"/>
          <a:stretch>
            <a:fillRect/>
          </a:stretch>
        </p:blipFill>
        <p:spPr>
          <a:xfrm>
            <a:off x="8124190" y="5410200"/>
            <a:ext cx="1137285" cy="956945"/>
          </a:xfrm>
          <a:prstGeom prst="rect">
            <a:avLst/>
          </a:prstGeom>
          <a:noFill/>
          <a:ln w="9525">
            <a:noFill/>
          </a:ln>
        </p:spPr>
      </p:pic>
      <p:sp>
        <p:nvSpPr>
          <p:cNvPr id="58" name="矩形 57"/>
          <p:cNvSpPr/>
          <p:nvPr/>
        </p:nvSpPr>
        <p:spPr>
          <a:xfrm>
            <a:off x="1067435" y="2543175"/>
            <a:ext cx="4653280" cy="4156710"/>
          </a:xfrm>
          <a:prstGeom prst="rect">
            <a:avLst/>
          </a:prstGeom>
          <a:noFill/>
          <a:ln>
            <a:solidFill>
              <a:schemeClr val="bg1">
                <a:lumMod val="50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3.3</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产品形态</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dirty="0">
                <a:solidFill>
                  <a:schemeClr val="tx1"/>
                </a:solidFill>
                <a:latin typeface="微软雅黑" panose="020B0503020204020204" charset="-122"/>
                <a:cs typeface="微软雅黑" panose="020B0503020204020204" charset="-122"/>
                <a:sym typeface="+mn-ea"/>
              </a:rPr>
              <a:t>iBEN ROBOT</a:t>
            </a:r>
            <a:r>
              <a:rPr lang="zh-CN" altLang="en-US" sz="1600" dirty="0">
                <a:solidFill>
                  <a:schemeClr val="tx1"/>
                </a:solidFill>
                <a:latin typeface="微软雅黑" panose="020B0503020204020204" charset="-122"/>
                <a:cs typeface="微软雅黑" panose="020B0503020204020204" charset="-122"/>
                <a:sym typeface="+mn-ea"/>
              </a:rPr>
              <a:t>工业搬运机器人支持</a:t>
            </a:r>
            <a:r>
              <a:rPr lang="en-US" altLang="zh-CN" sz="1600" dirty="0">
                <a:solidFill>
                  <a:schemeClr val="tx1"/>
                </a:solidFill>
                <a:latin typeface="微软雅黑" panose="020B0503020204020204" charset="-122"/>
                <a:cs typeface="微软雅黑" panose="020B0503020204020204" charset="-122"/>
                <a:sym typeface="+mn-ea"/>
              </a:rPr>
              <a:t>80~1500KG</a:t>
            </a:r>
            <a:r>
              <a:rPr lang="zh-CN" altLang="en-US" sz="1600" dirty="0">
                <a:solidFill>
                  <a:schemeClr val="tx1"/>
                </a:solidFill>
                <a:latin typeface="微软雅黑" panose="020B0503020204020204" charset="-122"/>
                <a:cs typeface="微软雅黑" panose="020B0503020204020204" charset="-122"/>
                <a:sym typeface="+mn-ea"/>
              </a:rPr>
              <a:t>搬运业务，机器人有</a:t>
            </a:r>
            <a:r>
              <a:rPr lang="en-US" altLang="zh-CN" sz="1600" dirty="0">
                <a:solidFill>
                  <a:schemeClr val="tx1"/>
                </a:solidFill>
                <a:latin typeface="微软雅黑" panose="020B0503020204020204" charset="-122"/>
                <a:cs typeface="微软雅黑" panose="020B0503020204020204" charset="-122"/>
                <a:sym typeface="+mn-ea"/>
              </a:rPr>
              <a:t>3</a:t>
            </a:r>
            <a:r>
              <a:rPr lang="zh-CN" altLang="en-US" sz="1600" dirty="0">
                <a:solidFill>
                  <a:schemeClr val="tx1"/>
                </a:solidFill>
                <a:latin typeface="微软雅黑" panose="020B0503020204020204" charset="-122"/>
                <a:cs typeface="微软雅黑" panose="020B0503020204020204" charset="-122"/>
                <a:sym typeface="+mn-ea"/>
              </a:rPr>
              <a:t>类搬运类型，支持</a:t>
            </a:r>
            <a:r>
              <a:rPr lang="en-US" altLang="zh-CN" sz="1600" dirty="0">
                <a:solidFill>
                  <a:schemeClr val="tx1"/>
                </a:solidFill>
                <a:latin typeface="微软雅黑" panose="020B0503020204020204" charset="-122"/>
                <a:cs typeface="微软雅黑" panose="020B0503020204020204" charset="-122"/>
                <a:sym typeface="+mn-ea"/>
              </a:rPr>
              <a:t>3</a:t>
            </a:r>
            <a:r>
              <a:rPr lang="zh-CN" altLang="en-US" sz="1600" dirty="0">
                <a:solidFill>
                  <a:schemeClr val="tx1"/>
                </a:solidFill>
                <a:latin typeface="微软雅黑" panose="020B0503020204020204" charset="-122"/>
                <a:cs typeface="微软雅黑" panose="020B0503020204020204" charset="-122"/>
                <a:sym typeface="+mn-ea"/>
              </a:rPr>
              <a:t>类容器</a:t>
            </a:r>
            <a:r>
              <a:rPr lang="en-US" altLang="zh-CN" sz="1600" dirty="0">
                <a:solidFill>
                  <a:schemeClr val="tx1"/>
                </a:solidFill>
                <a:latin typeface="微软雅黑" panose="020B0503020204020204" charset="-122"/>
                <a:cs typeface="微软雅黑" panose="020B0503020204020204" charset="-122"/>
                <a:sym typeface="+mn-ea"/>
              </a:rPr>
              <a:t>/</a:t>
            </a:r>
            <a:r>
              <a:rPr lang="zh-CN" altLang="en-US" sz="1600" dirty="0">
                <a:solidFill>
                  <a:schemeClr val="tx1"/>
                </a:solidFill>
                <a:latin typeface="微软雅黑" panose="020B0503020204020204" charset="-122"/>
                <a:cs typeface="微软雅黑" panose="020B0503020204020204" charset="-122"/>
                <a:sym typeface="+mn-ea"/>
              </a:rPr>
              <a:t>设备搬运、对接；</a:t>
            </a:r>
            <a:endParaRPr lang="zh-CN" altLang="en-US" sz="160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altLang="en-US" sz="1400" dirty="0">
                <a:solidFill>
                  <a:srgbClr val="F7642A"/>
                </a:solidFill>
                <a:latin typeface="微软雅黑" panose="020B0503020204020204" charset="-122"/>
                <a:cs typeface="微软雅黑" panose="020B0503020204020204" charset="-122"/>
              </a:rPr>
              <a:t>机器人搬运形态</a:t>
            </a:r>
            <a:r>
              <a:rPr lang="zh-CN" altLang="en-US" sz="1400" dirty="0">
                <a:solidFill>
                  <a:schemeClr val="tx1"/>
                </a:solidFill>
                <a:latin typeface="微软雅黑" panose="020B0503020204020204" charset="-122"/>
                <a:cs typeface="微软雅黑" panose="020B0503020204020204" charset="-122"/>
              </a:rPr>
              <a:t>：</a:t>
            </a:r>
            <a:r>
              <a:rPr lang="zh-CN" altLang="en-US" sz="1400" b="0" dirty="0">
                <a:solidFill>
                  <a:schemeClr val="tx1"/>
                </a:solidFill>
                <a:latin typeface="微软雅黑" panose="020B0503020204020204" charset="-122"/>
                <a:cs typeface="微软雅黑" panose="020B0503020204020204" charset="-122"/>
              </a:rPr>
              <a:t>平板搬运、顶升搬运、旋转顶升搬运，功能组件兼容设计，可自由搭配；</a:t>
            </a:r>
            <a:endParaRPr lang="zh-CN" altLang="en-US" sz="1400" dirty="0">
              <a:solidFill>
                <a:schemeClr val="tx1"/>
              </a:solidFill>
              <a:latin typeface="微软雅黑" panose="020B0503020204020204" charset="-122"/>
              <a:cs typeface="微软雅黑" panose="020B0503020204020204" charset="-122"/>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sym typeface="+mn-ea"/>
              </a:rPr>
              <a:t>容器</a:t>
            </a:r>
            <a:r>
              <a:rPr lang="en-US" altLang="zh-CN" sz="1400" dirty="0">
                <a:solidFill>
                  <a:srgbClr val="F7642A"/>
                </a:solidFill>
                <a:latin typeface="微软雅黑" panose="020B0503020204020204" charset="-122"/>
                <a:cs typeface="微软雅黑" panose="020B0503020204020204" charset="-122"/>
                <a:sym typeface="+mn-ea"/>
              </a:rPr>
              <a:t>/</a:t>
            </a:r>
            <a:r>
              <a:rPr lang="zh-CN" altLang="en-US" sz="1400" dirty="0">
                <a:solidFill>
                  <a:srgbClr val="F7642A"/>
                </a:solidFill>
                <a:latin typeface="微软雅黑" panose="020B0503020204020204" charset="-122"/>
                <a:cs typeface="微软雅黑" panose="020B0503020204020204" charset="-122"/>
                <a:sym typeface="+mn-ea"/>
              </a:rPr>
              <a:t>设备搬运对接</a:t>
            </a:r>
            <a:r>
              <a:rPr lang="zh-CN" sz="1400" dirty="0">
                <a:solidFill>
                  <a:schemeClr val="tx1"/>
                </a:solidFill>
                <a:latin typeface="微软雅黑" panose="020B0503020204020204" charset="-122"/>
                <a:cs typeface="微软雅黑" panose="020B0503020204020204" charset="-122"/>
                <a:sym typeface="+mn-ea"/>
              </a:rPr>
              <a:t>：</a:t>
            </a:r>
            <a:r>
              <a:rPr lang="zh-CN" sz="1400" b="0" dirty="0">
                <a:solidFill>
                  <a:schemeClr val="tx1"/>
                </a:solidFill>
                <a:latin typeface="微软雅黑" panose="020B0503020204020204" charset="-122"/>
                <a:cs typeface="微软雅黑" panose="020B0503020204020204" charset="-122"/>
                <a:sym typeface="+mn-ea"/>
              </a:rPr>
              <a:t>地面货架</a:t>
            </a:r>
            <a:r>
              <a:rPr lang="en-US" altLang="zh-CN" sz="1400" b="0" dirty="0">
                <a:solidFill>
                  <a:schemeClr val="tx1"/>
                </a:solidFill>
                <a:latin typeface="微软雅黑" panose="020B0503020204020204" charset="-122"/>
                <a:cs typeface="微软雅黑" panose="020B0503020204020204" charset="-122"/>
                <a:sym typeface="+mn-ea"/>
              </a:rPr>
              <a:t>/</a:t>
            </a:r>
            <a:r>
              <a:rPr lang="zh-CN" sz="1400" b="0" dirty="0">
                <a:solidFill>
                  <a:schemeClr val="tx1"/>
                </a:solidFill>
                <a:latin typeface="微软雅黑" panose="020B0503020204020204" charset="-122"/>
                <a:cs typeface="微软雅黑" panose="020B0503020204020204" charset="-122"/>
                <a:sym typeface="+mn-ea"/>
              </a:rPr>
              <a:t>料车类搬运、地面支架类料箱、托盘搬运、辊道、输送线、自动化设备精准对接</a:t>
            </a:r>
            <a:r>
              <a:rPr lang="zh-CN" altLang="en-US" sz="1400" b="0" dirty="0">
                <a:solidFill>
                  <a:schemeClr val="tx1"/>
                </a:solidFill>
                <a:latin typeface="微软雅黑" panose="020B0503020204020204" charset="-122"/>
                <a:cs typeface="微软雅黑" panose="020B0503020204020204" charset="-122"/>
                <a:sym typeface="+mn-ea"/>
              </a:rPr>
              <a:t>；</a:t>
            </a:r>
            <a:endParaRPr lang="zh-CN" altLang="en-US" sz="1400" b="0" dirty="0">
              <a:solidFill>
                <a:schemeClr val="tx1"/>
              </a:solidFill>
              <a:latin typeface="微软雅黑" panose="020B0503020204020204" charset="-122"/>
              <a:cs typeface="微软雅黑" panose="020B0503020204020204" charset="-122"/>
              <a:sym typeface="+mn-ea"/>
            </a:endParaRPr>
          </a:p>
        </p:txBody>
      </p:sp>
      <p:pic>
        <p:nvPicPr>
          <p:cNvPr id="3" name="图片 2" descr="右视图"/>
          <p:cNvPicPr>
            <a:picLocks noChangeAspect="1"/>
          </p:cNvPicPr>
          <p:nvPr/>
        </p:nvPicPr>
        <p:blipFill>
          <a:blip r:embed="rId2"/>
          <a:stretch>
            <a:fillRect/>
          </a:stretch>
        </p:blipFill>
        <p:spPr>
          <a:xfrm>
            <a:off x="2131695" y="2875280"/>
            <a:ext cx="2183765" cy="1229360"/>
          </a:xfrm>
          <a:prstGeom prst="rect">
            <a:avLst/>
          </a:prstGeom>
        </p:spPr>
      </p:pic>
      <p:pic>
        <p:nvPicPr>
          <p:cNvPr id="7" name="图片 6"/>
          <p:cNvPicPr>
            <a:picLocks noChangeAspect="1"/>
          </p:cNvPicPr>
          <p:nvPr/>
        </p:nvPicPr>
        <p:blipFill>
          <a:blip r:embed="rId5"/>
          <a:stretch>
            <a:fillRect/>
          </a:stretch>
        </p:blipFill>
        <p:spPr>
          <a:xfrm>
            <a:off x="3079115" y="3385185"/>
            <a:ext cx="664210" cy="407670"/>
          </a:xfrm>
          <a:prstGeom prst="rect">
            <a:avLst/>
          </a:prstGeom>
        </p:spPr>
      </p:pic>
      <p:pic>
        <p:nvPicPr>
          <p:cNvPr id="12" name="图片 11"/>
          <p:cNvPicPr>
            <a:picLocks noChangeAspect="1"/>
          </p:cNvPicPr>
          <p:nvPr/>
        </p:nvPicPr>
        <p:blipFill>
          <a:blip r:embed="rId5"/>
          <a:stretch>
            <a:fillRect/>
          </a:stretch>
        </p:blipFill>
        <p:spPr>
          <a:xfrm>
            <a:off x="3079750" y="3046730"/>
            <a:ext cx="664210" cy="407670"/>
          </a:xfrm>
          <a:prstGeom prst="rect">
            <a:avLst/>
          </a:prstGeom>
        </p:spPr>
      </p:pic>
      <p:pic>
        <p:nvPicPr>
          <p:cNvPr id="13" name="图片 12" descr="右透视（透明底）"/>
          <p:cNvPicPr>
            <a:picLocks noChangeAspect="1"/>
          </p:cNvPicPr>
          <p:nvPr/>
        </p:nvPicPr>
        <p:blipFill>
          <a:blip r:embed="rId6"/>
          <a:stretch>
            <a:fillRect/>
          </a:stretch>
        </p:blipFill>
        <p:spPr>
          <a:xfrm>
            <a:off x="3417570" y="3007995"/>
            <a:ext cx="2087245" cy="1175385"/>
          </a:xfrm>
          <a:prstGeom prst="rect">
            <a:avLst/>
          </a:prstGeom>
        </p:spPr>
      </p:pic>
      <p:pic>
        <p:nvPicPr>
          <p:cNvPr id="14" name="图片 13"/>
          <p:cNvPicPr>
            <a:picLocks noChangeAspect="1"/>
          </p:cNvPicPr>
          <p:nvPr/>
        </p:nvPicPr>
        <p:blipFill>
          <a:blip r:embed="rId5"/>
          <a:stretch>
            <a:fillRect/>
          </a:stretch>
        </p:blipFill>
        <p:spPr>
          <a:xfrm>
            <a:off x="4194175" y="3395345"/>
            <a:ext cx="664210" cy="407670"/>
          </a:xfrm>
          <a:prstGeom prst="rect">
            <a:avLst/>
          </a:prstGeom>
        </p:spPr>
      </p:pic>
      <p:pic>
        <p:nvPicPr>
          <p:cNvPr id="16" name="图片 15"/>
          <p:cNvPicPr>
            <a:picLocks noChangeAspect="1"/>
          </p:cNvPicPr>
          <p:nvPr/>
        </p:nvPicPr>
        <p:blipFill>
          <a:blip r:embed="rId5"/>
          <a:stretch>
            <a:fillRect/>
          </a:stretch>
        </p:blipFill>
        <p:spPr>
          <a:xfrm>
            <a:off x="4194810" y="3056890"/>
            <a:ext cx="664210" cy="407670"/>
          </a:xfrm>
          <a:prstGeom prst="rect">
            <a:avLst/>
          </a:prstGeom>
        </p:spPr>
      </p:pic>
      <p:pic>
        <p:nvPicPr>
          <p:cNvPr id="31" name="图片 30" descr="右透视（透明底）"/>
          <p:cNvPicPr>
            <a:picLocks noChangeAspect="1"/>
          </p:cNvPicPr>
          <p:nvPr/>
        </p:nvPicPr>
        <p:blipFill>
          <a:blip r:embed="rId6"/>
          <a:stretch>
            <a:fillRect/>
          </a:stretch>
        </p:blipFill>
        <p:spPr>
          <a:xfrm>
            <a:off x="3362960" y="4253230"/>
            <a:ext cx="2087245" cy="1175385"/>
          </a:xfrm>
          <a:prstGeom prst="rect">
            <a:avLst/>
          </a:prstGeom>
        </p:spPr>
      </p:pic>
      <p:pic>
        <p:nvPicPr>
          <p:cNvPr id="37" name="图片 36"/>
          <p:cNvPicPr>
            <a:picLocks noChangeAspect="1"/>
          </p:cNvPicPr>
          <p:nvPr/>
        </p:nvPicPr>
        <p:blipFill>
          <a:blip r:embed="rId7"/>
          <a:stretch>
            <a:fillRect/>
          </a:stretch>
        </p:blipFill>
        <p:spPr>
          <a:xfrm>
            <a:off x="3019425" y="4180840"/>
            <a:ext cx="724535" cy="1121410"/>
          </a:xfrm>
          <a:prstGeom prst="rect">
            <a:avLst/>
          </a:prstGeom>
        </p:spPr>
      </p:pic>
      <p:pic>
        <p:nvPicPr>
          <p:cNvPr id="41" name="图片 40"/>
          <p:cNvPicPr>
            <a:picLocks noChangeAspect="1"/>
          </p:cNvPicPr>
          <p:nvPr/>
        </p:nvPicPr>
        <p:blipFill>
          <a:blip r:embed="rId7"/>
          <a:stretch>
            <a:fillRect/>
          </a:stretch>
        </p:blipFill>
        <p:spPr>
          <a:xfrm>
            <a:off x="4098925" y="4159250"/>
            <a:ext cx="724535" cy="1121410"/>
          </a:xfrm>
          <a:prstGeom prst="rect">
            <a:avLst/>
          </a:prstGeom>
        </p:spPr>
      </p:pic>
      <p:pic>
        <p:nvPicPr>
          <p:cNvPr id="43" name="图片 42"/>
          <p:cNvPicPr>
            <a:picLocks noChangeAspect="1"/>
          </p:cNvPicPr>
          <p:nvPr/>
        </p:nvPicPr>
        <p:blipFill>
          <a:blip r:embed="rId7"/>
          <a:stretch>
            <a:fillRect/>
          </a:stretch>
        </p:blipFill>
        <p:spPr>
          <a:xfrm>
            <a:off x="4098925" y="5410200"/>
            <a:ext cx="724535" cy="1121410"/>
          </a:xfrm>
          <a:prstGeom prst="rect">
            <a:avLst/>
          </a:prstGeom>
        </p:spPr>
      </p:pic>
      <p:pic>
        <p:nvPicPr>
          <p:cNvPr id="44" name="图片 43" descr="右透视（透明底）"/>
          <p:cNvPicPr>
            <a:picLocks noChangeAspect="1"/>
          </p:cNvPicPr>
          <p:nvPr/>
        </p:nvPicPr>
        <p:blipFill>
          <a:blip r:embed="rId6"/>
          <a:stretch>
            <a:fillRect/>
          </a:stretch>
        </p:blipFill>
        <p:spPr>
          <a:xfrm>
            <a:off x="3362960" y="5495290"/>
            <a:ext cx="2087245" cy="1175385"/>
          </a:xfrm>
          <a:prstGeom prst="rect">
            <a:avLst/>
          </a:prstGeom>
        </p:spPr>
      </p:pic>
      <p:pic>
        <p:nvPicPr>
          <p:cNvPr id="45" name="图片 44"/>
          <p:cNvPicPr>
            <a:picLocks noChangeAspect="1"/>
          </p:cNvPicPr>
          <p:nvPr/>
        </p:nvPicPr>
        <p:blipFill>
          <a:blip r:embed="rId8"/>
          <a:stretch>
            <a:fillRect/>
          </a:stretch>
        </p:blipFill>
        <p:spPr>
          <a:xfrm>
            <a:off x="2232660" y="5387340"/>
            <a:ext cx="2298065" cy="1235710"/>
          </a:xfrm>
          <a:prstGeom prst="rect">
            <a:avLst/>
          </a:prstGeom>
        </p:spPr>
      </p:pic>
      <p:grpSp>
        <p:nvGrpSpPr>
          <p:cNvPr id="48" name="组合 47"/>
          <p:cNvGrpSpPr/>
          <p:nvPr/>
        </p:nvGrpSpPr>
        <p:grpSpPr>
          <a:xfrm>
            <a:off x="7197090" y="3543300"/>
            <a:ext cx="3122930" cy="1758950"/>
            <a:chOff x="11317" y="5547"/>
            <a:chExt cx="4918" cy="2770"/>
          </a:xfrm>
        </p:grpSpPr>
        <p:pic>
          <p:nvPicPr>
            <p:cNvPr id="60" name="图片 59"/>
            <p:cNvPicPr>
              <a:picLocks noChangeAspect="1"/>
            </p:cNvPicPr>
            <p:nvPr/>
          </p:nvPicPr>
          <p:blipFill>
            <a:blip r:embed="rId9"/>
            <a:stretch>
              <a:fillRect/>
            </a:stretch>
          </p:blipFill>
          <p:spPr>
            <a:xfrm>
              <a:off x="13013" y="7365"/>
              <a:ext cx="1811" cy="863"/>
            </a:xfrm>
            <a:prstGeom prst="rect">
              <a:avLst/>
            </a:prstGeom>
          </p:spPr>
        </p:pic>
        <p:pic>
          <p:nvPicPr>
            <p:cNvPr id="47" name="图片 46" descr="正视图"/>
            <p:cNvPicPr>
              <a:picLocks noChangeAspect="1"/>
            </p:cNvPicPr>
            <p:nvPr/>
          </p:nvPicPr>
          <p:blipFill>
            <a:blip r:embed="rId1"/>
            <a:stretch>
              <a:fillRect/>
            </a:stretch>
          </p:blipFill>
          <p:spPr>
            <a:xfrm>
              <a:off x="11317" y="5547"/>
              <a:ext cx="4918" cy="2770"/>
            </a:xfrm>
            <a:prstGeom prst="rect">
              <a:avLst/>
            </a:prstGeom>
          </p:spPr>
        </p:pic>
      </p:grpSp>
      <p:pic>
        <p:nvPicPr>
          <p:cNvPr id="5" name="图片 4" descr="料车2"/>
          <p:cNvPicPr>
            <a:picLocks noChangeAspect="1"/>
          </p:cNvPicPr>
          <p:nvPr/>
        </p:nvPicPr>
        <p:blipFill>
          <a:blip r:embed="rId10"/>
          <a:stretch>
            <a:fillRect/>
          </a:stretch>
        </p:blipFill>
        <p:spPr>
          <a:xfrm>
            <a:off x="6711950" y="4229100"/>
            <a:ext cx="2041525" cy="1149985"/>
          </a:xfrm>
          <a:prstGeom prst="rect">
            <a:avLst/>
          </a:prstGeom>
        </p:spPr>
      </p:pic>
      <p:pic>
        <p:nvPicPr>
          <p:cNvPr id="6" name="图片 5" descr="多层架(VSLAM)"/>
          <p:cNvPicPr>
            <a:picLocks noChangeAspect="1"/>
          </p:cNvPicPr>
          <p:nvPr/>
        </p:nvPicPr>
        <p:blipFill>
          <a:blip r:embed="rId11"/>
          <a:stretch>
            <a:fillRect/>
          </a:stretch>
        </p:blipFill>
        <p:spPr>
          <a:xfrm>
            <a:off x="6689090" y="3061335"/>
            <a:ext cx="2087245" cy="1176655"/>
          </a:xfrm>
          <a:prstGeom prst="rect">
            <a:avLst/>
          </a:prstGeom>
        </p:spPr>
      </p:pic>
      <p:pic>
        <p:nvPicPr>
          <p:cNvPr id="8" name="图片 7" descr="网筐(VSLAM)"/>
          <p:cNvPicPr>
            <a:picLocks noChangeAspect="1"/>
          </p:cNvPicPr>
          <p:nvPr/>
        </p:nvPicPr>
        <p:blipFill>
          <a:blip r:embed="rId12"/>
          <a:stretch>
            <a:fillRect/>
          </a:stretch>
        </p:blipFill>
        <p:spPr>
          <a:xfrm>
            <a:off x="7756525" y="3036570"/>
            <a:ext cx="2185670" cy="1230630"/>
          </a:xfrm>
          <a:prstGeom prst="rect">
            <a:avLst/>
          </a:prstGeom>
        </p:spPr>
      </p:pic>
      <p:pic>
        <p:nvPicPr>
          <p:cNvPr id="20" name="图片 19" descr="图片1"/>
          <p:cNvPicPr>
            <a:picLocks noChangeAspect="1"/>
          </p:cNvPicPr>
          <p:nvPr/>
        </p:nvPicPr>
        <p:blipFill>
          <a:blip r:embed="rId13"/>
          <a:stretch>
            <a:fillRect/>
          </a:stretch>
        </p:blipFill>
        <p:spPr>
          <a:xfrm>
            <a:off x="9168765" y="5573395"/>
            <a:ext cx="1554480" cy="69913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右前透视（透明底）"/>
          <p:cNvPicPr>
            <a:picLocks noChangeAspect="1"/>
          </p:cNvPicPr>
          <p:nvPr/>
        </p:nvPicPr>
        <p:blipFill>
          <a:blip r:embed="rId1"/>
          <a:stretch>
            <a:fillRect/>
          </a:stretch>
        </p:blipFill>
        <p:spPr>
          <a:xfrm>
            <a:off x="4757420" y="5156835"/>
            <a:ext cx="2266315" cy="1289050"/>
          </a:xfrm>
          <a:prstGeom prst="rect">
            <a:avLst/>
          </a:prstGeom>
        </p:spPr>
      </p:pic>
      <p:pic>
        <p:nvPicPr>
          <p:cNvPr id="18" name="图片 17" descr="右前透视（透明底）"/>
          <p:cNvPicPr>
            <a:picLocks noChangeAspect="1"/>
          </p:cNvPicPr>
          <p:nvPr/>
        </p:nvPicPr>
        <p:blipFill>
          <a:blip r:embed="rId1"/>
          <a:stretch>
            <a:fillRect/>
          </a:stretch>
        </p:blipFill>
        <p:spPr>
          <a:xfrm>
            <a:off x="6998335" y="4584700"/>
            <a:ext cx="3516630" cy="1980565"/>
          </a:xfrm>
          <a:prstGeom prst="rect">
            <a:avLst/>
          </a:prstGeom>
        </p:spPr>
      </p:pic>
      <p:pic>
        <p:nvPicPr>
          <p:cNvPr id="5" name="图片 4" descr="右前透视（透明底）"/>
          <p:cNvPicPr>
            <a:picLocks noChangeAspect="1"/>
          </p:cNvPicPr>
          <p:nvPr/>
        </p:nvPicPr>
        <p:blipFill>
          <a:blip r:embed="rId2"/>
          <a:stretch>
            <a:fillRect/>
          </a:stretch>
        </p:blipFill>
        <p:spPr>
          <a:xfrm>
            <a:off x="5507990" y="4138930"/>
            <a:ext cx="1851025" cy="1042035"/>
          </a:xfrm>
          <a:prstGeom prst="rect">
            <a:avLst/>
          </a:prstGeom>
        </p:spPr>
      </p:pic>
      <p:pic>
        <p:nvPicPr>
          <p:cNvPr id="7" name="图片 6" descr="右前透视（透明底）"/>
          <p:cNvPicPr>
            <a:picLocks noChangeAspect="1"/>
          </p:cNvPicPr>
          <p:nvPr/>
        </p:nvPicPr>
        <p:blipFill>
          <a:blip r:embed="rId3"/>
          <a:stretch>
            <a:fillRect/>
          </a:stretch>
        </p:blipFill>
        <p:spPr>
          <a:xfrm>
            <a:off x="4570095" y="4130040"/>
            <a:ext cx="1939925" cy="1092200"/>
          </a:xfrm>
          <a:prstGeom prst="rect">
            <a:avLst/>
          </a:prstGeom>
        </p:spPr>
      </p:pic>
      <p:pic>
        <p:nvPicPr>
          <p:cNvPr id="8" name="图片 7" descr="右前透视（透明底）"/>
          <p:cNvPicPr>
            <a:picLocks noChangeAspect="1"/>
          </p:cNvPicPr>
          <p:nvPr/>
        </p:nvPicPr>
        <p:blipFill>
          <a:blip r:embed="rId3"/>
          <a:stretch>
            <a:fillRect/>
          </a:stretch>
        </p:blipFill>
        <p:spPr>
          <a:xfrm>
            <a:off x="7459980" y="3917315"/>
            <a:ext cx="2485390" cy="1399540"/>
          </a:xfrm>
          <a:prstGeom prst="rect">
            <a:avLst/>
          </a:prstGeom>
        </p:spPr>
      </p:pic>
      <p:pic>
        <p:nvPicPr>
          <p:cNvPr id="12" name="图片 11" descr="右前透视（透明底）"/>
          <p:cNvPicPr>
            <a:picLocks noChangeAspect="1"/>
          </p:cNvPicPr>
          <p:nvPr/>
        </p:nvPicPr>
        <p:blipFill>
          <a:blip r:embed="rId3"/>
          <a:stretch>
            <a:fillRect/>
          </a:stretch>
        </p:blipFill>
        <p:spPr>
          <a:xfrm>
            <a:off x="4832985" y="2762250"/>
            <a:ext cx="1939925" cy="1092200"/>
          </a:xfrm>
          <a:prstGeom prst="rect">
            <a:avLst/>
          </a:prstGeom>
        </p:spPr>
      </p:pic>
      <p:pic>
        <p:nvPicPr>
          <p:cNvPr id="14" name="图片 13" descr="右前透视（透明底）"/>
          <p:cNvPicPr>
            <a:picLocks noChangeAspect="1"/>
          </p:cNvPicPr>
          <p:nvPr/>
        </p:nvPicPr>
        <p:blipFill>
          <a:blip r:embed="rId3"/>
          <a:stretch>
            <a:fillRect/>
          </a:stretch>
        </p:blipFill>
        <p:spPr>
          <a:xfrm>
            <a:off x="7357110" y="2517775"/>
            <a:ext cx="2485390" cy="1399540"/>
          </a:xfrm>
          <a:prstGeom prst="rect">
            <a:avLst/>
          </a:prstGeom>
        </p:spPr>
      </p:pic>
      <p:grpSp>
        <p:nvGrpSpPr>
          <p:cNvPr id="62" name="组合 61"/>
          <p:cNvGrpSpPr>
            <a:grpSpLocks noChangeAspect="1"/>
          </p:cNvGrpSpPr>
          <p:nvPr/>
        </p:nvGrpSpPr>
        <p:grpSpPr>
          <a:xfrm>
            <a:off x="931222" y="2219720"/>
            <a:ext cx="8721413" cy="4546205"/>
            <a:chOff x="744" y="1543"/>
            <a:chExt cx="16262" cy="8477"/>
          </a:xfrm>
        </p:grpSpPr>
        <p:sp>
          <p:nvSpPr>
            <p:cNvPr id="22" name="文本框 21"/>
            <p:cNvSpPr txBox="1"/>
            <p:nvPr/>
          </p:nvSpPr>
          <p:spPr>
            <a:xfrm>
              <a:off x="4261" y="1543"/>
              <a:ext cx="2125" cy="667"/>
            </a:xfrm>
            <a:prstGeom prst="rect">
              <a:avLst/>
            </a:prstGeom>
            <a:noFill/>
            <a:ln>
              <a:noFill/>
            </a:ln>
          </p:spPr>
          <p:txBody>
            <a:bodyPr wrap="square" rtlCol="0" anchor="t">
              <a:noAutofit/>
            </a:bodyPr>
            <a:p>
              <a:pPr lvl="0" algn="ctr">
                <a:lnSpc>
                  <a:spcPct val="120000"/>
                </a:lnSpc>
                <a:buClrTx/>
                <a:buSzTx/>
                <a:buFontTx/>
              </a:pPr>
              <a:r>
                <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100KG</a:t>
              </a:r>
              <a:endPar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grpSp>
          <p:nvGrpSpPr>
            <p:cNvPr id="46" name="组合 45"/>
            <p:cNvGrpSpPr/>
            <p:nvPr/>
          </p:nvGrpSpPr>
          <p:grpSpPr>
            <a:xfrm>
              <a:off x="744" y="2219"/>
              <a:ext cx="2147" cy="7801"/>
              <a:chOff x="744" y="2219"/>
              <a:chExt cx="2147" cy="6113"/>
            </a:xfrm>
          </p:grpSpPr>
          <p:sp>
            <p:nvSpPr>
              <p:cNvPr id="43" name="文本框 42"/>
              <p:cNvSpPr txBox="1"/>
              <p:nvPr/>
            </p:nvSpPr>
            <p:spPr>
              <a:xfrm>
                <a:off x="746" y="2219"/>
                <a:ext cx="2145" cy="2036"/>
              </a:xfrm>
              <a:prstGeom prst="rect">
                <a:avLst/>
              </a:prstGeom>
              <a:noFill/>
              <a:ln>
                <a:noFill/>
              </a:ln>
            </p:spPr>
            <p:txBody>
              <a:bodyPr wrap="square" rtlCol="0" anchor="ctr" anchorCtr="0">
                <a:noAutofit/>
              </a:bodyPr>
              <a:p>
                <a:pPr lvl="0" algn="ctr">
                  <a:lnSpc>
                    <a:spcPct val="120000"/>
                  </a:lnSpc>
                  <a:buClrTx/>
                  <a:buSzTx/>
                  <a:buFontTx/>
                </a:pPr>
                <a:r>
                  <a:rPr lang="zh-CN" altLang="en-US" b="1" kern="0" spc="-78" dirty="0">
                    <a:ln>
                      <a:noFill/>
                    </a:l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顶升搬运</a:t>
                </a:r>
                <a:endParaRPr lang="zh-CN" altLang="en-US" b="1" kern="0" spc="-78" dirty="0">
                  <a:ln>
                    <a:noFill/>
                  </a:ln>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44" name="文本框 43"/>
              <p:cNvSpPr txBox="1"/>
              <p:nvPr/>
            </p:nvSpPr>
            <p:spPr>
              <a:xfrm>
                <a:off x="745" y="4254"/>
                <a:ext cx="2141" cy="2036"/>
              </a:xfrm>
              <a:prstGeom prst="rect">
                <a:avLst/>
              </a:prstGeom>
              <a:noFill/>
              <a:ln>
                <a:noFill/>
              </a:ln>
            </p:spPr>
            <p:txBody>
              <a:bodyPr wrap="square" rtlCol="0" anchor="ctr" anchorCtr="0">
                <a:noAutofit/>
              </a:bodyPr>
              <a:p>
                <a:pPr lvl="0" algn="ctr">
                  <a:lnSpc>
                    <a:spcPct val="120000"/>
                  </a:lnSpc>
                  <a:buClrTx/>
                  <a:buSzTx/>
                  <a:buFontTx/>
                </a:pPr>
                <a:r>
                  <a:rPr lang="zh-CN" altLang="en-US" b="1" kern="0" spc="-78" dirty="0">
                    <a:ln>
                      <a:noFill/>
                    </a:l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平板搬运</a:t>
                </a:r>
                <a:endParaRPr lang="zh-CN" altLang="en-US" b="1" kern="0" spc="-78" dirty="0">
                  <a:ln>
                    <a:noFill/>
                  </a:ln>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45" name="文本框 44"/>
              <p:cNvSpPr txBox="1"/>
              <p:nvPr/>
            </p:nvSpPr>
            <p:spPr>
              <a:xfrm>
                <a:off x="744" y="6296"/>
                <a:ext cx="2142" cy="2036"/>
              </a:xfrm>
              <a:prstGeom prst="rect">
                <a:avLst/>
              </a:prstGeom>
              <a:noFill/>
              <a:ln>
                <a:noFill/>
              </a:ln>
            </p:spPr>
            <p:txBody>
              <a:bodyPr wrap="square" rtlCol="0" anchor="ctr" anchorCtr="0">
                <a:noAutofit/>
              </a:bodyPr>
              <a:p>
                <a:pPr lvl="0" algn="ctr">
                  <a:lnSpc>
                    <a:spcPct val="120000"/>
                  </a:lnSpc>
                  <a:buClrTx/>
                  <a:buSzTx/>
                  <a:buFontTx/>
                </a:pPr>
                <a:r>
                  <a:rPr lang="zh-CN" altLang="en-US" b="1" kern="0" spc="-78" dirty="0">
                    <a:ln>
                      <a:noFill/>
                    </a:l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潜伏</a:t>
                </a:r>
                <a:r>
                  <a:rPr lang="en-US" altLang="zh-CN" b="1" kern="0" spc="-78" dirty="0">
                    <a:ln>
                      <a:noFill/>
                    </a:l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b="1" kern="0" spc="-78" dirty="0">
                    <a:ln>
                      <a:noFill/>
                    </a:l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潜伏顶升</a:t>
                </a:r>
                <a:endParaRPr lang="zh-CN" altLang="en-US" b="1" kern="0" spc="-78" dirty="0">
                  <a:ln>
                    <a:noFill/>
                  </a:ln>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grpSp>
        <p:sp>
          <p:nvSpPr>
            <p:cNvPr id="25" name="文本框 24"/>
            <p:cNvSpPr txBox="1"/>
            <p:nvPr/>
          </p:nvSpPr>
          <p:spPr>
            <a:xfrm>
              <a:off x="6803" y="1547"/>
              <a:ext cx="6049" cy="667"/>
            </a:xfrm>
            <a:prstGeom prst="rect">
              <a:avLst/>
            </a:prstGeom>
            <a:noFill/>
            <a:ln>
              <a:noFill/>
            </a:ln>
          </p:spPr>
          <p:txBody>
            <a:bodyPr wrap="square" rtlCol="0" anchor="t">
              <a:noAutofit/>
            </a:bodyPr>
            <a:p>
              <a:pPr lvl="0" algn="ctr">
                <a:lnSpc>
                  <a:spcPct val="120000"/>
                </a:lnSpc>
                <a:buClrTx/>
                <a:buSzTx/>
                <a:buFontTx/>
              </a:pPr>
              <a:r>
                <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300KG</a:t>
              </a:r>
              <a:endPar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26" name="文本框 25"/>
            <p:cNvSpPr txBox="1"/>
            <p:nvPr/>
          </p:nvSpPr>
          <p:spPr>
            <a:xfrm>
              <a:off x="13269" y="1547"/>
              <a:ext cx="3688" cy="667"/>
            </a:xfrm>
            <a:prstGeom prst="rect">
              <a:avLst/>
            </a:prstGeom>
            <a:noFill/>
            <a:ln>
              <a:noFill/>
            </a:ln>
          </p:spPr>
          <p:txBody>
            <a:bodyPr wrap="square" rtlCol="0" anchor="t">
              <a:noAutofit/>
            </a:bodyPr>
            <a:p>
              <a:pPr lvl="0" algn="ctr">
                <a:lnSpc>
                  <a:spcPct val="120000"/>
                </a:lnSpc>
                <a:buClrTx/>
                <a:buSzTx/>
                <a:buFontTx/>
              </a:pPr>
              <a:r>
                <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600KG</a:t>
              </a:r>
              <a:endParaRPr lang="en-US" altLang="zh-CN" b="1"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2" name="文本框 31"/>
            <p:cNvSpPr txBox="1"/>
            <p:nvPr/>
          </p:nvSpPr>
          <p:spPr>
            <a:xfrm>
              <a:off x="5179" y="6924"/>
              <a:ext cx="1395" cy="437"/>
            </a:xfrm>
            <a:prstGeom prst="rect">
              <a:avLst/>
            </a:prstGeom>
            <a:noFill/>
          </p:spPr>
          <p:txBody>
            <a:bodyPr wrap="square" rtlCol="0" anchor="t">
              <a:noAutofit/>
            </a:bodyPr>
            <a:p>
              <a:pPr lvl="0" algn="ctr">
                <a:lnSpc>
                  <a:spcPct val="120000"/>
                </a:lnSpc>
                <a:buClrTx/>
                <a:buSzTx/>
                <a:buFontTx/>
              </a:pPr>
              <a:r>
                <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M100S</a:t>
              </a:r>
              <a:endPar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7" name="文本框 36"/>
            <p:cNvSpPr txBox="1"/>
            <p:nvPr/>
          </p:nvSpPr>
          <p:spPr>
            <a:xfrm>
              <a:off x="9249" y="4325"/>
              <a:ext cx="1484" cy="437"/>
            </a:xfrm>
            <a:prstGeom prst="rect">
              <a:avLst/>
            </a:prstGeom>
            <a:noFill/>
          </p:spPr>
          <p:txBody>
            <a:bodyPr wrap="square" rtlCol="0" anchor="t">
              <a:noAutofit/>
            </a:bodyPr>
            <a:p>
              <a:pPr lvl="0" algn="ctr">
                <a:lnSpc>
                  <a:spcPct val="120000"/>
                </a:lnSpc>
                <a:buClrTx/>
                <a:buSzTx/>
                <a:buFontTx/>
              </a:pPr>
              <a:r>
                <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M300B-L</a:t>
              </a:r>
              <a:endPar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42" name="文本框 41"/>
            <p:cNvSpPr txBox="1"/>
            <p:nvPr/>
          </p:nvSpPr>
          <p:spPr>
            <a:xfrm>
              <a:off x="9182" y="9209"/>
              <a:ext cx="1805" cy="437"/>
            </a:xfrm>
            <a:prstGeom prst="rect">
              <a:avLst/>
            </a:prstGeom>
            <a:noFill/>
          </p:spPr>
          <p:txBody>
            <a:bodyPr wrap="square" rtlCol="0" anchor="t">
              <a:noAutofit/>
            </a:bodyPr>
            <a:p>
              <a:pPr lvl="0" algn="ctr">
                <a:lnSpc>
                  <a:spcPct val="120000"/>
                </a:lnSpc>
                <a:buClrTx/>
                <a:buSzTx/>
                <a:buFontTx/>
              </a:pPr>
              <a:r>
                <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M300/M300-L</a:t>
              </a:r>
              <a:endPar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48" name="文本框 47"/>
            <p:cNvSpPr txBox="1"/>
            <p:nvPr/>
          </p:nvSpPr>
          <p:spPr>
            <a:xfrm>
              <a:off x="8203" y="6924"/>
              <a:ext cx="2435" cy="437"/>
            </a:xfrm>
            <a:prstGeom prst="rect">
              <a:avLst/>
            </a:prstGeom>
            <a:noFill/>
          </p:spPr>
          <p:txBody>
            <a:bodyPr wrap="square" rtlCol="0" anchor="t">
              <a:noAutofit/>
            </a:bodyPr>
            <a:p>
              <a:pPr lvl="0" algn="ctr">
                <a:lnSpc>
                  <a:spcPct val="120000"/>
                </a:lnSpc>
                <a:buClrTx/>
                <a:buSzTx/>
                <a:buFontTx/>
              </a:pPr>
              <a:r>
                <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M300B</a:t>
              </a:r>
              <a:endPar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51" name="文本框 50"/>
            <p:cNvSpPr txBox="1"/>
            <p:nvPr/>
          </p:nvSpPr>
          <p:spPr>
            <a:xfrm>
              <a:off x="13995" y="4325"/>
              <a:ext cx="2435" cy="437"/>
            </a:xfrm>
            <a:prstGeom prst="rect">
              <a:avLst/>
            </a:prstGeom>
            <a:noFill/>
          </p:spPr>
          <p:txBody>
            <a:bodyPr wrap="square" rtlCol="0" anchor="t">
              <a:noAutofit/>
            </a:bodyPr>
            <a:p>
              <a:pPr lvl="0" algn="ctr">
                <a:lnSpc>
                  <a:spcPct val="120000"/>
                </a:lnSpc>
                <a:buClrTx/>
                <a:buSzTx/>
                <a:buFontTx/>
              </a:pPr>
              <a:r>
                <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M600B-L</a:t>
              </a:r>
              <a:endPar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53" name="文本框 52"/>
            <p:cNvSpPr txBox="1"/>
            <p:nvPr/>
          </p:nvSpPr>
          <p:spPr>
            <a:xfrm>
              <a:off x="14225" y="9209"/>
              <a:ext cx="2435" cy="437"/>
            </a:xfrm>
            <a:prstGeom prst="rect">
              <a:avLst/>
            </a:prstGeom>
            <a:noFill/>
          </p:spPr>
          <p:txBody>
            <a:bodyPr wrap="square" rtlCol="0" anchor="t">
              <a:noAutofit/>
            </a:bodyPr>
            <a:p>
              <a:pPr lvl="0" algn="ctr">
                <a:lnSpc>
                  <a:spcPct val="120000"/>
                </a:lnSpc>
                <a:buClrTx/>
                <a:buSzTx/>
                <a:buFontTx/>
              </a:pPr>
              <a:r>
                <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M600/M600-L</a:t>
              </a:r>
              <a:endPar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cxnSp>
          <p:nvCxnSpPr>
            <p:cNvPr id="59" name="直接连接符 58"/>
            <p:cNvCxnSpPr/>
            <p:nvPr/>
          </p:nvCxnSpPr>
          <p:spPr>
            <a:xfrm>
              <a:off x="2886" y="2221"/>
              <a:ext cx="14115" cy="0"/>
            </a:xfrm>
            <a:prstGeom prst="line">
              <a:avLst/>
            </a:prstGeom>
            <a:ln w="19050">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60" name="直接连接符 59"/>
            <p:cNvCxnSpPr/>
            <p:nvPr/>
          </p:nvCxnSpPr>
          <p:spPr>
            <a:xfrm>
              <a:off x="2891" y="7424"/>
              <a:ext cx="14115" cy="0"/>
            </a:xfrm>
            <a:prstGeom prst="line">
              <a:avLst/>
            </a:prstGeom>
            <a:ln w="19050">
              <a:solidFill>
                <a:schemeClr val="bg1">
                  <a:lumMod val="50000"/>
                </a:schemeClr>
              </a:solidFill>
            </a:ln>
          </p:spPr>
          <p:style>
            <a:lnRef idx="2">
              <a:schemeClr val="accent1"/>
            </a:lnRef>
            <a:fillRef idx="0">
              <a:srgbClr val="FFFFFF"/>
            </a:fillRef>
            <a:effectRef idx="0">
              <a:srgbClr val="FFFFFF"/>
            </a:effectRef>
            <a:fontRef idx="minor">
              <a:schemeClr val="tx1"/>
            </a:fontRef>
          </p:style>
        </p:cxnSp>
        <p:cxnSp>
          <p:nvCxnSpPr>
            <p:cNvPr id="61" name="直接连接符 60"/>
            <p:cNvCxnSpPr/>
            <p:nvPr/>
          </p:nvCxnSpPr>
          <p:spPr>
            <a:xfrm>
              <a:off x="2891" y="4823"/>
              <a:ext cx="14115" cy="0"/>
            </a:xfrm>
            <a:prstGeom prst="line">
              <a:avLst/>
            </a:prstGeom>
            <a:ln w="19050">
              <a:solidFill>
                <a:schemeClr val="bg1">
                  <a:lumMod val="50000"/>
                </a:schemeClr>
              </a:solidFill>
            </a:ln>
          </p:spPr>
          <p:style>
            <a:lnRef idx="2">
              <a:schemeClr val="accent1"/>
            </a:lnRef>
            <a:fillRef idx="0">
              <a:srgbClr val="FFFFFF"/>
            </a:fillRef>
            <a:effectRef idx="0">
              <a:srgbClr val="FFFFFF"/>
            </a:effectRef>
            <a:fontRef idx="minor">
              <a:schemeClr val="tx1"/>
            </a:fontRef>
          </p:style>
        </p:cxnSp>
        <p:sp>
          <p:nvSpPr>
            <p:cNvPr id="40" name="文本框 39"/>
            <p:cNvSpPr txBox="1"/>
            <p:nvPr/>
          </p:nvSpPr>
          <p:spPr>
            <a:xfrm>
              <a:off x="14117" y="6924"/>
              <a:ext cx="2435" cy="437"/>
            </a:xfrm>
            <a:prstGeom prst="rect">
              <a:avLst/>
            </a:prstGeom>
            <a:noFill/>
          </p:spPr>
          <p:txBody>
            <a:bodyPr wrap="square" rtlCol="0" anchor="t">
              <a:noAutofit/>
            </a:bodyPr>
            <a:p>
              <a:pPr lvl="0" algn="ctr">
                <a:lnSpc>
                  <a:spcPct val="120000"/>
                </a:lnSpc>
                <a:buClrTx/>
                <a:buSzTx/>
                <a:buFontTx/>
              </a:pPr>
              <a:r>
                <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M600B</a:t>
              </a:r>
              <a:endPar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54" name="文本框 53"/>
            <p:cNvSpPr txBox="1"/>
            <p:nvPr/>
          </p:nvSpPr>
          <p:spPr>
            <a:xfrm>
              <a:off x="9972" y="6924"/>
              <a:ext cx="2435" cy="437"/>
            </a:xfrm>
            <a:prstGeom prst="rect">
              <a:avLst/>
            </a:prstGeom>
            <a:noFill/>
          </p:spPr>
          <p:txBody>
            <a:bodyPr wrap="square" rtlCol="0" anchor="t">
              <a:noAutofit/>
            </a:bodyPr>
            <a:p>
              <a:pPr lvl="0" algn="ctr">
                <a:lnSpc>
                  <a:spcPct val="120000"/>
                </a:lnSpc>
                <a:buClrTx/>
                <a:buSzTx/>
                <a:buFontTx/>
              </a:pPr>
              <a:r>
                <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M300Z</a:t>
              </a:r>
              <a:endPar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6" name="文本框 5"/>
            <p:cNvSpPr txBox="1"/>
            <p:nvPr/>
          </p:nvSpPr>
          <p:spPr>
            <a:xfrm>
              <a:off x="4084" y="6927"/>
              <a:ext cx="1395" cy="437"/>
            </a:xfrm>
            <a:prstGeom prst="rect">
              <a:avLst/>
            </a:prstGeom>
            <a:noFill/>
          </p:spPr>
          <p:txBody>
            <a:bodyPr wrap="square" rtlCol="0" anchor="t">
              <a:noAutofit/>
            </a:bodyPr>
            <a:p>
              <a:pPr lvl="0" algn="ctr">
                <a:lnSpc>
                  <a:spcPct val="120000"/>
                </a:lnSpc>
                <a:buClrTx/>
                <a:buSzTx/>
                <a:buFontTx/>
              </a:pPr>
              <a:r>
                <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M100B</a:t>
              </a:r>
              <a:endParaRPr lang="en-US" altLang="zh-CN" sz="1200" kern="0" spc="-78" dirty="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grpSp>
      <p:sp>
        <p:nvSpPr>
          <p:cNvPr id="11" name="文本框 10"/>
          <p:cNvSpPr txBox="1"/>
          <p:nvPr/>
        </p:nvSpPr>
        <p:spPr>
          <a:xfrm>
            <a:off x="3873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3.4</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产品矩阵</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dirty="0">
                <a:solidFill>
                  <a:schemeClr val="tx1"/>
                </a:solidFill>
                <a:latin typeface="微软雅黑" panose="020B0503020204020204" charset="-122"/>
                <a:cs typeface="微软雅黑" panose="020B0503020204020204" charset="-122"/>
                <a:sym typeface="+mn-ea"/>
              </a:rPr>
              <a:t>iBEN ROBOT</a:t>
            </a:r>
            <a:r>
              <a:rPr lang="zh-CN" altLang="en-US" sz="1600" dirty="0">
                <a:solidFill>
                  <a:schemeClr val="tx1"/>
                </a:solidFill>
                <a:latin typeface="微软雅黑" panose="020B0503020204020204" charset="-122"/>
                <a:cs typeface="微软雅黑" panose="020B0503020204020204" charset="-122"/>
                <a:sym typeface="+mn-ea"/>
              </a:rPr>
              <a:t>工业搬运机器人依据不同功能形态有如下产品；</a:t>
            </a:r>
            <a:endParaRPr lang="zh-CN" altLang="en-US" sz="160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rPr>
              <a:t>顶升搬运</a:t>
            </a:r>
            <a:r>
              <a:rPr lang="zh-CN" altLang="en-US" sz="1400" dirty="0">
                <a:solidFill>
                  <a:schemeClr val="tx1"/>
                </a:solidFill>
                <a:latin typeface="微软雅黑" panose="020B0503020204020204" charset="-122"/>
                <a:cs typeface="微软雅黑" panose="020B0503020204020204" charset="-122"/>
              </a:rPr>
              <a:t>：</a:t>
            </a:r>
            <a:r>
              <a:rPr lang="zh-CN" sz="1400" b="0" dirty="0">
                <a:solidFill>
                  <a:schemeClr val="tx1"/>
                </a:solidFill>
                <a:latin typeface="微软雅黑" panose="020B0503020204020204" charset="-122"/>
                <a:cs typeface="微软雅黑" panose="020B0503020204020204" charset="-122"/>
              </a:rPr>
              <a:t>注重单机智能的顶升搬运机器人，主要用于业务灵活型高的客户，无需系统部署、</a:t>
            </a:r>
            <a:r>
              <a:rPr lang="en-US" altLang="zh-CN" sz="1400" b="0" dirty="0">
                <a:solidFill>
                  <a:schemeClr val="tx1"/>
                </a:solidFill>
                <a:latin typeface="微软雅黑" panose="020B0503020204020204" charset="-122"/>
                <a:cs typeface="微软雅黑" panose="020B0503020204020204" charset="-122"/>
              </a:rPr>
              <a:t>wifi</a:t>
            </a:r>
            <a:r>
              <a:rPr lang="zh-CN" sz="1400" b="0" dirty="0">
                <a:solidFill>
                  <a:schemeClr val="tx1"/>
                </a:solidFill>
                <a:latin typeface="微软雅黑" panose="020B0503020204020204" charset="-122"/>
                <a:cs typeface="微软雅黑" panose="020B0503020204020204" charset="-122"/>
              </a:rPr>
              <a:t>网络部署提供高性价比机器人；</a:t>
            </a:r>
            <a:endParaRPr lang="zh-CN" altLang="en-US" sz="1400" dirty="0">
              <a:solidFill>
                <a:schemeClr val="tx1"/>
              </a:solidFill>
              <a:latin typeface="微软雅黑" panose="020B0503020204020204" charset="-122"/>
              <a:cs typeface="微软雅黑" panose="020B0503020204020204" charset="-122"/>
            </a:endParaRPr>
          </a:p>
          <a:p>
            <a:pPr marL="285750" lvl="0" indent="-285750">
              <a:lnSpc>
                <a:spcPct val="150000"/>
              </a:lnSpc>
              <a:buFont typeface="Wingdings" panose="05000000000000000000" charset="0"/>
              <a:buChar char="n"/>
            </a:pPr>
            <a:r>
              <a:rPr lang="zh-CN" sz="1400" dirty="0">
                <a:solidFill>
                  <a:srgbClr val="F7642A"/>
                </a:solidFill>
                <a:latin typeface="微软雅黑" panose="020B0503020204020204" charset="-122"/>
                <a:cs typeface="微软雅黑" panose="020B0503020204020204" charset="-122"/>
                <a:sym typeface="+mn-ea"/>
              </a:rPr>
              <a:t>平板搬运</a:t>
            </a:r>
            <a:r>
              <a:rPr lang="zh-CN" sz="1400" dirty="0">
                <a:solidFill>
                  <a:schemeClr val="tx1"/>
                </a:solidFill>
                <a:latin typeface="微软雅黑" panose="020B0503020204020204" charset="-122"/>
                <a:cs typeface="微软雅黑" panose="020B0503020204020204" charset="-122"/>
                <a:sym typeface="+mn-ea"/>
              </a:rPr>
              <a:t>：</a:t>
            </a:r>
            <a:r>
              <a:rPr lang="zh-CN" sz="1400" b="0" dirty="0">
                <a:solidFill>
                  <a:schemeClr val="tx1"/>
                </a:solidFill>
                <a:latin typeface="微软雅黑" panose="020B0503020204020204" charset="-122"/>
                <a:cs typeface="微软雅黑" panose="020B0503020204020204" charset="-122"/>
                <a:sym typeface="+mn-ea"/>
              </a:rPr>
              <a:t>注重单机智能的平板搬运机器人，人员手动放货、取货，支持多层托盘，适用于整件、零散料件的单点、多点配送业务；</a:t>
            </a:r>
            <a:endParaRPr lang="zh-CN"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altLang="en-US" sz="1400" dirty="0">
                <a:solidFill>
                  <a:srgbClr val="F7642A"/>
                </a:solidFill>
                <a:latin typeface="微软雅黑" panose="020B0503020204020204" charset="-122"/>
                <a:cs typeface="微软雅黑" panose="020B0503020204020204" charset="-122"/>
                <a:sym typeface="+mn-ea"/>
              </a:rPr>
              <a:t>潜伏</a:t>
            </a:r>
            <a:r>
              <a:rPr lang="en-US" altLang="zh-CN" sz="1400" dirty="0">
                <a:solidFill>
                  <a:srgbClr val="F7642A"/>
                </a:solidFill>
                <a:latin typeface="微软雅黑" panose="020B0503020204020204" charset="-122"/>
                <a:cs typeface="微软雅黑" panose="020B0503020204020204" charset="-122"/>
                <a:sym typeface="+mn-ea"/>
              </a:rPr>
              <a:t>/</a:t>
            </a:r>
            <a:r>
              <a:rPr lang="zh-CN" altLang="en-US" sz="1400" dirty="0">
                <a:solidFill>
                  <a:srgbClr val="F7642A"/>
                </a:solidFill>
                <a:latin typeface="微软雅黑" panose="020B0503020204020204" charset="-122"/>
                <a:cs typeface="微软雅黑" panose="020B0503020204020204" charset="-122"/>
                <a:sym typeface="+mn-ea"/>
              </a:rPr>
              <a:t>潜伏顶升</a:t>
            </a:r>
            <a:r>
              <a:rPr lang="zh-CN" altLang="en-US" sz="1400" b="0" dirty="0">
                <a:solidFill>
                  <a:schemeClr val="tx1"/>
                </a:solidFill>
                <a:latin typeface="微软雅黑" panose="020B0503020204020204" charset="-122"/>
                <a:cs typeface="微软雅黑" panose="020B0503020204020204" charset="-122"/>
                <a:sym typeface="+mn-ea"/>
              </a:rPr>
              <a:t>：服务于工业系统集成项目，提供支持全自动业务的标准潜伏顶升机器人，可用于定制机型的潜伏式平板机器人；</a:t>
            </a:r>
            <a:endParaRPr lang="zh-CN" altLang="en-US" sz="1400" b="0" dirty="0">
              <a:solidFill>
                <a:schemeClr val="tx1"/>
              </a:solidFill>
              <a:latin typeface="微软雅黑" panose="020B0503020204020204" charset="-122"/>
              <a:cs typeface="微软雅黑" panose="020B0503020204020204" charset="-122"/>
              <a:sym typeface="+mn-ea"/>
            </a:endParaRPr>
          </a:p>
        </p:txBody>
      </p:sp>
      <p:sp>
        <p:nvSpPr>
          <p:cNvPr id="31" name="文本框 30"/>
          <p:cNvSpPr txBox="1"/>
          <p:nvPr/>
        </p:nvSpPr>
        <p:spPr>
          <a:xfrm>
            <a:off x="10086975" y="5492115"/>
            <a:ext cx="1869440" cy="1033145"/>
          </a:xfrm>
          <a:prstGeom prst="rect">
            <a:avLst/>
          </a:prstGeom>
          <a:noFill/>
          <a:ln>
            <a:noFill/>
          </a:ln>
          <a:extLst>
            <a:ext uri="{909E8E84-426E-40DD-AFC4-6F175D3DCCD1}">
              <a14:hiddenFill xmlns:a14="http://schemas.microsoft.com/office/drawing/2010/main">
                <a:solidFill>
                  <a:srgbClr val="F7642A"/>
                </a:solidFill>
              </a14:hiddenFill>
            </a:ext>
          </a:extLst>
        </p:spPr>
        <p:txBody>
          <a:bodyPr wrap="square" rtlCol="0">
            <a:noAutofit/>
            <a:scene3d>
              <a:camera prst="orthographicFront"/>
              <a:lightRig rig="threePt" dir="t"/>
            </a:scene3d>
          </a:bodyPr>
          <a:p>
            <a:pPr algn="l">
              <a:lnSpc>
                <a:spcPct val="150000"/>
              </a:lnSpc>
            </a:pPr>
            <a:r>
              <a:rPr lang="en-US" altLang="zh-CN" sz="1000">
                <a:solidFill>
                  <a:schemeClr val="tx1"/>
                </a:solidFill>
                <a:effectLst>
                  <a:outerShdw blurRad="38100" dist="19050" dir="2700000" algn="tl" rotWithShape="0">
                    <a:schemeClr val="dk1">
                      <a:alpha val="40000"/>
                    </a:schemeClr>
                  </a:outerShdw>
                </a:effectLst>
              </a:rPr>
              <a:t>M</a:t>
            </a:r>
            <a:r>
              <a:rPr lang="zh-CN" altLang="en-US" sz="1000">
                <a:solidFill>
                  <a:schemeClr val="tx1"/>
                </a:solidFill>
                <a:effectLst>
                  <a:outerShdw blurRad="38100" dist="19050" dir="2700000" algn="tl" rotWithShape="0">
                    <a:schemeClr val="dk1">
                      <a:alpha val="40000"/>
                    </a:schemeClr>
                  </a:outerShdw>
                </a:effectLst>
              </a:rPr>
              <a:t>：移动机器人</a:t>
            </a:r>
            <a:endParaRPr lang="zh-CN" altLang="en-US" sz="1000">
              <a:solidFill>
                <a:schemeClr val="tx1"/>
              </a:solidFill>
              <a:effectLst>
                <a:outerShdw blurRad="38100" dist="19050" dir="2700000" algn="tl" rotWithShape="0">
                  <a:schemeClr val="dk1">
                    <a:alpha val="40000"/>
                  </a:schemeClr>
                </a:outerShdw>
              </a:effectLst>
            </a:endParaRPr>
          </a:p>
          <a:p>
            <a:pPr algn="l">
              <a:lnSpc>
                <a:spcPct val="150000"/>
              </a:lnSpc>
            </a:pPr>
            <a:r>
              <a:rPr lang="en-US" altLang="zh-CN" sz="1000">
                <a:solidFill>
                  <a:schemeClr val="tx1"/>
                </a:solidFill>
                <a:effectLst>
                  <a:outerShdw blurRad="38100" dist="19050" dir="2700000" algn="tl" rotWithShape="0">
                    <a:schemeClr val="dk1">
                      <a:alpha val="40000"/>
                    </a:schemeClr>
                  </a:outerShdw>
                </a:effectLst>
              </a:rPr>
              <a:t>B</a:t>
            </a:r>
            <a:r>
              <a:rPr lang="zh-CN" altLang="en-US" sz="1000">
                <a:solidFill>
                  <a:schemeClr val="tx1"/>
                </a:solidFill>
                <a:effectLst>
                  <a:outerShdw blurRad="38100" dist="19050" dir="2700000" algn="tl" rotWithShape="0">
                    <a:schemeClr val="dk1">
                      <a:alpha val="40000"/>
                    </a:schemeClr>
                  </a:outerShdw>
                </a:effectLst>
              </a:rPr>
              <a:t>：带操作屏上装版本</a:t>
            </a:r>
            <a:endParaRPr lang="zh-CN" altLang="en-US" sz="1000">
              <a:solidFill>
                <a:schemeClr val="tx1"/>
              </a:solidFill>
              <a:effectLst>
                <a:outerShdw blurRad="38100" dist="19050" dir="2700000" algn="tl" rotWithShape="0">
                  <a:schemeClr val="dk1">
                    <a:alpha val="40000"/>
                  </a:schemeClr>
                </a:outerShdw>
              </a:effectLst>
            </a:endParaRPr>
          </a:p>
          <a:p>
            <a:pPr algn="l">
              <a:lnSpc>
                <a:spcPct val="150000"/>
              </a:lnSpc>
            </a:pPr>
            <a:r>
              <a:rPr lang="en-US" altLang="zh-CN" sz="1000">
                <a:solidFill>
                  <a:schemeClr val="tx1"/>
                </a:solidFill>
                <a:effectLst>
                  <a:outerShdw blurRad="38100" dist="19050" dir="2700000" algn="tl" rotWithShape="0">
                    <a:schemeClr val="dk1">
                      <a:alpha val="40000"/>
                    </a:schemeClr>
                  </a:outerShdw>
                </a:effectLst>
              </a:rPr>
              <a:t>L</a:t>
            </a:r>
            <a:r>
              <a:rPr lang="zh-CN" altLang="en-US" sz="1000">
                <a:solidFill>
                  <a:schemeClr val="tx1"/>
                </a:solidFill>
                <a:effectLst>
                  <a:outerShdw blurRad="38100" dist="19050" dir="2700000" algn="tl" rotWithShape="0">
                    <a:schemeClr val="dk1">
                      <a:alpha val="40000"/>
                    </a:schemeClr>
                  </a:outerShdw>
                </a:effectLst>
              </a:rPr>
              <a:t>：顶升版本</a:t>
            </a:r>
            <a:endParaRPr lang="zh-CN" altLang="en-US" sz="1000">
              <a:solidFill>
                <a:schemeClr val="tx1"/>
              </a:solidFill>
              <a:effectLst>
                <a:outerShdw blurRad="38100" dist="19050" dir="2700000" algn="tl" rotWithShape="0">
                  <a:schemeClr val="dk1">
                    <a:alpha val="40000"/>
                  </a:schemeClr>
                </a:outerShdw>
              </a:effectLst>
            </a:endParaRPr>
          </a:p>
          <a:p>
            <a:pPr algn="l">
              <a:lnSpc>
                <a:spcPct val="150000"/>
              </a:lnSpc>
            </a:pPr>
            <a:r>
              <a:rPr lang="en-US" altLang="zh-CN" sz="1000">
                <a:solidFill>
                  <a:schemeClr val="tx1"/>
                </a:solidFill>
                <a:effectLst>
                  <a:outerShdw blurRad="38100" dist="19050" dir="2700000" algn="tl" rotWithShape="0">
                    <a:schemeClr val="dk1">
                      <a:alpha val="40000"/>
                    </a:schemeClr>
                  </a:outerShdw>
                </a:effectLst>
              </a:rPr>
              <a:t>Z</a:t>
            </a:r>
            <a:r>
              <a:rPr lang="zh-CN" altLang="en-US" sz="1000">
                <a:solidFill>
                  <a:schemeClr val="tx1"/>
                </a:solidFill>
                <a:effectLst>
                  <a:outerShdw blurRad="38100" dist="19050" dir="2700000" algn="tl" rotWithShape="0">
                    <a:schemeClr val="dk1">
                      <a:alpha val="40000"/>
                    </a:schemeClr>
                  </a:outerShdw>
                </a:effectLst>
              </a:rPr>
              <a:t>：多层托盘版本</a:t>
            </a:r>
            <a:endParaRPr lang="zh-CN" altLang="en-US" sz="1000">
              <a:solidFill>
                <a:schemeClr val="tx1"/>
              </a:solidFill>
              <a:effectLst>
                <a:outerShdw blurRad="38100" dist="19050" dir="2700000" algn="tl" rotWithShape="0">
                  <a:schemeClr val="dk1">
                    <a:alpha val="40000"/>
                  </a:schemeClr>
                </a:outerShdw>
              </a:effectLst>
            </a:endParaRPr>
          </a:p>
        </p:txBody>
      </p:sp>
      <p:pic>
        <p:nvPicPr>
          <p:cNvPr id="3" name="图片 2"/>
          <p:cNvPicPr>
            <a:picLocks noChangeAspect="1"/>
          </p:cNvPicPr>
          <p:nvPr/>
        </p:nvPicPr>
        <p:blipFill>
          <a:blip r:embed="rId4"/>
          <a:stretch>
            <a:fillRect/>
          </a:stretch>
        </p:blipFill>
        <p:spPr>
          <a:xfrm>
            <a:off x="3443605" y="4063365"/>
            <a:ext cx="467995" cy="1042035"/>
          </a:xfrm>
          <a:prstGeom prst="rect">
            <a:avLst/>
          </a:prstGeom>
        </p:spPr>
      </p:pic>
      <p:pic>
        <p:nvPicPr>
          <p:cNvPr id="4" name="图片 3"/>
          <p:cNvPicPr>
            <a:picLocks noChangeAspect="1"/>
          </p:cNvPicPr>
          <p:nvPr/>
        </p:nvPicPr>
        <p:blipFill>
          <a:blip r:embed="rId5"/>
          <a:stretch>
            <a:fillRect/>
          </a:stretch>
        </p:blipFill>
        <p:spPr>
          <a:xfrm>
            <a:off x="2869565" y="4053840"/>
            <a:ext cx="452120" cy="108712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descr="右前透视（透明底）"/>
          <p:cNvPicPr>
            <a:picLocks noChangeAspect="1"/>
          </p:cNvPicPr>
          <p:nvPr/>
        </p:nvPicPr>
        <p:blipFill>
          <a:blip r:embed="rId1"/>
          <a:stretch>
            <a:fillRect/>
          </a:stretch>
        </p:blipFill>
        <p:spPr>
          <a:xfrm>
            <a:off x="4893310" y="883920"/>
            <a:ext cx="2332355" cy="1313180"/>
          </a:xfrm>
          <a:prstGeom prst="rect">
            <a:avLst/>
          </a:prstGeom>
        </p:spPr>
      </p:pic>
      <p:sp>
        <p:nvSpPr>
          <p:cNvPr id="11" name="文本框 10"/>
          <p:cNvSpPr txBox="1"/>
          <p:nvPr/>
        </p:nvSpPr>
        <p:spPr>
          <a:xfrm>
            <a:off x="271145" y="29718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3.5</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产品参数表</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pic>
        <p:nvPicPr>
          <p:cNvPr id="7" name="图片 6" descr="右前透视（透明底）"/>
          <p:cNvPicPr>
            <a:picLocks noChangeAspect="1"/>
          </p:cNvPicPr>
          <p:nvPr/>
        </p:nvPicPr>
        <p:blipFill>
          <a:blip r:embed="rId2"/>
          <a:stretch>
            <a:fillRect/>
          </a:stretch>
        </p:blipFill>
        <p:spPr>
          <a:xfrm>
            <a:off x="2401570" y="852170"/>
            <a:ext cx="2388870" cy="1344930"/>
          </a:xfrm>
          <a:prstGeom prst="rect">
            <a:avLst/>
          </a:prstGeom>
        </p:spPr>
      </p:pic>
      <p:pic>
        <p:nvPicPr>
          <p:cNvPr id="8" name="图片 7" descr="右前透视（透明底）"/>
          <p:cNvPicPr>
            <a:picLocks noChangeAspect="1"/>
          </p:cNvPicPr>
          <p:nvPr/>
        </p:nvPicPr>
        <p:blipFill>
          <a:blip r:embed="rId3"/>
          <a:stretch>
            <a:fillRect/>
          </a:stretch>
        </p:blipFill>
        <p:spPr>
          <a:xfrm>
            <a:off x="6128385" y="824865"/>
            <a:ext cx="2434590" cy="1370330"/>
          </a:xfrm>
          <a:prstGeom prst="rect">
            <a:avLst/>
          </a:prstGeom>
        </p:spPr>
      </p:pic>
      <p:pic>
        <p:nvPicPr>
          <p:cNvPr id="18" name="图片 17" descr="右前透视（透明底）"/>
          <p:cNvPicPr>
            <a:picLocks noChangeAspect="1"/>
          </p:cNvPicPr>
          <p:nvPr/>
        </p:nvPicPr>
        <p:blipFill>
          <a:blip r:embed="rId3"/>
          <a:stretch>
            <a:fillRect/>
          </a:stretch>
        </p:blipFill>
        <p:spPr>
          <a:xfrm>
            <a:off x="9648190" y="511175"/>
            <a:ext cx="2994025" cy="1685925"/>
          </a:xfrm>
          <a:prstGeom prst="rect">
            <a:avLst/>
          </a:prstGeom>
        </p:spPr>
      </p:pic>
      <p:pic>
        <p:nvPicPr>
          <p:cNvPr id="19" name="图片 18" descr="右前透视（透明底）"/>
          <p:cNvPicPr>
            <a:picLocks noChangeAspect="1"/>
          </p:cNvPicPr>
          <p:nvPr/>
        </p:nvPicPr>
        <p:blipFill>
          <a:blip r:embed="rId2"/>
          <a:stretch>
            <a:fillRect/>
          </a:stretch>
        </p:blipFill>
        <p:spPr>
          <a:xfrm>
            <a:off x="8563610" y="613410"/>
            <a:ext cx="2812415" cy="1583690"/>
          </a:xfrm>
          <a:prstGeom prst="rect">
            <a:avLst/>
          </a:prstGeom>
        </p:spPr>
      </p:pic>
      <p:graphicFrame>
        <p:nvGraphicFramePr>
          <p:cNvPr id="22" name="表格 21"/>
          <p:cNvGraphicFramePr/>
          <p:nvPr>
            <p:custDataLst>
              <p:tags r:id="rId4"/>
            </p:custDataLst>
          </p:nvPr>
        </p:nvGraphicFramePr>
        <p:xfrm>
          <a:off x="271145" y="2103120"/>
          <a:ext cx="11576050" cy="4449445"/>
        </p:xfrm>
        <a:graphic>
          <a:graphicData uri="http://schemas.openxmlformats.org/drawingml/2006/table">
            <a:tbl>
              <a:tblPr/>
              <a:tblGrid>
                <a:gridCol w="1524635"/>
                <a:gridCol w="1256030"/>
                <a:gridCol w="1257300"/>
                <a:gridCol w="1255395"/>
                <a:gridCol w="1257300"/>
                <a:gridCol w="1255395"/>
                <a:gridCol w="1257300"/>
                <a:gridCol w="1255395"/>
                <a:gridCol w="1257300"/>
              </a:tblGrid>
              <a:tr h="404495">
                <a:tc>
                  <a:txBody>
                    <a:bodyPr/>
                    <a:p>
                      <a:pPr marL="5715" indent="0" algn="l" fontAlgn="ctr"/>
                      <a:r>
                        <a:rPr lang="zh-CN" altLang="en-US" sz="1200" b="1" i="0">
                          <a:solidFill>
                            <a:srgbClr val="000000"/>
                          </a:solidFill>
                          <a:latin typeface="宋体" panose="02010600030101010101" pitchFamily="2" charset="-122"/>
                          <a:ea typeface="宋体" panose="02010600030101010101" pitchFamily="2" charset="-122"/>
                        </a:rPr>
                        <a:t>机型</a:t>
                      </a:r>
                      <a:endParaRPr lang="zh-CN" altLang="en-US" sz="12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200" b="1" i="0">
                          <a:solidFill>
                            <a:srgbClr val="000000"/>
                          </a:solidFill>
                          <a:latin typeface="宋体" panose="02010600030101010101" pitchFamily="2" charset="-122"/>
                          <a:ea typeface="宋体" panose="02010600030101010101" pitchFamily="2" charset="-122"/>
                        </a:rPr>
                        <a:t>M100B/M100S</a:t>
                      </a:r>
                      <a:endParaRPr lang="en-US" altLang="zh-CN" sz="12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3">
                        <a:lumMod val="20000"/>
                        <a:lumOff val="80000"/>
                      </a:schemeClr>
                    </a:solidFill>
                  </a:tcPr>
                </a:tc>
                <a:tc>
                  <a:txBody>
                    <a:bodyPr/>
                    <a:p>
                      <a:pPr marL="5715" indent="0" algn="ctr" fontAlgn="ctr"/>
                      <a:r>
                        <a:rPr lang="en-US" altLang="zh-CN" sz="1200" b="1" i="0">
                          <a:solidFill>
                            <a:srgbClr val="000000"/>
                          </a:solidFill>
                          <a:latin typeface="宋体" panose="02010600030101010101" pitchFamily="2" charset="-122"/>
                          <a:ea typeface="宋体" panose="02010600030101010101" pitchFamily="2" charset="-122"/>
                        </a:rPr>
                        <a:t>M300B</a:t>
                      </a:r>
                      <a:endParaRPr lang="en-US" altLang="zh-CN" sz="12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3">
                        <a:lumMod val="40000"/>
                        <a:lumOff val="60000"/>
                      </a:schemeClr>
                    </a:solidFill>
                  </a:tcPr>
                </a:tc>
                <a:tc>
                  <a:txBody>
                    <a:bodyPr/>
                    <a:p>
                      <a:pPr marL="5715" indent="0" algn="ctr" fontAlgn="ctr"/>
                      <a:r>
                        <a:rPr lang="en-US" altLang="zh-CN" sz="1200" b="1" i="0">
                          <a:solidFill>
                            <a:srgbClr val="000000"/>
                          </a:solidFill>
                          <a:latin typeface="宋体" panose="02010600030101010101" pitchFamily="2" charset="-122"/>
                          <a:ea typeface="宋体" panose="02010600030101010101" pitchFamily="2" charset="-122"/>
                        </a:rPr>
                        <a:t>M300B-L</a:t>
                      </a:r>
                      <a:endParaRPr lang="en-US" altLang="zh-CN" sz="12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3">
                        <a:lumMod val="60000"/>
                        <a:lumOff val="40000"/>
                      </a:schemeClr>
                    </a:solidFill>
                  </a:tcPr>
                </a:tc>
                <a:tc>
                  <a:txBody>
                    <a:bodyPr/>
                    <a:p>
                      <a:pPr marL="5715" indent="0" algn="ctr" fontAlgn="ctr"/>
                      <a:r>
                        <a:rPr lang="en-US" altLang="zh-CN" sz="1200" b="1" i="0">
                          <a:solidFill>
                            <a:srgbClr val="000000"/>
                          </a:solidFill>
                          <a:latin typeface="宋体" panose="02010600030101010101" pitchFamily="2" charset="-122"/>
                          <a:ea typeface="宋体" panose="02010600030101010101" pitchFamily="2" charset="-122"/>
                        </a:rPr>
                        <a:t>M300Z</a:t>
                      </a:r>
                      <a:endParaRPr lang="en-US" altLang="zh-CN" sz="12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FC000"/>
                    </a:solidFill>
                  </a:tcPr>
                </a:tc>
                <a:tc>
                  <a:txBody>
                    <a:bodyPr/>
                    <a:p>
                      <a:pPr marL="5715" indent="0" algn="ctr" fontAlgn="ctr"/>
                      <a:r>
                        <a:rPr lang="en-US" altLang="zh-CN" sz="1200" b="1" i="0">
                          <a:solidFill>
                            <a:srgbClr val="000000"/>
                          </a:solidFill>
                          <a:latin typeface="宋体" panose="02010600030101010101" pitchFamily="2" charset="-122"/>
                          <a:ea typeface="宋体" panose="02010600030101010101" pitchFamily="2" charset="-122"/>
                        </a:rPr>
                        <a:t>M300/M300-L</a:t>
                      </a:r>
                      <a:endParaRPr lang="en-US" altLang="zh-CN" sz="12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69A08"/>
                    </a:solidFill>
                  </a:tcPr>
                </a:tc>
                <a:tc>
                  <a:txBody>
                    <a:bodyPr/>
                    <a:p>
                      <a:pPr marL="5715" indent="0" algn="ctr" fontAlgn="ctr"/>
                      <a:r>
                        <a:rPr lang="en-US" altLang="zh-CN" sz="1200" b="1" i="0">
                          <a:solidFill>
                            <a:srgbClr val="000000"/>
                          </a:solidFill>
                          <a:latin typeface="宋体" panose="02010600030101010101" pitchFamily="2" charset="-122"/>
                          <a:ea typeface="宋体" panose="02010600030101010101" pitchFamily="2" charset="-122"/>
                        </a:rPr>
                        <a:t>M600B</a:t>
                      </a:r>
                      <a:endParaRPr lang="en-US" altLang="zh-CN" sz="12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C03606"/>
                    </a:solidFill>
                  </a:tcPr>
                </a:tc>
                <a:tc>
                  <a:txBody>
                    <a:bodyPr/>
                    <a:p>
                      <a:pPr marL="5715" indent="0" algn="ctr" fontAlgn="ctr"/>
                      <a:r>
                        <a:rPr lang="en-US" altLang="zh-CN" sz="1200" b="1" i="0">
                          <a:solidFill>
                            <a:srgbClr val="000000"/>
                          </a:solidFill>
                          <a:latin typeface="宋体" panose="02010600030101010101" pitchFamily="2" charset="-122"/>
                          <a:ea typeface="宋体" panose="02010600030101010101" pitchFamily="2" charset="-122"/>
                        </a:rPr>
                        <a:t>M600B-L</a:t>
                      </a:r>
                      <a:endParaRPr lang="en-US" altLang="zh-CN" sz="12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F85803"/>
                    </a:solidFill>
                  </a:tcPr>
                </a:tc>
                <a:tc>
                  <a:txBody>
                    <a:bodyPr/>
                    <a:p>
                      <a:pPr marL="5715" indent="0" algn="ctr" fontAlgn="ctr"/>
                      <a:r>
                        <a:rPr lang="en-US" altLang="zh-CN" sz="1200" b="1" i="0">
                          <a:solidFill>
                            <a:srgbClr val="000000"/>
                          </a:solidFill>
                          <a:latin typeface="宋体" panose="02010600030101010101" pitchFamily="2" charset="-122"/>
                          <a:ea typeface="宋体" panose="02010600030101010101" pitchFamily="2" charset="-122"/>
                        </a:rPr>
                        <a:t>M600/M600-L</a:t>
                      </a:r>
                      <a:endParaRPr lang="en-US" altLang="zh-CN" sz="12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2"/>
                    </a:solidFill>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整机尺寸（</a:t>
                      </a:r>
                      <a:r>
                        <a:rPr lang="en-US" altLang="zh-CN" sz="1000" b="1" i="0">
                          <a:solidFill>
                            <a:srgbClr val="000000"/>
                          </a:solidFill>
                          <a:latin typeface="宋体" panose="02010600030101010101" pitchFamily="2" charset="-122"/>
                          <a:ea typeface="宋体" panose="02010600030101010101" pitchFamily="2" charset="-122"/>
                        </a:rPr>
                        <a:t>mm</a:t>
                      </a:r>
                      <a:r>
                        <a:rPr lang="zh-CN" altLang="en-US" sz="1000" b="1" i="0">
                          <a:solidFill>
                            <a:srgbClr val="000000"/>
                          </a:solidFill>
                          <a:latin typeface="宋体" panose="02010600030101010101" pitchFamily="2" charset="-122"/>
                          <a:ea typeface="宋体" panose="02010600030101010101" pitchFamily="2" charset="-122"/>
                        </a:rPr>
                        <a:t>）</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545*466*1088</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849*506*1195</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849*506*1195</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849*506*1195</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780*506*270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980*650*1240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900*650*1240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900*650*270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最大负载（</a:t>
                      </a:r>
                      <a:r>
                        <a:rPr lang="en-US" altLang="zh-CN" sz="1000" b="1" i="0">
                          <a:solidFill>
                            <a:srgbClr val="000000"/>
                          </a:solidFill>
                          <a:latin typeface="宋体" panose="02010600030101010101" pitchFamily="2" charset="-122"/>
                          <a:ea typeface="宋体" panose="02010600030101010101" pitchFamily="2" charset="-122"/>
                        </a:rPr>
                        <a:t>KG</a:t>
                      </a:r>
                      <a:r>
                        <a:rPr lang="zh-CN" altLang="en-US" sz="1000" b="1" i="0">
                          <a:solidFill>
                            <a:srgbClr val="000000"/>
                          </a:solidFill>
                          <a:latin typeface="宋体" panose="02010600030101010101" pitchFamily="2" charset="-122"/>
                          <a:ea typeface="宋体" panose="02010600030101010101" pitchFamily="2" charset="-122"/>
                        </a:rPr>
                        <a:t>）</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100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300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300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300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300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600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600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600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最大速度（</a:t>
                      </a:r>
                      <a:r>
                        <a:rPr lang="en-US" altLang="zh-CN" sz="1000" b="1" i="0">
                          <a:solidFill>
                            <a:srgbClr val="000000"/>
                          </a:solidFill>
                          <a:latin typeface="宋体" panose="02010600030101010101" pitchFamily="2" charset="-122"/>
                          <a:ea typeface="宋体" panose="02010600030101010101" pitchFamily="2" charset="-122"/>
                        </a:rPr>
                        <a:t>m/s</a:t>
                      </a:r>
                      <a:r>
                        <a:rPr lang="zh-CN" altLang="en-US" sz="1000" b="1" i="0">
                          <a:solidFill>
                            <a:srgbClr val="000000"/>
                          </a:solidFill>
                          <a:latin typeface="宋体" panose="02010600030101010101" pitchFamily="2" charset="-122"/>
                          <a:ea typeface="宋体" panose="02010600030101010101" pitchFamily="2" charset="-122"/>
                        </a:rPr>
                        <a:t>）</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1.5</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gridSpan="7">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最小通过宽度（</a:t>
                      </a:r>
                      <a:r>
                        <a:rPr lang="en-US" altLang="zh-CN" sz="1000" b="1" i="0">
                          <a:solidFill>
                            <a:srgbClr val="000000"/>
                          </a:solidFill>
                          <a:latin typeface="宋体" panose="02010600030101010101" pitchFamily="2" charset="-122"/>
                          <a:ea typeface="宋体" panose="02010600030101010101" pitchFamily="2" charset="-122"/>
                        </a:rPr>
                        <a:t>cm</a:t>
                      </a:r>
                      <a:r>
                        <a:rPr lang="zh-CN" altLang="en-US" sz="1000" b="1" i="0">
                          <a:solidFill>
                            <a:srgbClr val="000000"/>
                          </a:solidFill>
                          <a:latin typeface="宋体" panose="02010600030101010101" pitchFamily="2" charset="-122"/>
                          <a:ea typeface="宋体" panose="02010600030101010101" pitchFamily="2" charset="-122"/>
                        </a:rPr>
                        <a:t>）</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70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70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70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70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70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80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80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80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续航时间（</a:t>
                      </a:r>
                      <a:r>
                        <a:rPr lang="en-US" altLang="zh-CN" sz="1000" b="1" i="0">
                          <a:solidFill>
                            <a:srgbClr val="000000"/>
                          </a:solidFill>
                          <a:latin typeface="宋体" panose="02010600030101010101" pitchFamily="2" charset="-122"/>
                          <a:ea typeface="宋体" panose="02010600030101010101" pitchFamily="2" charset="-122"/>
                        </a:rPr>
                        <a:t>h</a:t>
                      </a:r>
                      <a:r>
                        <a:rPr lang="zh-CN" altLang="en-US" sz="1000" b="1" i="0">
                          <a:solidFill>
                            <a:srgbClr val="000000"/>
                          </a:solidFill>
                          <a:latin typeface="宋体" panose="02010600030101010101" pitchFamily="2" charset="-122"/>
                          <a:ea typeface="宋体" panose="02010600030101010101" pitchFamily="2" charset="-122"/>
                        </a:rPr>
                        <a:t>）</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10</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充电时间（</a:t>
                      </a:r>
                      <a:r>
                        <a:rPr lang="en-US" altLang="zh-CN" sz="1000" b="1" i="0">
                          <a:solidFill>
                            <a:srgbClr val="000000"/>
                          </a:solidFill>
                          <a:latin typeface="宋体" panose="02010600030101010101" pitchFamily="2" charset="-122"/>
                          <a:ea typeface="宋体" panose="02010600030101010101" pitchFamily="2" charset="-122"/>
                        </a:rPr>
                        <a:t>h</a:t>
                      </a:r>
                      <a:r>
                        <a:rPr lang="zh-CN" altLang="en-US" sz="1000" b="1" i="0">
                          <a:solidFill>
                            <a:srgbClr val="000000"/>
                          </a:solidFill>
                          <a:latin typeface="宋体" panose="02010600030101010101" pitchFamily="2" charset="-122"/>
                          <a:ea typeface="宋体" panose="02010600030101010101" pitchFamily="2" charset="-122"/>
                        </a:rPr>
                        <a:t>）</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4</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2</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导航方案</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gridSpan="8">
                  <a:txBody>
                    <a:bodyPr/>
                    <a:p>
                      <a:pPr marL="5715" indent="0" algn="ctr" fontAlgn="ctr"/>
                      <a:r>
                        <a:rPr lang="zh-CN" altLang="en-US" sz="1000" b="0" i="0">
                          <a:solidFill>
                            <a:srgbClr val="000000"/>
                          </a:solidFill>
                          <a:latin typeface="宋体" panose="02010600030101010101" pitchFamily="2" charset="-122"/>
                          <a:ea typeface="宋体" panose="02010600030101010101" pitchFamily="2" charset="-122"/>
                        </a:rPr>
                        <a:t>激光导航</a:t>
                      </a:r>
                      <a:r>
                        <a:rPr lang="en-US" altLang="zh-CN" sz="1000" b="0" i="0">
                          <a:solidFill>
                            <a:srgbClr val="000000"/>
                          </a:solidFill>
                          <a:latin typeface="宋体" panose="02010600030101010101" pitchFamily="2" charset="-122"/>
                          <a:ea typeface="宋体" panose="02010600030101010101" pitchFamily="2" charset="-122"/>
                        </a:rPr>
                        <a:t>+</a:t>
                      </a:r>
                      <a:r>
                        <a:rPr lang="zh-CN" altLang="en-US" sz="1000" b="0" i="0">
                          <a:solidFill>
                            <a:srgbClr val="000000"/>
                          </a:solidFill>
                          <a:latin typeface="宋体" panose="02010600030101010101" pitchFamily="2" charset="-122"/>
                          <a:ea typeface="宋体" panose="02010600030101010101" pitchFamily="2" charset="-122"/>
                        </a:rPr>
                        <a:t>视觉导航</a:t>
                      </a:r>
                      <a:r>
                        <a:rPr lang="en-US" altLang="zh-CN" sz="1000" b="0" i="0">
                          <a:solidFill>
                            <a:srgbClr val="000000"/>
                          </a:solidFill>
                          <a:latin typeface="宋体" panose="02010600030101010101" pitchFamily="2" charset="-122"/>
                          <a:ea typeface="宋体" panose="02010600030101010101" pitchFamily="2" charset="-122"/>
                        </a:rPr>
                        <a:t>+</a:t>
                      </a:r>
                      <a:r>
                        <a:rPr lang="zh-CN" altLang="en-US" sz="1000" b="0" i="0">
                          <a:solidFill>
                            <a:srgbClr val="000000"/>
                          </a:solidFill>
                          <a:latin typeface="宋体" panose="02010600030101010101" pitchFamily="2" charset="-122"/>
                          <a:ea typeface="宋体" panose="02010600030101010101" pitchFamily="2" charset="-122"/>
                        </a:rPr>
                        <a:t>循线导航，支持二维码导航、反光柱导航、地纹导航</a:t>
                      </a:r>
                      <a:endParaRPr lang="zh-CN" altLang="en-US"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对接精度</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gridSpan="2">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±10mm</a:t>
                      </a:r>
                      <a:r>
                        <a:rPr lang="zh-CN" altLang="en-US" sz="1000" b="0" i="0">
                          <a:solidFill>
                            <a:srgbClr val="000000"/>
                          </a:solidFill>
                          <a:latin typeface="宋体" panose="02010600030101010101" pitchFamily="2" charset="-122"/>
                          <a:ea typeface="宋体" panose="02010600030101010101" pitchFamily="2" charset="-122"/>
                        </a:rPr>
                        <a:t>，</a:t>
                      </a:r>
                      <a:r>
                        <a:rPr lang="en-US" altLang="zh-CN" sz="1000" b="0" i="0">
                          <a:solidFill>
                            <a:srgbClr val="000000"/>
                          </a:solidFill>
                          <a:latin typeface="宋体" panose="02010600030101010101" pitchFamily="2" charset="-122"/>
                          <a:ea typeface="宋体" panose="02010600030101010101" pitchFamily="2" charset="-122"/>
                        </a:rPr>
                        <a:t>±1°</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gridSpan="4">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±10mm</a:t>
                      </a:r>
                      <a:r>
                        <a:rPr lang="zh-CN" altLang="en-US" sz="1000" b="0" i="0">
                          <a:solidFill>
                            <a:srgbClr val="000000"/>
                          </a:solidFill>
                          <a:latin typeface="宋体" panose="02010600030101010101" pitchFamily="2" charset="-122"/>
                          <a:ea typeface="宋体" panose="02010600030101010101" pitchFamily="2" charset="-122"/>
                        </a:rPr>
                        <a:t>，</a:t>
                      </a:r>
                      <a:r>
                        <a:rPr lang="en-US" altLang="zh-CN" sz="1000" b="0" i="0">
                          <a:solidFill>
                            <a:srgbClr val="000000"/>
                          </a:solidFill>
                          <a:latin typeface="宋体" panose="02010600030101010101" pitchFamily="2" charset="-122"/>
                          <a:ea typeface="宋体" panose="02010600030101010101" pitchFamily="2" charset="-122"/>
                        </a:rPr>
                        <a:t>±1°</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网络</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gridSpan="8">
                  <a:txBody>
                    <a:bodyPr/>
                    <a:p>
                      <a:pPr marL="5715" indent="0" algn="ctr" fontAlgn="ctr"/>
                      <a:r>
                        <a:rPr lang="en-US" altLang="zh-CN" sz="1000" b="0" i="0">
                          <a:solidFill>
                            <a:srgbClr val="000000"/>
                          </a:solidFill>
                          <a:latin typeface="宋体" panose="02010600030101010101" pitchFamily="2" charset="-122"/>
                          <a:ea typeface="宋体" panose="02010600030101010101" pitchFamily="2" charset="-122"/>
                        </a:rPr>
                        <a:t>4G</a:t>
                      </a:r>
                      <a:r>
                        <a:rPr lang="zh-CN" altLang="en-US" sz="1000" b="0" i="0">
                          <a:solidFill>
                            <a:srgbClr val="000000"/>
                          </a:solidFill>
                          <a:latin typeface="宋体" panose="02010600030101010101" pitchFamily="2" charset="-122"/>
                          <a:ea typeface="宋体" panose="02010600030101010101" pitchFamily="2" charset="-122"/>
                        </a:rPr>
                        <a:t>（支持</a:t>
                      </a:r>
                      <a:r>
                        <a:rPr lang="en-US" altLang="zh-CN" sz="1000" b="0" i="0">
                          <a:solidFill>
                            <a:srgbClr val="000000"/>
                          </a:solidFill>
                          <a:latin typeface="宋体" panose="02010600030101010101" pitchFamily="2" charset="-122"/>
                          <a:ea typeface="宋体" panose="02010600030101010101" pitchFamily="2" charset="-122"/>
                        </a:rPr>
                        <a:t>5G</a:t>
                      </a:r>
                      <a:r>
                        <a:rPr lang="zh-CN" altLang="en-US" sz="1000" b="0" i="0">
                          <a:solidFill>
                            <a:srgbClr val="000000"/>
                          </a:solidFill>
                          <a:latin typeface="宋体" panose="02010600030101010101" pitchFamily="2" charset="-122"/>
                          <a:ea typeface="宋体" panose="02010600030101010101" pitchFamily="2" charset="-122"/>
                        </a:rPr>
                        <a:t>方案）</a:t>
                      </a:r>
                      <a:r>
                        <a:rPr lang="en-US" altLang="zh-CN" sz="1000" b="0" i="0">
                          <a:solidFill>
                            <a:srgbClr val="000000"/>
                          </a:solidFill>
                          <a:latin typeface="宋体" panose="02010600030101010101" pitchFamily="2" charset="-122"/>
                          <a:ea typeface="宋体" panose="02010600030101010101" pitchFamily="2" charset="-122"/>
                        </a:rPr>
                        <a:t>/wifi</a:t>
                      </a:r>
                      <a:endParaRPr lang="en-US" altLang="zh-CN"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04495">
                <a:tc>
                  <a:txBody>
                    <a:bodyPr/>
                    <a:p>
                      <a:pPr marL="5715" indent="0" algn="l" fontAlgn="ctr"/>
                      <a:r>
                        <a:rPr lang="zh-CN" altLang="en-US" sz="1000" b="1" i="0">
                          <a:solidFill>
                            <a:srgbClr val="000000"/>
                          </a:solidFill>
                          <a:latin typeface="宋体" panose="02010600030101010101" pitchFamily="2" charset="-122"/>
                          <a:ea typeface="宋体" panose="02010600030101010101" pitchFamily="2" charset="-122"/>
                        </a:rPr>
                        <a:t>扩展外设</a:t>
                      </a:r>
                      <a:endParaRPr lang="zh-CN" altLang="en-US" sz="1000" b="1"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gridSpan="8">
                  <a:txBody>
                    <a:bodyPr/>
                    <a:p>
                      <a:pPr marL="5715" indent="0" algn="ctr" fontAlgn="ctr"/>
                      <a:r>
                        <a:rPr lang="zh-CN" altLang="en-US" sz="1000" b="0" i="0">
                          <a:solidFill>
                            <a:srgbClr val="000000"/>
                          </a:solidFill>
                          <a:latin typeface="宋体" panose="02010600030101010101" pitchFamily="2" charset="-122"/>
                          <a:ea typeface="宋体" panose="02010600030101010101" pitchFamily="2" charset="-122"/>
                        </a:rPr>
                        <a:t>电梯、自动门、通知灯、音箱、呼叫器、辊筒、箱体、货架、扫码枪等</a:t>
                      </a:r>
                      <a:endParaRPr lang="zh-CN" altLang="en-US" sz="1000" b="0" i="0">
                        <a:solidFill>
                          <a:srgbClr val="000000"/>
                        </a:solidFill>
                        <a:latin typeface="宋体" panose="02010600030101010101" pitchFamily="2" charset="-122"/>
                        <a:ea typeface="宋体" panose="02010600030101010101" pitchFamily="2" charset="-122"/>
                      </a:endParaRPr>
                    </a:p>
                  </a:txBody>
                  <a:tcPr marL="5760" marR="5760" marT="576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bl>
          </a:graphicData>
        </a:graphic>
      </p:graphicFrame>
      <p:pic>
        <p:nvPicPr>
          <p:cNvPr id="23" name="图片 22" descr="右前透视（透明底）"/>
          <p:cNvPicPr>
            <a:picLocks noChangeAspect="1"/>
          </p:cNvPicPr>
          <p:nvPr/>
        </p:nvPicPr>
        <p:blipFill>
          <a:blip r:embed="rId2"/>
          <a:stretch>
            <a:fillRect/>
          </a:stretch>
        </p:blipFill>
        <p:spPr>
          <a:xfrm>
            <a:off x="3691255" y="852170"/>
            <a:ext cx="2388870" cy="1344930"/>
          </a:xfrm>
          <a:prstGeom prst="rect">
            <a:avLst/>
          </a:prstGeom>
        </p:spPr>
      </p:pic>
      <p:pic>
        <p:nvPicPr>
          <p:cNvPr id="24" name="图片 23" descr="右前透视（透明底）"/>
          <p:cNvPicPr>
            <a:picLocks noChangeAspect="1"/>
          </p:cNvPicPr>
          <p:nvPr/>
        </p:nvPicPr>
        <p:blipFill>
          <a:blip r:embed="rId2"/>
          <a:stretch>
            <a:fillRect/>
          </a:stretch>
        </p:blipFill>
        <p:spPr>
          <a:xfrm>
            <a:off x="7263765" y="613410"/>
            <a:ext cx="2812415" cy="1583690"/>
          </a:xfrm>
          <a:prstGeom prst="rect">
            <a:avLst/>
          </a:prstGeom>
        </p:spPr>
      </p:pic>
      <p:pic>
        <p:nvPicPr>
          <p:cNvPr id="3" name="图片 2"/>
          <p:cNvPicPr>
            <a:picLocks noChangeAspect="1"/>
          </p:cNvPicPr>
          <p:nvPr/>
        </p:nvPicPr>
        <p:blipFill>
          <a:blip r:embed="rId5"/>
          <a:stretch>
            <a:fillRect/>
          </a:stretch>
        </p:blipFill>
        <p:spPr>
          <a:xfrm>
            <a:off x="2473960" y="1116330"/>
            <a:ext cx="381635" cy="850265"/>
          </a:xfrm>
          <a:prstGeom prst="rect">
            <a:avLst/>
          </a:prstGeom>
        </p:spPr>
      </p:pic>
      <p:pic>
        <p:nvPicPr>
          <p:cNvPr id="4" name="图片 3"/>
          <p:cNvPicPr>
            <a:picLocks noChangeAspect="1"/>
          </p:cNvPicPr>
          <p:nvPr/>
        </p:nvPicPr>
        <p:blipFill>
          <a:blip r:embed="rId6"/>
          <a:stretch>
            <a:fillRect/>
          </a:stretch>
        </p:blipFill>
        <p:spPr>
          <a:xfrm>
            <a:off x="1938020" y="1116330"/>
            <a:ext cx="360680" cy="86614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descr="7adacc61b82ee170a68d9e57f364b762"/>
          <p:cNvPicPr>
            <a:picLocks noChangeAspect="1"/>
          </p:cNvPicPr>
          <p:nvPr/>
        </p:nvPicPr>
        <p:blipFill>
          <a:blip r:embed="rId1">
            <a:alphaModFix amt="60000"/>
            <a:lum bright="6000" contrast="-6000"/>
          </a:blip>
          <a:srcRect b="34742"/>
          <a:stretch>
            <a:fillRect/>
          </a:stretch>
        </p:blipFill>
        <p:spPr>
          <a:xfrm flipH="1">
            <a:off x="0" y="0"/>
            <a:ext cx="12192635" cy="6858635"/>
          </a:xfrm>
          <a:prstGeom prst="rect">
            <a:avLst/>
          </a:prstGeom>
        </p:spPr>
      </p:pic>
      <p:pic>
        <p:nvPicPr>
          <p:cNvPr id="32" name="图片 31" descr="IMG_4452-(2)"/>
          <p:cNvPicPr>
            <a:picLocks noChangeAspect="1"/>
          </p:cNvPicPr>
          <p:nvPr/>
        </p:nvPicPr>
        <p:blipFill>
          <a:blip r:embed="rId2">
            <a:lum bright="24000" contrast="30000"/>
          </a:blip>
          <a:srcRect l="9890" t="40673" r="4393" b="7034"/>
          <a:stretch>
            <a:fillRect/>
          </a:stretch>
        </p:blipFill>
        <p:spPr>
          <a:xfrm>
            <a:off x="635" y="1295400"/>
            <a:ext cx="12192000" cy="5578475"/>
          </a:xfrm>
          <a:prstGeom prst="rect">
            <a:avLst/>
          </a:prstGeom>
        </p:spPr>
      </p:pic>
      <p:sp>
        <p:nvSpPr>
          <p:cNvPr id="8" name="文本框 7"/>
          <p:cNvSpPr txBox="1"/>
          <p:nvPr>
            <p:custDataLst>
              <p:tags r:id="rId3"/>
            </p:custDataLst>
          </p:nvPr>
        </p:nvSpPr>
        <p:spPr>
          <a:xfrm>
            <a:off x="1170305" y="4149090"/>
            <a:ext cx="6106160" cy="1353820"/>
          </a:xfrm>
          <a:prstGeom prst="rect">
            <a:avLst/>
          </a:prstGeom>
          <a:noFill/>
        </p:spPr>
        <p:txBody>
          <a:bodyPr wrap="square" rtlCol="0">
            <a:noAutofit/>
          </a:bodyPr>
          <a:p>
            <a:pPr marL="0" indent="0" algn="l">
              <a:lnSpc>
                <a:spcPts val="6495"/>
              </a:lnSpc>
              <a:buNone/>
            </a:pPr>
            <a:r>
              <a:rPr lang="en-US" altLang="zh-CN" sz="34400" b="1" kern="0" spc="-156" dirty="0">
                <a:gradFill>
                  <a:gsLst>
                    <a:gs pos="0">
                      <a:srgbClr val="FF6600">
                        <a:alpha val="100000"/>
                      </a:srgbClr>
                    </a:gs>
                    <a:gs pos="100000">
                      <a:srgbClr val="FFDC98">
                        <a:alpha val="100000"/>
                      </a:srgbClr>
                    </a:gs>
                  </a:gsLst>
                  <a:lin ang="10020000" scaled="0"/>
                </a:gradFill>
                <a:effectLst/>
                <a:latin typeface="方正锐正黑_GBK" panose="02000900000000000000" charset="-122"/>
                <a:ea typeface="方正锐正黑_GBK" panose="02000900000000000000" charset="-122"/>
                <a:cs typeface="Inter" pitchFamily="34" charset="-120"/>
                <a:sym typeface="+mn-ea"/>
              </a:rPr>
              <a:t>04</a:t>
            </a:r>
            <a:endParaRPr lang="en-US" altLang="zh-CN" sz="28700" b="1" kern="0" spc="-156" dirty="0">
              <a:gradFill>
                <a:gsLst>
                  <a:gs pos="0">
                    <a:srgbClr val="FF6600">
                      <a:alpha val="100000"/>
                    </a:srgbClr>
                  </a:gs>
                  <a:gs pos="100000">
                    <a:srgbClr val="FFDC98">
                      <a:alpha val="100000"/>
                    </a:srgbClr>
                  </a:gs>
                </a:gsLst>
                <a:lin ang="10020000" scaled="0"/>
              </a:gradFill>
              <a:effectLst/>
              <a:latin typeface="方正锐正黑_GBK" panose="02000900000000000000" charset="-122"/>
              <a:ea typeface="方正锐正黑_GBK" panose="02000900000000000000" charset="-122"/>
              <a:cs typeface="Inter" pitchFamily="34" charset="-120"/>
              <a:sym typeface="+mn-ea"/>
            </a:endParaRPr>
          </a:p>
        </p:txBody>
      </p:sp>
      <p:sp>
        <p:nvSpPr>
          <p:cNvPr id="22" name="文本框 21"/>
          <p:cNvSpPr txBox="1"/>
          <p:nvPr>
            <p:custDataLst>
              <p:tags r:id="rId4"/>
            </p:custDataLst>
          </p:nvPr>
        </p:nvSpPr>
        <p:spPr>
          <a:xfrm>
            <a:off x="1056005" y="3757930"/>
            <a:ext cx="4551045" cy="1191260"/>
          </a:xfrm>
          <a:prstGeom prst="rect">
            <a:avLst/>
          </a:prstGeom>
          <a:noFill/>
          <a:effectLst>
            <a:outerShdw blurRad="152400" dist="38100" dir="5400000" algn="t" rotWithShape="0">
              <a:prstClr val="black">
                <a:alpha val="50000"/>
              </a:prstClr>
            </a:outerShdw>
          </a:effectLst>
        </p:spPr>
        <p:txBody>
          <a:bodyPr wrap="square" rtlCol="0">
            <a:noAutofit/>
          </a:bodyPr>
          <a:p>
            <a:pPr marL="0" indent="0" algn="dist">
              <a:lnSpc>
                <a:spcPts val="6495"/>
              </a:lnSpc>
              <a:buNone/>
            </a:pPr>
            <a:r>
              <a:rPr lang="zh-CN" altLang="en-US" sz="7200" b="1" kern="0" spc="-156" dirty="0">
                <a:solidFill>
                  <a:schemeClr val="bg1"/>
                </a:solidFill>
                <a:effectLst/>
                <a:latin typeface="思源黑体 CN Bold" panose="020B0800000000000000" charset="-122"/>
                <a:ea typeface="思源黑体 CN Bold" panose="020B0800000000000000" charset="-122"/>
                <a:cs typeface="Inter" pitchFamily="34" charset="-120"/>
                <a:sym typeface="+mn-ea"/>
              </a:rPr>
              <a:t>公司概况</a:t>
            </a:r>
            <a:endParaRPr lang="zh-CN" altLang="en-US" sz="7200" b="1" kern="0" spc="-156" dirty="0">
              <a:solidFill>
                <a:schemeClr val="bg1"/>
              </a:solidFill>
              <a:effectLst/>
              <a:latin typeface="思源黑体 CN Bold" panose="020B0800000000000000" charset="-122"/>
              <a:ea typeface="思源黑体 CN Bold" panose="020B0800000000000000" charset="-122"/>
              <a:cs typeface="Inter" pitchFamily="34" charset="-120"/>
              <a:sym typeface="+mn-e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880745" y="2364105"/>
            <a:ext cx="9940925" cy="3957622"/>
          </a:xfrm>
          <a:prstGeom prst="rect">
            <a:avLst/>
          </a:prstGeom>
          <a:noFill/>
        </p:spPr>
        <p:txBody>
          <a:bodyPr wrap="square" rtlCol="0">
            <a:spAutoFit/>
          </a:bodyPr>
          <a:p>
            <a:pPr marL="0" indent="0" algn="just">
              <a:lnSpc>
                <a:spcPct val="200000"/>
              </a:lnSpc>
              <a:buNone/>
            </a:pPr>
            <a:r>
              <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公司以机器人硬件平台为载体，AI技术为核心，面向智能文旅、智慧党建、智慧仓储、智慧铁路、智慧园区、智慧楼宇等多个行业，推出了</a:t>
            </a:r>
            <a:r>
              <a:rPr lang="en-US" sz="1600" kern="0" spc="-42" dirty="0">
                <a:solidFill>
                  <a:srgbClr val="F67026"/>
                </a:solidFill>
                <a:latin typeface="思源黑体 CN Heavy" panose="020B0A00000000000000" charset="-122"/>
                <a:ea typeface="思源黑体 CN Heavy" panose="020B0A00000000000000" charset="-122"/>
                <a:cs typeface="思源黑体 CN Heavy" panose="020B0A00000000000000" charset="-122"/>
                <a:sym typeface="+mn-ea"/>
              </a:rPr>
              <a:t>“云 管 </a:t>
            </a:r>
            <a:r>
              <a:rPr lang="en-US" sz="1600" kern="0" spc="-42" dirty="0" err="1">
                <a:solidFill>
                  <a:srgbClr val="F67026"/>
                </a:solidFill>
                <a:latin typeface="思源黑体 CN Heavy" panose="020B0A00000000000000" charset="-122"/>
                <a:ea typeface="思源黑体 CN Heavy" panose="020B0A00000000000000" charset="-122"/>
                <a:cs typeface="思源黑体 CN Heavy" panose="020B0A00000000000000" charset="-122"/>
                <a:sym typeface="+mn-ea"/>
              </a:rPr>
              <a:t>端”</a:t>
            </a:r>
            <a:r>
              <a:rPr lang="en-US" sz="1600" kern="0" spc="-42" dirty="0" err="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的</a:t>
            </a:r>
            <a:r>
              <a:rPr lang="zh-CN" alt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工业配送机器人、</a:t>
            </a:r>
            <a:r>
              <a:rPr lang="en-US" sz="1600" kern="0" spc="-42" dirty="0" err="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服务机器人</a:t>
            </a:r>
            <a:r>
              <a:rPr lang="zh-CN" alt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及</a:t>
            </a:r>
            <a:r>
              <a:rPr lang="en-US" sz="1600" kern="0" spc="-42" dirty="0" err="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特种机器人解决方案，创造出真正有价值的机器人产品及解决方案</a:t>
            </a:r>
            <a:r>
              <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a:t>
            </a:r>
            <a:endPar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marL="0" indent="0" algn="just">
              <a:lnSpc>
                <a:spcPct val="200000"/>
              </a:lnSpc>
              <a:buNone/>
            </a:pPr>
            <a:r>
              <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公司研发总部位于北京、智能制造基地位于宁波余姚，并在深圳设立运营销售中心。</a:t>
            </a:r>
            <a:endPar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marL="0" indent="0" algn="just">
              <a:lnSpc>
                <a:spcPct val="200000"/>
              </a:lnSpc>
              <a:buNone/>
            </a:pPr>
            <a:r>
              <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作为一家集研发、生产、销售、运营于一体的全栈型高新技术企业，小笨智能累计获得相关</a:t>
            </a:r>
            <a:r>
              <a:rPr lang="en-US" sz="1600" kern="0" spc="-42" dirty="0">
                <a:solidFill>
                  <a:srgbClr val="F67026"/>
                </a:solidFill>
                <a:latin typeface="思源黑体 CN Heavy" panose="020B0A00000000000000" charset="-122"/>
                <a:ea typeface="思源黑体 CN Heavy" panose="020B0A00000000000000" charset="-122"/>
                <a:cs typeface="思源黑体 CN Heavy" panose="020B0A00000000000000" charset="-122"/>
                <a:sym typeface="+mn-ea"/>
              </a:rPr>
              <a:t>知识产权500+</a:t>
            </a:r>
            <a:r>
              <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a:t>
            </a:r>
            <a:r>
              <a:rPr lang="en-US" sz="1600" kern="0" spc="-42" dirty="0" err="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并广泛应用于</a:t>
            </a:r>
            <a:r>
              <a:rPr lang="zh-CN" alt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工业配送机器人、</a:t>
            </a:r>
            <a:r>
              <a:rPr lang="en-US" sz="1600" kern="0" spc="-42" dirty="0" err="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讲解接待机器人、智能盘点机器人、高铁动车组外皮清洗机器人、室内外自动清扫机器人等产品</a:t>
            </a:r>
            <a:r>
              <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a:t>
            </a:r>
            <a:endPar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marL="0" indent="0" algn="just">
              <a:lnSpc>
                <a:spcPct val="200000"/>
              </a:lnSpc>
              <a:buNone/>
            </a:pPr>
            <a:r>
              <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成立至今，</a:t>
            </a:r>
            <a:r>
              <a:rPr lang="en-US" sz="1600" kern="0" spc="-42" dirty="0">
                <a:solidFill>
                  <a:srgbClr val="F67026"/>
                </a:solidFill>
                <a:latin typeface="思源黑体 CN Heavy" panose="020B0A00000000000000" charset="-122"/>
                <a:ea typeface="思源黑体 CN Heavy" panose="020B0A00000000000000" charset="-122"/>
                <a:cs typeface="思源黑体 CN Heavy" panose="020B0A00000000000000" charset="-122"/>
                <a:sym typeface="+mn-ea"/>
              </a:rPr>
              <a:t>已服务超10000+企业客户</a:t>
            </a:r>
            <a:r>
              <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a:t>
            </a:r>
            <a:endParaRPr lang="en-US" sz="16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
        <p:nvSpPr>
          <p:cNvPr id="6" name="文本框 5"/>
          <p:cNvSpPr txBox="1"/>
          <p:nvPr>
            <p:custDataLst>
              <p:tags r:id="rId2"/>
            </p:custDataLst>
          </p:nvPr>
        </p:nvSpPr>
        <p:spPr>
          <a:xfrm>
            <a:off x="5138420" y="813435"/>
            <a:ext cx="5478145" cy="824230"/>
          </a:xfrm>
          <a:prstGeom prst="rect">
            <a:avLst/>
          </a:prstGeom>
          <a:noFill/>
        </p:spPr>
        <p:txBody>
          <a:bodyPr wrap="square" rtlCol="0">
            <a:noAutofit/>
          </a:bodyPr>
          <a:p>
            <a:pPr algn="just">
              <a:lnSpc>
                <a:spcPct val="120000"/>
              </a:lnSpc>
            </a:pPr>
            <a:r>
              <a:rPr lang="en-US" sz="2400" b="1" kern="0" spc="-78" dirty="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mn-ea"/>
              </a:rPr>
              <a:t>小笨智能（尚闻科技（集团）有限公司）</a:t>
            </a:r>
            <a:r>
              <a:rPr lang="en-US" sz="24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mn-ea"/>
              </a:rPr>
              <a:t>成立于2016年3月</a:t>
            </a:r>
            <a:endParaRPr lang="en-US" altLang="en-US" sz="24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5" name="Text 2"/>
          <p:cNvSpPr/>
          <p:nvPr>
            <p:custDataLst>
              <p:tags r:id="rId3"/>
            </p:custDataLst>
          </p:nvPr>
        </p:nvSpPr>
        <p:spPr>
          <a:xfrm>
            <a:off x="878205" y="768350"/>
            <a:ext cx="3121025" cy="824865"/>
          </a:xfrm>
          <a:prstGeom prst="rect">
            <a:avLst/>
          </a:prstGeom>
          <a:noFill/>
          <a:effectLst>
            <a:outerShdw blurRad="101600" dist="38100" dir="5400000" algn="t" rotWithShape="0">
              <a:prstClr val="black">
                <a:alpha val="60000"/>
              </a:prstClr>
            </a:outerShdw>
          </a:effectLst>
        </p:spPr>
        <p:txBody>
          <a:bodyPr wrap="none" rtlCol="0" anchor="t"/>
          <a:p>
            <a:pPr marL="0" algn="l">
              <a:lnSpc>
                <a:spcPts val="6495"/>
              </a:lnSpc>
              <a:buClrTx/>
              <a:buSzTx/>
              <a:buFontTx/>
              <a:buNone/>
            </a:pPr>
            <a:r>
              <a:rPr lang="en-US" altLang="zh-CN" sz="5195" b="1" kern="0" spc="-156" dirty="0">
                <a:solidFill>
                  <a:schemeClr val="bg1"/>
                </a:solidFill>
                <a:latin typeface="思源黑体 CN" panose="020B0500000000000000" charset="-122"/>
                <a:ea typeface="思源黑体 CN" panose="020B0500000000000000" charset="-122"/>
                <a:cs typeface="思源黑体 CN" panose="020B0500000000000000" charset="-122"/>
              </a:rPr>
              <a:t>关于我们</a:t>
            </a:r>
            <a:endParaRPr lang="en-US" altLang="zh-CN" sz="5195" b="1" kern="0" spc="-156" dirty="0">
              <a:solidFill>
                <a:schemeClr val="bg1"/>
              </a:solidFill>
              <a:latin typeface="思源黑体 CN" panose="020B0500000000000000" charset="-122"/>
              <a:ea typeface="思源黑体 CN" panose="020B0500000000000000" charset="-122"/>
              <a:cs typeface="思源黑体 CN" panose="020B0500000000000000" charset="-122"/>
            </a:endParaRPr>
          </a:p>
        </p:txBody>
      </p:sp>
      <p:sp>
        <p:nvSpPr>
          <p:cNvPr id="7" name="圆角矩形 6"/>
          <p:cNvSpPr/>
          <p:nvPr/>
        </p:nvSpPr>
        <p:spPr>
          <a:xfrm>
            <a:off x="4848860" y="946785"/>
            <a:ext cx="139065" cy="732790"/>
          </a:xfrm>
          <a:prstGeom prst="roundRect">
            <a:avLst>
              <a:gd name="adj" fmla="val 50000"/>
            </a:avLst>
          </a:prstGeom>
          <a:solidFill>
            <a:schemeClr val="tx1">
              <a:lumMod val="75000"/>
              <a:lumOff val="25000"/>
            </a:schemeClr>
          </a:solidFill>
          <a:ln w="12700" cmpd="sng">
            <a:no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lumMod val="75000"/>
                  <a:lumOff val="25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681990" y="156210"/>
            <a:ext cx="11567160" cy="755650"/>
          </a:xfrm>
          <a:prstGeom prst="rect">
            <a:avLst/>
          </a:prstGeom>
          <a:noFill/>
        </p:spPr>
        <p:txBody>
          <a:bodyPr wrap="square" rtlCol="0">
            <a:spAutoFit/>
          </a:bodyPr>
          <a:lstStyle/>
          <a:p>
            <a:pPr marL="0" algn="just">
              <a:lnSpc>
                <a:spcPct val="120000"/>
              </a:lnSpc>
              <a:buClrTx/>
              <a:buSzTx/>
              <a:buFontTx/>
              <a:buNone/>
            </a:pPr>
            <a:r>
              <a:rPr lang="en-US" sz="36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mn-ea"/>
              </a:rPr>
              <a:t>9年技术积累和迭代造就了小笨的核心技术实力</a:t>
            </a:r>
            <a:endParaRPr lang="en-US" sz="36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68" name="文本框 30"/>
          <p:cNvSpPr txBox="1"/>
          <p:nvPr/>
        </p:nvSpPr>
        <p:spPr>
          <a:xfrm>
            <a:off x="1878330" y="1583055"/>
            <a:ext cx="2437130" cy="398780"/>
          </a:xfrm>
          <a:prstGeom prst="rect">
            <a:avLst/>
          </a:prstGeom>
          <a:noFill/>
        </p:spPr>
        <p:txBody>
          <a:bodyPr wrap="square" rtlCol="0">
            <a:spAutoFit/>
          </a:bodyPr>
          <a:lstStyle/>
          <a:p>
            <a:r>
              <a:rPr lang="en-US" sz="1000" b="1" kern="0" spc="-42" dirty="0">
                <a:solidFill>
                  <a:srgbClr val="F0993C"/>
                </a:solidFill>
                <a:latin typeface="微软雅黑" panose="020B0503020204020204" charset="-122"/>
                <a:ea typeface="微软雅黑" panose="020B0503020204020204" charset="-122"/>
                <a:cs typeface="微软雅黑" panose="020B0503020204020204" charset="-122"/>
              </a:rPr>
              <a:t>多项核心技术专利T，领域包含</a:t>
            </a:r>
            <a:endParaRPr lang="en-US" sz="1000" b="1" kern="0" spc="-42" dirty="0">
              <a:solidFill>
                <a:srgbClr val="F0993C"/>
              </a:solidFill>
              <a:latin typeface="微软雅黑" panose="020B0503020204020204" charset="-122"/>
              <a:ea typeface="微软雅黑" panose="020B0503020204020204" charset="-122"/>
              <a:cs typeface="微软雅黑" panose="020B0503020204020204" charset="-122"/>
            </a:endParaRPr>
          </a:p>
          <a:p>
            <a:r>
              <a:rPr lang="en-US" sz="1000" b="1" kern="0" spc="-42" dirty="0">
                <a:solidFill>
                  <a:srgbClr val="F0993C"/>
                </a:solidFill>
                <a:latin typeface="微软雅黑" panose="020B0503020204020204" charset="-122"/>
                <a:ea typeface="微软雅黑" panose="020B0503020204020204" charset="-122"/>
                <a:cs typeface="微软雅黑" panose="020B0503020204020204" charset="-122"/>
              </a:rPr>
              <a:t>机器人定位导航、系统结构、激光雷达</a:t>
            </a:r>
            <a:endParaRPr lang="en-US" sz="1000" b="1" kern="0" spc="-42" dirty="0">
              <a:solidFill>
                <a:srgbClr val="F0993C"/>
              </a:solidFill>
              <a:latin typeface="微软雅黑" panose="020B0503020204020204" charset="-122"/>
              <a:ea typeface="微软雅黑" panose="020B0503020204020204" charset="-122"/>
              <a:cs typeface="微软雅黑" panose="020B0503020204020204" charset="-122"/>
            </a:endParaRPr>
          </a:p>
        </p:txBody>
      </p:sp>
      <p:sp>
        <p:nvSpPr>
          <p:cNvPr id="70" name="文本框 65"/>
          <p:cNvSpPr txBox="1"/>
          <p:nvPr/>
        </p:nvSpPr>
        <p:spPr>
          <a:xfrm>
            <a:off x="1878330" y="2766695"/>
            <a:ext cx="2368550" cy="245110"/>
          </a:xfrm>
          <a:prstGeom prst="rect">
            <a:avLst/>
          </a:prstGeom>
          <a:noFill/>
        </p:spPr>
        <p:txBody>
          <a:bodyPr wrap="square" rtlCol="0">
            <a:spAutoFit/>
          </a:bodyPr>
          <a:lstStyle/>
          <a:p>
            <a:r>
              <a:rPr lang="en-US" sz="1000" b="1" kern="0" spc="-42" dirty="0">
                <a:solidFill>
                  <a:srgbClr val="F0993C"/>
                </a:solidFill>
                <a:latin typeface="微软雅黑" panose="020B0503020204020204" charset="-122"/>
                <a:ea typeface="微软雅黑" panose="020B0503020204020204" charset="-122"/>
                <a:cs typeface="微软雅黑" panose="020B0503020204020204" charset="-122"/>
              </a:rPr>
              <a:t>累计机器人平台底盘/导航方案出货量</a:t>
            </a:r>
            <a:endParaRPr lang="en-US" sz="1000" b="1" kern="0" spc="-42" dirty="0">
              <a:solidFill>
                <a:srgbClr val="F0993C"/>
              </a:solidFill>
              <a:latin typeface="微软雅黑" panose="020B0503020204020204" charset="-122"/>
              <a:ea typeface="微软雅黑" panose="020B0503020204020204" charset="-122"/>
              <a:cs typeface="微软雅黑" panose="020B0503020204020204" charset="-122"/>
            </a:endParaRPr>
          </a:p>
        </p:txBody>
      </p:sp>
      <p:sp>
        <p:nvSpPr>
          <p:cNvPr id="71" name="文本框 67"/>
          <p:cNvSpPr txBox="1"/>
          <p:nvPr/>
        </p:nvSpPr>
        <p:spPr>
          <a:xfrm>
            <a:off x="1878330" y="2321560"/>
            <a:ext cx="2437765" cy="245110"/>
          </a:xfrm>
          <a:prstGeom prst="rect">
            <a:avLst/>
          </a:prstGeom>
          <a:noFill/>
        </p:spPr>
        <p:txBody>
          <a:bodyPr wrap="square" rtlCol="0">
            <a:spAutoFit/>
          </a:bodyPr>
          <a:lstStyle/>
          <a:p>
            <a:pPr algn="l">
              <a:buClrTx/>
              <a:buSzTx/>
              <a:buNone/>
            </a:pPr>
            <a:r>
              <a:rPr lang="en-US" sz="1000" b="1" kern="0" spc="-42" dirty="0">
                <a:solidFill>
                  <a:srgbClr val="F0993C"/>
                </a:solidFill>
                <a:latin typeface="微软雅黑" panose="020B0503020204020204" charset="-122"/>
                <a:ea typeface="微软雅黑" panose="020B0503020204020204" charset="-122"/>
                <a:cs typeface="思源黑体 CN Light" panose="020B0300000000000000" charset="-122"/>
              </a:rPr>
              <a:t>累计机器人行业解决方案</a:t>
            </a:r>
            <a:endParaRPr lang="en-US" sz="1000" b="1" kern="0" spc="-42" dirty="0">
              <a:solidFill>
                <a:srgbClr val="F0993C"/>
              </a:solidFill>
              <a:latin typeface="微软雅黑" panose="020B0503020204020204" charset="-122"/>
              <a:ea typeface="微软雅黑" panose="020B0503020204020204" charset="-122"/>
              <a:cs typeface="思源黑体 CN Light" panose="020B0300000000000000" charset="-122"/>
            </a:endParaRPr>
          </a:p>
        </p:txBody>
      </p:sp>
      <p:sp>
        <p:nvSpPr>
          <p:cNvPr id="126" name="íśḷîḍè"/>
          <p:cNvSpPr txBox="1"/>
          <p:nvPr/>
        </p:nvSpPr>
        <p:spPr>
          <a:xfrm>
            <a:off x="697230" y="1057910"/>
            <a:ext cx="1175385" cy="323215"/>
          </a:xfrm>
          <a:prstGeom prst="rect">
            <a:avLst/>
          </a:prstGeom>
          <a:noFill/>
        </p:spPr>
        <p:txBody>
          <a:bodyPr wrap="square" lIns="91440" tIns="45720" rIns="91440" bIns="45720" rtlCol="0" anchor="ctr">
            <a:noAutofit/>
          </a:bodyPr>
          <a:lstStyle/>
          <a:p>
            <a:pPr indent="0" algn="ctr">
              <a:buClrTx/>
              <a:buSzTx/>
              <a:buNone/>
            </a:pPr>
            <a:r>
              <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rPr>
              <a:t>业内唯一</a:t>
            </a:r>
            <a:endPar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endParaRPr>
          </a:p>
        </p:txBody>
      </p:sp>
      <p:sp>
        <p:nvSpPr>
          <p:cNvPr id="127" name="文本框 127"/>
          <p:cNvSpPr txBox="1"/>
          <p:nvPr/>
        </p:nvSpPr>
        <p:spPr>
          <a:xfrm>
            <a:off x="1880870" y="1014730"/>
            <a:ext cx="2578735" cy="398780"/>
          </a:xfrm>
          <a:prstGeom prst="rect">
            <a:avLst/>
          </a:prstGeom>
          <a:noFill/>
        </p:spPr>
        <p:txBody>
          <a:bodyPr wrap="square" rtlCol="0">
            <a:spAutoFit/>
          </a:bodyPr>
          <a:lstStyle/>
          <a:p>
            <a:pPr algn="l">
              <a:buClrTx/>
              <a:buSzTx/>
              <a:buFontTx/>
            </a:pPr>
            <a:r>
              <a:rPr lang="en-US" sz="1000" b="1" kern="0" spc="-42" dirty="0">
                <a:solidFill>
                  <a:srgbClr val="F0993C"/>
                </a:solidFill>
                <a:latin typeface="微软雅黑" panose="020B0503020204020204" charset="-122"/>
                <a:ea typeface="微软雅黑" panose="020B0503020204020204" charset="-122"/>
                <a:cs typeface="思源黑体 CN Light" panose="020B0300000000000000" charset="-122"/>
                <a:sym typeface="+mn-ea"/>
              </a:rPr>
              <a:t>产业链高度垂直，业内唯一掌握</a:t>
            </a:r>
            <a:endParaRPr lang="en-US" sz="1000" b="1" kern="0" spc="-42" dirty="0">
              <a:solidFill>
                <a:srgbClr val="F0993C"/>
              </a:solidFill>
              <a:latin typeface="微软雅黑" panose="020B0503020204020204" charset="-122"/>
              <a:ea typeface="微软雅黑" panose="020B0503020204020204" charset="-122"/>
              <a:cs typeface="思源黑体 CN Light" panose="020B0300000000000000" charset="-122"/>
              <a:sym typeface="+mn-ea"/>
            </a:endParaRPr>
          </a:p>
          <a:p>
            <a:pPr algn="l">
              <a:buClrTx/>
              <a:buSzTx/>
              <a:buFontTx/>
            </a:pPr>
            <a:r>
              <a:rPr lang="en-US" sz="1000" b="1" kern="0" spc="-42" dirty="0">
                <a:solidFill>
                  <a:srgbClr val="F0993C"/>
                </a:solidFill>
                <a:latin typeface="微软雅黑" panose="020B0503020204020204" charset="-122"/>
                <a:ea typeface="微软雅黑" panose="020B0503020204020204" charset="-122"/>
                <a:cs typeface="思源黑体 CN Light" panose="020B0300000000000000" charset="-122"/>
                <a:sym typeface="+mn-ea"/>
              </a:rPr>
              <a:t>核心传感器、导航算法、整机解决方案</a:t>
            </a:r>
            <a:endParaRPr lang="en-US" sz="1000" b="1" kern="0" spc="-42" dirty="0">
              <a:solidFill>
                <a:srgbClr val="F0993C"/>
              </a:solidFill>
              <a:latin typeface="微软雅黑" panose="020B0503020204020204" charset="-122"/>
              <a:ea typeface="微软雅黑" panose="020B0503020204020204" charset="-122"/>
              <a:cs typeface="思源黑体 CN Light" panose="020B0300000000000000" charset="-122"/>
              <a:sym typeface="+mn-ea"/>
            </a:endParaRPr>
          </a:p>
        </p:txBody>
      </p:sp>
      <p:sp>
        <p:nvSpPr>
          <p:cNvPr id="128" name="íśḷîḍè"/>
          <p:cNvSpPr txBox="1"/>
          <p:nvPr/>
        </p:nvSpPr>
        <p:spPr>
          <a:xfrm>
            <a:off x="786765" y="1610360"/>
            <a:ext cx="959485" cy="323215"/>
          </a:xfrm>
          <a:prstGeom prst="rect">
            <a:avLst/>
          </a:prstGeom>
          <a:noFill/>
        </p:spPr>
        <p:txBody>
          <a:bodyPr wrap="square" lIns="91440" tIns="45720" rIns="91440" bIns="45720" rtlCol="0" anchor="ctr">
            <a:noAutofit/>
          </a:bodyPr>
          <a:lstStyle/>
          <a:p>
            <a:pPr indent="0" algn="ctr">
              <a:buNone/>
            </a:pPr>
            <a:r>
              <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rPr>
              <a:t>百余项</a:t>
            </a:r>
            <a:endPar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endParaRPr>
          </a:p>
          <a:p>
            <a:pPr indent="0" algn="ctr">
              <a:buNone/>
            </a:pPr>
            <a:r>
              <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rPr>
              <a:t>核心专利</a:t>
            </a:r>
            <a:endPar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endParaRPr>
          </a:p>
        </p:txBody>
      </p:sp>
      <p:sp>
        <p:nvSpPr>
          <p:cNvPr id="129" name="íśḷîḍè"/>
          <p:cNvSpPr txBox="1"/>
          <p:nvPr/>
        </p:nvSpPr>
        <p:spPr>
          <a:xfrm>
            <a:off x="696913" y="2216150"/>
            <a:ext cx="1139190" cy="323215"/>
          </a:xfrm>
          <a:prstGeom prst="rect">
            <a:avLst/>
          </a:prstGeom>
          <a:noFill/>
        </p:spPr>
        <p:txBody>
          <a:bodyPr wrap="square" lIns="91440" tIns="45720" rIns="91440" bIns="45720" rtlCol="0" anchor="ctr">
            <a:noAutofit/>
          </a:bodyPr>
          <a:lstStyle/>
          <a:p>
            <a:pPr indent="0" algn="ctr">
              <a:buClrTx/>
              <a:buSzTx/>
              <a:buNone/>
            </a:pPr>
            <a:r>
              <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rPr>
              <a:t>10,000+</a:t>
            </a:r>
            <a:endPar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endParaRPr>
          </a:p>
          <a:p>
            <a:pPr indent="0" algn="ctr">
              <a:buClrTx/>
              <a:buSzTx/>
              <a:buNone/>
            </a:pPr>
            <a:r>
              <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rPr>
              <a:t>行业客户</a:t>
            </a:r>
            <a:endPar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endParaRPr>
          </a:p>
        </p:txBody>
      </p:sp>
      <p:sp>
        <p:nvSpPr>
          <p:cNvPr id="130" name="íśḷîḍè"/>
          <p:cNvSpPr txBox="1"/>
          <p:nvPr/>
        </p:nvSpPr>
        <p:spPr>
          <a:xfrm>
            <a:off x="652145" y="2766695"/>
            <a:ext cx="1228725" cy="323215"/>
          </a:xfrm>
          <a:prstGeom prst="rect">
            <a:avLst/>
          </a:prstGeom>
          <a:noFill/>
        </p:spPr>
        <p:txBody>
          <a:bodyPr wrap="square" lIns="91440" tIns="45720" rIns="91440" bIns="45720" rtlCol="0" anchor="ctr">
            <a:noAutofit/>
          </a:bodyPr>
          <a:lstStyle/>
          <a:p>
            <a:pPr indent="0" algn="ctr">
              <a:buClrTx/>
              <a:buSzTx/>
              <a:buNone/>
            </a:pPr>
            <a:r>
              <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rPr>
              <a:t>100,000+ 台</a:t>
            </a:r>
            <a:endParaRPr lang="en-US" sz="1400" b="1" kern="0" spc="-42" dirty="0">
              <a:solidFill>
                <a:srgbClr val="F67026"/>
              </a:solidFill>
              <a:latin typeface="微软雅黑" panose="020B0503020204020204" charset="-122"/>
              <a:ea typeface="微软雅黑" panose="020B0503020204020204" charset="-122"/>
              <a:cs typeface="思源黑体 CN Heavy" panose="020B0A00000000000000" charset="-122"/>
              <a:sym typeface="+mn-ea"/>
            </a:endParaRPr>
          </a:p>
        </p:txBody>
      </p:sp>
      <p:sp>
        <p:nvSpPr>
          <p:cNvPr id="21" name="îs1îḑê"/>
          <p:cNvSpPr txBox="1"/>
          <p:nvPr/>
        </p:nvSpPr>
        <p:spPr>
          <a:xfrm>
            <a:off x="2205990" y="3106420"/>
            <a:ext cx="2253615" cy="518160"/>
          </a:xfrm>
          <a:prstGeom prst="rect">
            <a:avLst/>
          </a:prstGeom>
          <a:noFill/>
        </p:spPr>
        <p:txBody>
          <a:bodyPr wrap="square" lIns="91440" tIns="45720" rIns="91440" bIns="45720" rtlCol="0" anchor="ctr">
            <a:noAutofit/>
          </a:bodyPr>
          <a:lstStyle/>
          <a:p>
            <a:pPr algn="ctr">
              <a:buClrTx/>
              <a:buSzTx/>
              <a:buNone/>
            </a:pPr>
            <a:r>
              <a:rPr lang="en-US" sz="9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SLAM Platform底盘算法平台</a:t>
            </a:r>
            <a:endParaRPr lang="en-US" sz="9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自建底盘算法平台</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夯实自研战略基础</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37" name="íśḷîḍè"/>
          <p:cNvSpPr txBox="1"/>
          <p:nvPr/>
        </p:nvSpPr>
        <p:spPr>
          <a:xfrm>
            <a:off x="72390" y="3533140"/>
            <a:ext cx="2031365" cy="584835"/>
          </a:xfrm>
          <a:prstGeom prst="rect">
            <a:avLst/>
          </a:prstGeom>
          <a:noFill/>
        </p:spPr>
        <p:txBody>
          <a:bodyPr wrap="square" lIns="91440" tIns="45720" rIns="91440" bIns="45720" rtlCol="0" anchor="ctr">
            <a:noAutofit/>
          </a:bodyPr>
          <a:lstStyle/>
          <a:p>
            <a:pPr algn="ctr"/>
            <a:r>
              <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AI Platform人工智能平台</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gn="ctr"/>
            <a:r>
              <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自建交互算法平台</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algn="ctr"/>
            <a:r>
              <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支撑高效人机交互</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38" name="i$lïďé"/>
          <p:cNvSpPr txBox="1"/>
          <p:nvPr/>
        </p:nvSpPr>
        <p:spPr>
          <a:xfrm>
            <a:off x="4816475" y="2129155"/>
            <a:ext cx="1903095" cy="528320"/>
          </a:xfrm>
          <a:prstGeom prst="rect">
            <a:avLst/>
          </a:prstGeom>
          <a:noFill/>
        </p:spPr>
        <p:txBody>
          <a:bodyPr wrap="square" lIns="91440" tIns="45720" rIns="91440" bIns="45720" rtlCol="0" anchor="ctr">
            <a:noAutofit/>
          </a:bodyPr>
          <a:lstStyle/>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rPr>
              <a:t>发布首款自研底盘</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endParaRPr>
          </a:p>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rPr>
              <a:t>算法和场景的积累</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endParaRPr>
          </a:p>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rPr>
              <a:t>打造行业顶尖底盘</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endParaRPr>
          </a:p>
        </p:txBody>
      </p:sp>
      <p:sp>
        <p:nvSpPr>
          <p:cNvPr id="39" name="iṧļïḍê"/>
          <p:cNvSpPr txBox="1"/>
          <p:nvPr/>
        </p:nvSpPr>
        <p:spPr>
          <a:xfrm>
            <a:off x="7110095" y="1497330"/>
            <a:ext cx="1903095" cy="553085"/>
          </a:xfrm>
          <a:prstGeom prst="rect">
            <a:avLst/>
          </a:prstGeom>
          <a:noFill/>
        </p:spPr>
        <p:txBody>
          <a:bodyPr wrap="square" lIns="91440" tIns="45720" rIns="91440" bIns="45720" rtlCol="0" anchor="ctr">
            <a:noAutofit/>
          </a:bodyPr>
          <a:lstStyle/>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rPr>
              <a:t>服务机器人产品孕育而生</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endParaRPr>
          </a:p>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rPr>
              <a:t>自研底盘与交互平台打通</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endParaRPr>
          </a:p>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rPr>
              <a:t>支撑各类场景产品扩展性</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endParaRPr>
          </a:p>
        </p:txBody>
      </p:sp>
      <p:sp>
        <p:nvSpPr>
          <p:cNvPr id="40" name="îṥḻiḓê"/>
          <p:cNvSpPr txBox="1"/>
          <p:nvPr/>
        </p:nvSpPr>
        <p:spPr>
          <a:xfrm>
            <a:off x="9013190" y="1115695"/>
            <a:ext cx="2945765" cy="599440"/>
          </a:xfrm>
          <a:prstGeom prst="rect">
            <a:avLst/>
          </a:prstGeom>
          <a:noFill/>
        </p:spPr>
        <p:txBody>
          <a:bodyPr wrap="square" lIns="91440" tIns="45720" rIns="91440" bIns="45720" rtlCol="0" anchor="ctr">
            <a:noAutofit/>
          </a:bodyPr>
          <a:lstStyle/>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rPr>
              <a:t>各类行业属性产品高效产出</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endParaRPr>
          </a:p>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rPr>
              <a:t>持续打磨双自研平台</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endParaRPr>
          </a:p>
          <a:p>
            <a:pPr algn="ctr">
              <a:buClrTx/>
              <a:buSzTx/>
              <a:buNone/>
            </a:pPr>
            <a:r>
              <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rPr>
              <a:t>扩展各行业解决方案</a:t>
            </a:r>
            <a:endParaRPr lang="en-US" sz="1000" b="1" kern="0" spc="-42" dirty="0">
              <a:solidFill>
                <a:schemeClr val="tx1">
                  <a:lumMod val="85000"/>
                  <a:lumOff val="15000"/>
                </a:schemeClr>
              </a:solidFill>
              <a:latin typeface="微软雅黑" panose="020B0503020204020204" charset="-122"/>
              <a:ea typeface="微软雅黑" panose="020B0503020204020204" charset="-122"/>
              <a:cs typeface="思源黑体 CN Heavy" panose="020B0A00000000000000" charset="-122"/>
            </a:endParaRPr>
          </a:p>
        </p:txBody>
      </p:sp>
      <p:pic>
        <p:nvPicPr>
          <p:cNvPr id="43" name="图片 4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3185" y="3624580"/>
            <a:ext cx="1623060" cy="1130300"/>
          </a:xfrm>
          <a:prstGeom prst="rect">
            <a:avLst/>
          </a:prstGeom>
        </p:spPr>
      </p:pic>
      <p:grpSp>
        <p:nvGrpSpPr>
          <p:cNvPr id="2" name="组合 1"/>
          <p:cNvGrpSpPr/>
          <p:nvPr/>
        </p:nvGrpSpPr>
        <p:grpSpPr>
          <a:xfrm>
            <a:off x="-15240" y="6490335"/>
            <a:ext cx="12312650" cy="271780"/>
            <a:chOff x="1497" y="8777"/>
            <a:chExt cx="16323" cy="428"/>
          </a:xfrm>
        </p:grpSpPr>
        <p:sp>
          <p:nvSpPr>
            <p:cNvPr id="48" name="箭头: V 形 60"/>
            <p:cNvSpPr/>
            <p:nvPr/>
          </p:nvSpPr>
          <p:spPr>
            <a:xfrm>
              <a:off x="13482" y="8777"/>
              <a:ext cx="4338" cy="418"/>
            </a:xfrm>
            <a:prstGeom prst="chevron">
              <a:avLst/>
            </a:prstGeom>
            <a:solidFill>
              <a:srgbClr val="F464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anose="020B0503020204020204" charset="-122"/>
                  <a:ea typeface="微软雅黑" panose="020B0503020204020204" charset="-122"/>
                  <a:cs typeface="Arial" panose="020B0604020202020204" pitchFamily="34" charset="0"/>
                </a:rPr>
                <a:t>场景落地阶段</a:t>
              </a:r>
              <a:endParaRPr lang="zh-CN" altLang="en-US" sz="12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46" name="箭头: 五边形 26"/>
            <p:cNvSpPr/>
            <p:nvPr/>
          </p:nvSpPr>
          <p:spPr>
            <a:xfrm>
              <a:off x="1497" y="8777"/>
              <a:ext cx="9022" cy="428"/>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anose="020B0503020204020204" charset="-122"/>
                  <a:ea typeface="微软雅黑" panose="020B0503020204020204" charset="-122"/>
                  <a:cs typeface="Arial" panose="020B0604020202020204" pitchFamily="34" charset="0"/>
                </a:rPr>
                <a:t>核心技术储备阶段</a:t>
              </a:r>
              <a:endParaRPr lang="zh-CN" altLang="en-US" sz="12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47" name="箭头: V 形 27"/>
            <p:cNvSpPr/>
            <p:nvPr/>
          </p:nvSpPr>
          <p:spPr>
            <a:xfrm>
              <a:off x="10381" y="8779"/>
              <a:ext cx="3214" cy="418"/>
            </a:xfrm>
            <a:prstGeom prst="chevron">
              <a:avLst/>
            </a:prstGeom>
            <a:solidFill>
              <a:srgbClr val="F09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zh-CN" altLang="en-US" sz="1200" b="1" dirty="0">
                  <a:solidFill>
                    <a:schemeClr val="bg1"/>
                  </a:solidFill>
                  <a:latin typeface="微软雅黑" panose="020B0503020204020204" charset="-122"/>
                  <a:ea typeface="微软雅黑" panose="020B0503020204020204" charset="-122"/>
                  <a:cs typeface="Arial" panose="020B0604020202020204" pitchFamily="34" charset="0"/>
                </a:rPr>
                <a:t>场景积累探索阶段</a:t>
              </a:r>
              <a:endParaRPr lang="zh-CN" altLang="en-US" sz="1200" b="1" dirty="0">
                <a:solidFill>
                  <a:schemeClr val="bg1"/>
                </a:solidFill>
                <a:latin typeface="微软雅黑" panose="020B0503020204020204" charset="-122"/>
                <a:ea typeface="微软雅黑" panose="020B0503020204020204" charset="-122"/>
                <a:cs typeface="Arial" panose="020B0604020202020204" pitchFamily="34" charset="0"/>
              </a:endParaRPr>
            </a:p>
          </p:txBody>
        </p:sp>
      </p:grpSp>
      <p:pic>
        <p:nvPicPr>
          <p:cNvPr id="63" name="图片 62"/>
          <p:cNvPicPr>
            <a:picLocks noChangeAspect="1"/>
          </p:cNvPicPr>
          <p:nvPr/>
        </p:nvPicPr>
        <p:blipFill rotWithShape="1">
          <a:blip r:embed="rId3" cstate="hqprint">
            <a:extLst>
              <a:ext uri="{28A0092B-C50C-407E-A947-70E740481C1C}">
                <a14:useLocalDpi xmlns:a14="http://schemas.microsoft.com/office/drawing/2010/main" val="0"/>
              </a:ext>
            </a:extLst>
          </a:blip>
          <a:srcRect l="28501" t="6537" r="23369" b="6027"/>
          <a:stretch>
            <a:fillRect/>
          </a:stretch>
        </p:blipFill>
        <p:spPr>
          <a:xfrm>
            <a:off x="5110480" y="2807970"/>
            <a:ext cx="1332865" cy="1417955"/>
          </a:xfrm>
          <a:prstGeom prst="rect">
            <a:avLst/>
          </a:prstGeom>
        </p:spPr>
      </p:pic>
      <p:grpSp>
        <p:nvGrpSpPr>
          <p:cNvPr id="33" name="组合 32"/>
          <p:cNvGrpSpPr/>
          <p:nvPr/>
        </p:nvGrpSpPr>
        <p:grpSpPr>
          <a:xfrm>
            <a:off x="429895" y="5478780"/>
            <a:ext cx="1934845" cy="993140"/>
            <a:chOff x="1267" y="4472"/>
            <a:chExt cx="3047" cy="1564"/>
          </a:xfrm>
        </p:grpSpPr>
        <p:sp>
          <p:nvSpPr>
            <p:cNvPr id="76" name="椭圆 75"/>
            <p:cNvSpPr/>
            <p:nvPr/>
          </p:nvSpPr>
          <p:spPr>
            <a:xfrm>
              <a:off x="1268" y="4616"/>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sp>
          <p:nvSpPr>
            <p:cNvPr id="83" name="文本框 74"/>
            <p:cNvSpPr txBox="1"/>
            <p:nvPr/>
          </p:nvSpPr>
          <p:spPr>
            <a:xfrm>
              <a:off x="1479" y="4472"/>
              <a:ext cx="2835" cy="483"/>
            </a:xfrm>
            <a:prstGeom prst="rect">
              <a:avLst/>
            </a:prstGeom>
            <a:noFill/>
          </p:spPr>
          <p:txBody>
            <a:bodyPr wrap="square" rtlCol="0">
              <a:spAutoFit/>
            </a:bodyPr>
            <a:lstStyle/>
            <a:p>
              <a:r>
                <a:rPr lang="en-US" sz="7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Light" panose="020B0300000000000000" charset="-122"/>
                </a:rPr>
                <a:t>深度学习：</a:t>
              </a: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基于多层非线性模型，实现图像识别、自然语言处理等能力</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85" name="文本框 85"/>
            <p:cNvSpPr txBox="1"/>
            <p:nvPr/>
          </p:nvSpPr>
          <p:spPr>
            <a:xfrm>
              <a:off x="1478" y="4941"/>
              <a:ext cx="2836" cy="652"/>
            </a:xfrm>
            <a:prstGeom prst="rect">
              <a:avLst/>
            </a:prstGeom>
            <a:noFill/>
          </p:spPr>
          <p:txBody>
            <a:bodyPr wrap="square" rtlCol="0">
              <a:spAutoFit/>
            </a:bodyPr>
            <a:lstStyle/>
            <a:p>
              <a:pPr algn="l">
                <a:buClrTx/>
                <a:buSzTx/>
                <a:buFontTx/>
              </a:pPr>
              <a:r>
                <a:rPr lang="en-US" sz="7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Bold" panose="020B0800000000000000" charset="-122"/>
                </a:rPr>
                <a:t>LLM：</a:t>
              </a: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通过数据预处理技术、深度学习技术等，实现自然语言理解、意图识别、意图确认等能力</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87" name="文本框 98"/>
            <p:cNvSpPr txBox="1"/>
            <p:nvPr/>
          </p:nvSpPr>
          <p:spPr>
            <a:xfrm>
              <a:off x="1478" y="5553"/>
              <a:ext cx="2835" cy="483"/>
            </a:xfrm>
            <a:prstGeom prst="rect">
              <a:avLst/>
            </a:prstGeom>
            <a:noFill/>
          </p:spPr>
          <p:txBody>
            <a:bodyPr wrap="square" rtlCol="0">
              <a:spAutoFit/>
            </a:bodyPr>
            <a:lstStyle/>
            <a:p>
              <a:r>
                <a:rPr lang="en-US" sz="7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Light" panose="020B0300000000000000" charset="-122"/>
                </a:rPr>
                <a:t>ASR：</a:t>
              </a: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通过多模态及降噪模型，提供嘈杂环境下的定向拾音能力</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26" name="椭圆 25"/>
            <p:cNvSpPr/>
            <p:nvPr/>
          </p:nvSpPr>
          <p:spPr>
            <a:xfrm>
              <a:off x="1267" y="5078"/>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sp>
          <p:nvSpPr>
            <p:cNvPr id="28" name="椭圆 27"/>
            <p:cNvSpPr/>
            <p:nvPr/>
          </p:nvSpPr>
          <p:spPr>
            <a:xfrm>
              <a:off x="1267" y="5654"/>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grpSp>
      <p:grpSp>
        <p:nvGrpSpPr>
          <p:cNvPr id="36" name="组合 35"/>
          <p:cNvGrpSpPr/>
          <p:nvPr/>
        </p:nvGrpSpPr>
        <p:grpSpPr>
          <a:xfrm>
            <a:off x="3001645" y="5173345"/>
            <a:ext cx="1953895" cy="903605"/>
            <a:chOff x="4474" y="3989"/>
            <a:chExt cx="3077" cy="1423"/>
          </a:xfrm>
        </p:grpSpPr>
        <p:sp>
          <p:nvSpPr>
            <p:cNvPr id="77" name="文本框 35"/>
            <p:cNvSpPr txBox="1"/>
            <p:nvPr/>
          </p:nvSpPr>
          <p:spPr>
            <a:xfrm>
              <a:off x="4701" y="3989"/>
              <a:ext cx="2850" cy="483"/>
            </a:xfrm>
            <a:prstGeom prst="rect">
              <a:avLst/>
            </a:prstGeom>
            <a:noFill/>
          </p:spPr>
          <p:txBody>
            <a:bodyPr wrap="square" rtlCol="0">
              <a:spAutoFit/>
            </a:bodyPr>
            <a:lstStyle/>
            <a:p>
              <a:pPr algn="l">
                <a:buClrTx/>
                <a:buSzTx/>
                <a:buFontTx/>
              </a:pPr>
              <a:r>
                <a:rPr lang="en-US" sz="7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Light" panose="020B0300000000000000" charset="-122"/>
                </a:rPr>
                <a:t>传感矩阵技术：</a:t>
              </a: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用于实时获取周围环境的几何和距离信息</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79" name="文本框 95"/>
            <p:cNvSpPr txBox="1"/>
            <p:nvPr/>
          </p:nvSpPr>
          <p:spPr>
            <a:xfrm>
              <a:off x="4701" y="4472"/>
              <a:ext cx="2850" cy="483"/>
            </a:xfrm>
            <a:prstGeom prst="rect">
              <a:avLst/>
            </a:prstGeom>
            <a:noFill/>
          </p:spPr>
          <p:txBody>
            <a:bodyPr wrap="square" rtlCol="0">
              <a:spAutoFit/>
            </a:bodyPr>
            <a:lstStyle/>
            <a:p>
              <a:r>
                <a:rPr lang="en-US" sz="7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Light" panose="020B0300000000000000" charset="-122"/>
                </a:rPr>
                <a:t>路径规划技术：</a:t>
              </a: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实现在精密计算下进行最优无碰撞行驶轨迹的规划</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81" name="文本框 97"/>
            <p:cNvSpPr txBox="1"/>
            <p:nvPr/>
          </p:nvSpPr>
          <p:spPr>
            <a:xfrm>
              <a:off x="4701" y="4930"/>
              <a:ext cx="2850" cy="483"/>
            </a:xfrm>
            <a:prstGeom prst="rect">
              <a:avLst/>
            </a:prstGeom>
            <a:noFill/>
          </p:spPr>
          <p:txBody>
            <a:bodyPr wrap="square" rtlCol="0">
              <a:spAutoFit/>
            </a:bodyPr>
            <a:lstStyle/>
            <a:p>
              <a:pPr algn="l">
                <a:buClrTx/>
                <a:buSzTx/>
                <a:buFontTx/>
              </a:pPr>
              <a:r>
                <a:rPr lang="en-US" sz="700" b="1" kern="0" spc="-42" dirty="0">
                  <a:solidFill>
                    <a:schemeClr val="tx1">
                      <a:lumMod val="75000"/>
                      <a:lumOff val="25000"/>
                    </a:schemeClr>
                  </a:solidFill>
                  <a:latin typeface="思源黑体 CN Bold" panose="020B0800000000000000" charset="-122"/>
                  <a:ea typeface="思源黑体 CN Bold" panose="020B0800000000000000" charset="-122"/>
                  <a:cs typeface="思源黑体 CN Light" panose="020B0300000000000000" charset="-122"/>
                </a:rPr>
                <a:t>多模态避障技术：</a:t>
              </a: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通过视觉算法与避障算法，进行静态及动态障碍物检测</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56" name="椭圆 55"/>
            <p:cNvSpPr/>
            <p:nvPr/>
          </p:nvSpPr>
          <p:spPr>
            <a:xfrm>
              <a:off x="4474" y="4133"/>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sp>
          <p:nvSpPr>
            <p:cNvPr id="57" name="椭圆 56"/>
            <p:cNvSpPr/>
            <p:nvPr/>
          </p:nvSpPr>
          <p:spPr>
            <a:xfrm>
              <a:off x="4475" y="4570"/>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sp>
          <p:nvSpPr>
            <p:cNvPr id="58" name="椭圆 57"/>
            <p:cNvSpPr/>
            <p:nvPr/>
          </p:nvSpPr>
          <p:spPr>
            <a:xfrm>
              <a:off x="4476" y="5019"/>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grpSp>
      <p:grpSp>
        <p:nvGrpSpPr>
          <p:cNvPr id="42" name="组合 41"/>
          <p:cNvGrpSpPr/>
          <p:nvPr/>
        </p:nvGrpSpPr>
        <p:grpSpPr>
          <a:xfrm>
            <a:off x="7229475" y="3869690"/>
            <a:ext cx="1783715" cy="830580"/>
            <a:chOff x="11016" y="2634"/>
            <a:chExt cx="2809" cy="1308"/>
          </a:xfrm>
        </p:grpSpPr>
        <p:sp>
          <p:nvSpPr>
            <p:cNvPr id="95" name="文本框 106"/>
            <p:cNvSpPr txBox="1"/>
            <p:nvPr/>
          </p:nvSpPr>
          <p:spPr>
            <a:xfrm>
              <a:off x="11301" y="2634"/>
              <a:ext cx="2524" cy="652"/>
            </a:xfrm>
            <a:prstGeom prst="rect">
              <a:avLst/>
            </a:prstGeom>
            <a:noFill/>
          </p:spPr>
          <p:txBody>
            <a:bodyPr wrap="square" rtlCol="0">
              <a:spAutoFit/>
            </a:bodyPr>
            <a:lstStyle/>
            <a:p>
              <a:pPr algn="just">
                <a:buClrTx/>
                <a:buSzTx/>
                <a:buFontTx/>
              </a:pP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打通自研底盘与交互平台，提供多款行走+多模态交互体验的服务机器人整机解决方案</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65" name="椭圆 64"/>
            <p:cNvSpPr/>
            <p:nvPr/>
          </p:nvSpPr>
          <p:spPr>
            <a:xfrm>
              <a:off x="11016" y="2778"/>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sp>
          <p:nvSpPr>
            <p:cNvPr id="66" name="椭圆 65"/>
            <p:cNvSpPr/>
            <p:nvPr/>
          </p:nvSpPr>
          <p:spPr>
            <a:xfrm>
              <a:off x="11017" y="3425"/>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sp>
          <p:nvSpPr>
            <p:cNvPr id="109" name="文本框 106"/>
            <p:cNvSpPr txBox="1"/>
            <p:nvPr/>
          </p:nvSpPr>
          <p:spPr>
            <a:xfrm>
              <a:off x="11301" y="3290"/>
              <a:ext cx="2524" cy="652"/>
            </a:xfrm>
            <a:prstGeom prst="rect">
              <a:avLst/>
            </a:prstGeom>
            <a:noFill/>
          </p:spPr>
          <p:txBody>
            <a:bodyPr wrap="square" rtlCol="0">
              <a:spAutoFit/>
            </a:bodyPr>
            <a:lstStyle/>
            <a:p>
              <a:pPr algn="just">
                <a:buClrTx/>
                <a:buSzTx/>
                <a:buFontTx/>
              </a:pP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硬件与算法的双自研驱动飞轮，既做到成本可控，又赋能市场高性价比解决方案</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grpSp>
      <p:grpSp>
        <p:nvGrpSpPr>
          <p:cNvPr id="44" name="组合 43"/>
          <p:cNvGrpSpPr/>
          <p:nvPr/>
        </p:nvGrpSpPr>
        <p:grpSpPr>
          <a:xfrm>
            <a:off x="9659620" y="3533140"/>
            <a:ext cx="1772920" cy="306070"/>
            <a:chOff x="14200" y="2634"/>
            <a:chExt cx="2792" cy="482"/>
          </a:xfrm>
        </p:grpSpPr>
        <p:sp>
          <p:nvSpPr>
            <p:cNvPr id="113" name="文本框 127"/>
            <p:cNvSpPr txBox="1"/>
            <p:nvPr/>
          </p:nvSpPr>
          <p:spPr>
            <a:xfrm>
              <a:off x="14418" y="2634"/>
              <a:ext cx="2575" cy="483"/>
            </a:xfrm>
            <a:prstGeom prst="rect">
              <a:avLst/>
            </a:prstGeom>
            <a:noFill/>
          </p:spPr>
          <p:txBody>
            <a:bodyPr wrap="square" rtlCol="0">
              <a:spAutoFit/>
            </a:bodyPr>
            <a:lstStyle/>
            <a:p>
              <a:pPr algn="l">
                <a:buClrTx/>
                <a:buSzTx/>
                <a:buFontTx/>
              </a:pP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双自研平台的底层能力，支撑扩充市场布局</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114" name="椭圆 113"/>
            <p:cNvSpPr/>
            <p:nvPr/>
          </p:nvSpPr>
          <p:spPr>
            <a:xfrm>
              <a:off x="14200" y="2778"/>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grpSp>
      <p:grpSp>
        <p:nvGrpSpPr>
          <p:cNvPr id="12" name="组合 11"/>
          <p:cNvGrpSpPr/>
          <p:nvPr/>
        </p:nvGrpSpPr>
        <p:grpSpPr>
          <a:xfrm>
            <a:off x="6791960" y="1960245"/>
            <a:ext cx="3006090" cy="1864995"/>
            <a:chOff x="10168" y="2985"/>
            <a:chExt cx="4734" cy="2937"/>
          </a:xfrm>
        </p:grpSpPr>
        <p:pic>
          <p:nvPicPr>
            <p:cNvPr id="16" name="图片 15" descr="智灵动新手臂版 前透视(透明底)"/>
            <p:cNvPicPr>
              <a:picLocks noChangeAspect="1"/>
            </p:cNvPicPr>
            <p:nvPr/>
          </p:nvPicPr>
          <p:blipFill>
            <a:blip r:embed="rId4">
              <a:lum bright="6000"/>
            </a:blip>
            <a:srcRect r="35196"/>
            <a:stretch>
              <a:fillRect/>
            </a:stretch>
          </p:blipFill>
          <p:spPr>
            <a:xfrm>
              <a:off x="10168" y="2985"/>
              <a:ext cx="3002" cy="2604"/>
            </a:xfrm>
            <a:prstGeom prst="rect">
              <a:avLst/>
            </a:prstGeom>
          </p:spPr>
        </p:pic>
        <p:pic>
          <p:nvPicPr>
            <p:cNvPr id="17" name="图片 16" descr="智小鱼 正透视(透明底)"/>
            <p:cNvPicPr>
              <a:picLocks noChangeAspect="1"/>
            </p:cNvPicPr>
            <p:nvPr/>
          </p:nvPicPr>
          <p:blipFill>
            <a:blip r:embed="rId5">
              <a:lum bright="6000"/>
            </a:blip>
            <a:srcRect l="29059" t="7244"/>
            <a:stretch>
              <a:fillRect/>
            </a:stretch>
          </p:blipFill>
          <p:spPr>
            <a:xfrm>
              <a:off x="10388" y="3336"/>
              <a:ext cx="3037" cy="2235"/>
            </a:xfrm>
            <a:prstGeom prst="rect">
              <a:avLst/>
            </a:prstGeom>
          </p:spPr>
        </p:pic>
        <p:pic>
          <p:nvPicPr>
            <p:cNvPr id="19" name="图片 18" descr="智大屏 前透视(透明底)"/>
            <p:cNvPicPr>
              <a:picLocks noChangeAspect="1"/>
            </p:cNvPicPr>
            <p:nvPr/>
          </p:nvPicPr>
          <p:blipFill>
            <a:blip r:embed="rId6">
              <a:lum bright="6000" contrast="6000"/>
            </a:blip>
            <a:srcRect l="37307" t="6868" r="22286"/>
            <a:stretch>
              <a:fillRect/>
            </a:stretch>
          </p:blipFill>
          <p:spPr>
            <a:xfrm>
              <a:off x="11188" y="3412"/>
              <a:ext cx="1936" cy="2511"/>
            </a:xfrm>
            <a:prstGeom prst="rect">
              <a:avLst/>
            </a:prstGeom>
          </p:spPr>
        </p:pic>
        <p:pic>
          <p:nvPicPr>
            <p:cNvPr id="3" name="图片 2" descr="干雾消毒机器人升杆状态+海康威视测温 前透视(透明底)"/>
            <p:cNvPicPr>
              <a:picLocks noChangeAspect="1"/>
            </p:cNvPicPr>
            <p:nvPr/>
          </p:nvPicPr>
          <p:blipFill>
            <a:blip r:embed="rId7"/>
            <a:srcRect l="37174"/>
            <a:stretch>
              <a:fillRect/>
            </a:stretch>
          </p:blipFill>
          <p:spPr>
            <a:xfrm>
              <a:off x="12568" y="3516"/>
              <a:ext cx="2334" cy="2090"/>
            </a:xfrm>
            <a:prstGeom prst="rect">
              <a:avLst/>
            </a:prstGeom>
          </p:spPr>
        </p:pic>
      </p:grpSp>
      <p:pic>
        <p:nvPicPr>
          <p:cNvPr id="9" name="图片 8" descr="图层 0"/>
          <p:cNvPicPr>
            <a:picLocks noChangeAspect="1"/>
          </p:cNvPicPr>
          <p:nvPr/>
        </p:nvPicPr>
        <p:blipFill>
          <a:blip r:embed="rId8"/>
          <a:stretch>
            <a:fillRect/>
          </a:stretch>
        </p:blipFill>
        <p:spPr>
          <a:xfrm>
            <a:off x="537210" y="4117975"/>
            <a:ext cx="1668780" cy="967740"/>
          </a:xfrm>
          <a:prstGeom prst="rect">
            <a:avLst/>
          </a:prstGeom>
        </p:spPr>
      </p:pic>
      <p:grpSp>
        <p:nvGrpSpPr>
          <p:cNvPr id="11" name="组合 10"/>
          <p:cNvGrpSpPr/>
          <p:nvPr/>
        </p:nvGrpSpPr>
        <p:grpSpPr>
          <a:xfrm>
            <a:off x="9192895" y="1551305"/>
            <a:ext cx="2955290" cy="1651000"/>
            <a:chOff x="12893" y="2339"/>
            <a:chExt cx="4654" cy="2600"/>
          </a:xfrm>
        </p:grpSpPr>
        <p:pic>
          <p:nvPicPr>
            <p:cNvPr id="20" name="图片 19" descr="左后透视"/>
            <p:cNvPicPr>
              <a:picLocks noChangeAspect="1"/>
            </p:cNvPicPr>
            <p:nvPr/>
          </p:nvPicPr>
          <p:blipFill>
            <a:blip r:embed="rId9">
              <a:lum contrast="12000"/>
            </a:blip>
            <a:srcRect r="-661"/>
            <a:stretch>
              <a:fillRect/>
            </a:stretch>
          </p:blipFill>
          <p:spPr>
            <a:xfrm>
              <a:off x="12893" y="2339"/>
              <a:ext cx="4654" cy="2601"/>
            </a:xfrm>
            <a:prstGeom prst="rect">
              <a:avLst/>
            </a:prstGeom>
          </p:spPr>
        </p:pic>
        <p:pic>
          <p:nvPicPr>
            <p:cNvPr id="23" name="图片 22" descr="1-1_透明"/>
            <p:cNvPicPr>
              <a:picLocks noChangeAspect="1"/>
            </p:cNvPicPr>
            <p:nvPr/>
          </p:nvPicPr>
          <p:blipFill>
            <a:blip r:embed="rId10"/>
            <a:stretch>
              <a:fillRect/>
            </a:stretch>
          </p:blipFill>
          <p:spPr>
            <a:xfrm>
              <a:off x="13797" y="3072"/>
              <a:ext cx="746" cy="1512"/>
            </a:xfrm>
            <a:prstGeom prst="rect">
              <a:avLst/>
            </a:prstGeom>
          </p:spPr>
        </p:pic>
        <p:pic>
          <p:nvPicPr>
            <p:cNvPr id="4" name="图片 3" descr="前"/>
            <p:cNvPicPr>
              <a:picLocks noChangeAspect="1"/>
            </p:cNvPicPr>
            <p:nvPr/>
          </p:nvPicPr>
          <p:blipFill>
            <a:blip r:embed="rId11"/>
            <a:stretch>
              <a:fillRect/>
            </a:stretch>
          </p:blipFill>
          <p:spPr>
            <a:xfrm>
              <a:off x="13986" y="3268"/>
              <a:ext cx="2652" cy="1357"/>
            </a:xfrm>
            <a:prstGeom prst="rect">
              <a:avLst/>
            </a:prstGeom>
          </p:spPr>
        </p:pic>
        <p:pic>
          <p:nvPicPr>
            <p:cNvPr id="24" name="图片 23" descr="前透视"/>
            <p:cNvPicPr>
              <a:picLocks noChangeAspect="1"/>
            </p:cNvPicPr>
            <p:nvPr/>
          </p:nvPicPr>
          <p:blipFill>
            <a:blip r:embed="rId12"/>
            <a:stretch>
              <a:fillRect/>
            </a:stretch>
          </p:blipFill>
          <p:spPr>
            <a:xfrm>
              <a:off x="13001" y="2940"/>
              <a:ext cx="3500" cy="1970"/>
            </a:xfrm>
            <a:prstGeom prst="rect">
              <a:avLst/>
            </a:prstGeom>
          </p:spPr>
        </p:pic>
      </p:grpSp>
      <p:grpSp>
        <p:nvGrpSpPr>
          <p:cNvPr id="41" name="组合 40"/>
          <p:cNvGrpSpPr/>
          <p:nvPr/>
        </p:nvGrpSpPr>
        <p:grpSpPr>
          <a:xfrm>
            <a:off x="5083810" y="4384675"/>
            <a:ext cx="2560320" cy="582295"/>
            <a:chOff x="7768" y="3364"/>
            <a:chExt cx="4032" cy="917"/>
          </a:xfrm>
        </p:grpSpPr>
        <p:sp>
          <p:nvSpPr>
            <p:cNvPr id="89" name="文本框 100"/>
            <p:cNvSpPr txBox="1"/>
            <p:nvPr/>
          </p:nvSpPr>
          <p:spPr>
            <a:xfrm>
              <a:off x="7982" y="3364"/>
              <a:ext cx="3819" cy="313"/>
            </a:xfrm>
            <a:prstGeom prst="rect">
              <a:avLst/>
            </a:prstGeom>
            <a:noFill/>
          </p:spPr>
          <p:txBody>
            <a:bodyPr wrap="square" rtlCol="0">
              <a:spAutoFit/>
            </a:bodyPr>
            <a:lstStyle/>
            <a:p>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2年的技术及场景沉淀，打造行业顶尖底盘</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91" name="文本框 102"/>
            <p:cNvSpPr txBox="1"/>
            <p:nvPr/>
          </p:nvSpPr>
          <p:spPr>
            <a:xfrm>
              <a:off x="7982" y="3674"/>
              <a:ext cx="3300" cy="313"/>
            </a:xfrm>
            <a:prstGeom prst="rect">
              <a:avLst/>
            </a:prstGeom>
            <a:noFill/>
          </p:spPr>
          <p:txBody>
            <a:bodyPr wrap="square" rtlCol="0">
              <a:spAutoFit/>
            </a:bodyPr>
            <a:lstStyle/>
            <a:p>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同价格底盘，效用顶尖</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93" name="文本框 104"/>
            <p:cNvSpPr txBox="1"/>
            <p:nvPr/>
          </p:nvSpPr>
          <p:spPr>
            <a:xfrm>
              <a:off x="7982" y="3969"/>
              <a:ext cx="2994" cy="313"/>
            </a:xfrm>
            <a:prstGeom prst="rect">
              <a:avLst/>
            </a:prstGeom>
            <a:noFill/>
          </p:spPr>
          <p:txBody>
            <a:bodyPr wrap="square" rtlCol="0">
              <a:spAutoFit/>
            </a:bodyPr>
            <a:lstStyle/>
            <a:p>
              <a:pPr algn="l">
                <a:buClrTx/>
                <a:buSzTx/>
                <a:buFontTx/>
              </a:pPr>
              <a:r>
                <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基于底层算法技术，支持底盘的外观定制</a:t>
              </a:r>
              <a:endParaRPr lang="en-US" sz="700" kern="0" spc="-42" dirty="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sp>
          <p:nvSpPr>
            <p:cNvPr id="61" name="椭圆 60"/>
            <p:cNvSpPr/>
            <p:nvPr/>
          </p:nvSpPr>
          <p:spPr>
            <a:xfrm>
              <a:off x="7768" y="3454"/>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sp>
          <p:nvSpPr>
            <p:cNvPr id="64" name="椭圆 63"/>
            <p:cNvSpPr/>
            <p:nvPr/>
          </p:nvSpPr>
          <p:spPr>
            <a:xfrm>
              <a:off x="7770" y="4082"/>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sp>
          <p:nvSpPr>
            <p:cNvPr id="31" name="椭圆 30"/>
            <p:cNvSpPr/>
            <p:nvPr/>
          </p:nvSpPr>
          <p:spPr>
            <a:xfrm>
              <a:off x="7771" y="3770"/>
              <a:ext cx="120" cy="120"/>
            </a:xfrm>
            <a:prstGeom prst="ellipse">
              <a:avLst/>
            </a:prstGeom>
            <a:solidFill>
              <a:schemeClr val="accent3">
                <a:lumMod val="60000"/>
                <a:lumOff val="40000"/>
              </a:schemeClr>
            </a:solidFill>
            <a:ln w="38100">
              <a:solidFill>
                <a:srgbClr val="F0993C">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cs typeface="Arial" panose="020B0604020202020204" pitchFamily="34" charset="0"/>
              </a:endParaRPr>
            </a:p>
          </p:txBody>
        </p:sp>
      </p:grpSp>
      <p:grpSp>
        <p:nvGrpSpPr>
          <p:cNvPr id="13" name="组合 12"/>
          <p:cNvGrpSpPr/>
          <p:nvPr/>
        </p:nvGrpSpPr>
        <p:grpSpPr>
          <a:xfrm>
            <a:off x="11430" y="3187700"/>
            <a:ext cx="12285345" cy="2232660"/>
            <a:chOff x="-24" y="4831"/>
            <a:chExt cx="18785" cy="3516"/>
          </a:xfrm>
        </p:grpSpPr>
        <p:sp>
          <p:nvSpPr>
            <p:cNvPr id="22" name="ï$ḻíďê"/>
            <p:cNvSpPr/>
            <p:nvPr/>
          </p:nvSpPr>
          <p:spPr>
            <a:xfrm>
              <a:off x="846" y="8157"/>
              <a:ext cx="3131" cy="190"/>
            </a:xfrm>
            <a:prstGeom prst="rect">
              <a:avLst/>
            </a:prstGeom>
            <a:pattFill prst="wdUpDiag">
              <a:fgClr>
                <a:srgbClr val="EB501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微软雅黑" panose="020B0503020204020204" charset="-122"/>
                <a:ea typeface="微软雅黑" panose="020B0503020204020204" charset="-122"/>
                <a:cs typeface="Arial" panose="020B0604020202020204" pitchFamily="34" charset="0"/>
              </a:endParaRPr>
            </a:p>
          </p:txBody>
        </p:sp>
        <p:sp>
          <p:nvSpPr>
            <p:cNvPr id="25" name="í$1ïḓè"/>
            <p:cNvSpPr/>
            <p:nvPr/>
          </p:nvSpPr>
          <p:spPr>
            <a:xfrm>
              <a:off x="14135" y="4867"/>
              <a:ext cx="4626" cy="205"/>
            </a:xfrm>
            <a:custGeom>
              <a:avLst/>
              <a:gdLst>
                <a:gd name="connsiteX0" fmla="*/ 0 w 1903257"/>
                <a:gd name="connsiteY0" fmla="*/ 0 h 120516"/>
                <a:gd name="connsiteX1" fmla="*/ 1903257 w 1903257"/>
                <a:gd name="connsiteY1" fmla="*/ 0 h 120516"/>
                <a:gd name="connsiteX2" fmla="*/ 1903257 w 1903257"/>
                <a:gd name="connsiteY2" fmla="*/ 120516 h 120516"/>
                <a:gd name="connsiteX3" fmla="*/ 0 w 1903257"/>
                <a:gd name="connsiteY3" fmla="*/ 120516 h 120516"/>
                <a:gd name="connsiteX4" fmla="*/ 0 w 1903257"/>
                <a:gd name="connsiteY4" fmla="*/ 0 h 120516"/>
                <a:gd name="connsiteX0-1" fmla="*/ 43200 w 1946457"/>
                <a:gd name="connsiteY0-2" fmla="*/ 0 h 120516"/>
                <a:gd name="connsiteX1-3" fmla="*/ 1946457 w 1946457"/>
                <a:gd name="connsiteY1-4" fmla="*/ 0 h 120516"/>
                <a:gd name="connsiteX2-5" fmla="*/ 1946457 w 1946457"/>
                <a:gd name="connsiteY2-6" fmla="*/ 120516 h 120516"/>
                <a:gd name="connsiteX3-7" fmla="*/ 0 w 1946457"/>
                <a:gd name="connsiteY3-8" fmla="*/ 120516 h 120516"/>
                <a:gd name="connsiteX4-9" fmla="*/ 43200 w 1946457"/>
                <a:gd name="connsiteY4-10" fmla="*/ 0 h 1205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46457" h="120516">
                  <a:moveTo>
                    <a:pt x="43200" y="0"/>
                  </a:moveTo>
                  <a:lnTo>
                    <a:pt x="1946457" y="0"/>
                  </a:lnTo>
                  <a:lnTo>
                    <a:pt x="1946457" y="120516"/>
                  </a:lnTo>
                  <a:lnTo>
                    <a:pt x="0" y="120516"/>
                  </a:lnTo>
                  <a:lnTo>
                    <a:pt x="43200" y="0"/>
                  </a:lnTo>
                  <a:close/>
                </a:path>
              </a:pathLst>
            </a:custGeom>
            <a:pattFill prst="wdUpDiag">
              <a:fgClr>
                <a:srgbClr val="EB5013"/>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微软雅黑" panose="020B0503020204020204" charset="-122"/>
                <a:ea typeface="微软雅黑" panose="020B0503020204020204" charset="-122"/>
                <a:cs typeface="Arial" panose="020B0604020202020204" pitchFamily="34" charset="0"/>
              </a:endParaRPr>
            </a:p>
          </p:txBody>
        </p:sp>
        <p:grpSp>
          <p:nvGrpSpPr>
            <p:cNvPr id="27" name="组合 26"/>
            <p:cNvGrpSpPr/>
            <p:nvPr/>
          </p:nvGrpSpPr>
          <p:grpSpPr>
            <a:xfrm>
              <a:off x="846" y="4831"/>
              <a:ext cx="17905" cy="3293"/>
              <a:chOff x="537311" y="3067430"/>
              <a:chExt cx="11369779" cy="2091320"/>
            </a:xfrm>
          </p:grpSpPr>
          <p:cxnSp>
            <p:nvCxnSpPr>
              <p:cNvPr id="29" name="îs1ïdé"/>
              <p:cNvCxnSpPr/>
              <p:nvPr/>
            </p:nvCxnSpPr>
            <p:spPr>
              <a:xfrm>
                <a:off x="537311" y="5158750"/>
                <a:ext cx="1988387" cy="0"/>
              </a:xfrm>
              <a:prstGeom prst="line">
                <a:avLst/>
              </a:prstGeom>
              <a:ln w="38100" cap="flat">
                <a:solidFill>
                  <a:srgbClr val="EB5013"/>
                </a:solidFill>
                <a:miter lim="800000"/>
              </a:ln>
            </p:spPr>
            <p:style>
              <a:lnRef idx="1">
                <a:schemeClr val="accent1"/>
              </a:lnRef>
              <a:fillRef idx="0">
                <a:schemeClr val="accent1"/>
              </a:fillRef>
              <a:effectRef idx="0">
                <a:schemeClr val="accent1"/>
              </a:effectRef>
              <a:fontRef idx="minor">
                <a:schemeClr val="tx1"/>
              </a:fontRef>
            </p:style>
          </p:cxnSp>
          <p:cxnSp>
            <p:nvCxnSpPr>
              <p:cNvPr id="30" name="íṡḻidé"/>
              <p:cNvCxnSpPr/>
              <p:nvPr/>
            </p:nvCxnSpPr>
            <p:spPr>
              <a:xfrm flipH="1">
                <a:off x="2525859" y="4105695"/>
                <a:ext cx="2315210" cy="1052830"/>
              </a:xfrm>
              <a:prstGeom prst="line">
                <a:avLst/>
              </a:prstGeom>
              <a:ln w="38100" cap="rnd">
                <a:solidFill>
                  <a:srgbClr val="EB5013"/>
                </a:solidFill>
              </a:ln>
            </p:spPr>
            <p:style>
              <a:lnRef idx="1">
                <a:schemeClr val="accent1"/>
              </a:lnRef>
              <a:fillRef idx="0">
                <a:schemeClr val="accent1"/>
              </a:fillRef>
              <a:effectRef idx="0">
                <a:schemeClr val="accent1"/>
              </a:effectRef>
              <a:fontRef idx="minor">
                <a:schemeClr val="tx1"/>
              </a:fontRef>
            </p:style>
          </p:cxnSp>
          <p:cxnSp>
            <p:nvCxnSpPr>
              <p:cNvPr id="5" name="í$ḻíḓe"/>
              <p:cNvCxnSpPr/>
              <p:nvPr/>
            </p:nvCxnSpPr>
            <p:spPr>
              <a:xfrm>
                <a:off x="4821944" y="4115106"/>
                <a:ext cx="1903257" cy="0"/>
              </a:xfrm>
              <a:prstGeom prst="line">
                <a:avLst/>
              </a:prstGeom>
              <a:ln w="38100" cap="flat">
                <a:solidFill>
                  <a:srgbClr val="EB5013"/>
                </a:solidFill>
                <a:miter lim="800000"/>
              </a:ln>
            </p:spPr>
            <p:style>
              <a:lnRef idx="1">
                <a:schemeClr val="accent1"/>
              </a:lnRef>
              <a:fillRef idx="0">
                <a:schemeClr val="accent1"/>
              </a:fillRef>
              <a:effectRef idx="0">
                <a:schemeClr val="accent1"/>
              </a:effectRef>
              <a:fontRef idx="minor">
                <a:schemeClr val="tx1"/>
              </a:fontRef>
            </p:style>
          </p:cxnSp>
          <p:cxnSp>
            <p:nvCxnSpPr>
              <p:cNvPr id="7" name="îS1ïḑé"/>
              <p:cNvCxnSpPr/>
              <p:nvPr/>
            </p:nvCxnSpPr>
            <p:spPr>
              <a:xfrm>
                <a:off x="6920518" y="3592276"/>
                <a:ext cx="1903257" cy="0"/>
              </a:xfrm>
              <a:prstGeom prst="line">
                <a:avLst/>
              </a:prstGeom>
              <a:ln w="38100" cap="flat">
                <a:solidFill>
                  <a:srgbClr val="EB5013"/>
                </a:solidFill>
                <a:miter lim="800000"/>
              </a:ln>
            </p:spPr>
            <p:style>
              <a:lnRef idx="1">
                <a:schemeClr val="accent1"/>
              </a:lnRef>
              <a:fillRef idx="0">
                <a:schemeClr val="accent1"/>
              </a:fillRef>
              <a:effectRef idx="0">
                <a:schemeClr val="accent1"/>
              </a:effectRef>
              <a:fontRef idx="minor">
                <a:schemeClr val="tx1"/>
              </a:fontRef>
            </p:style>
          </p:cxnSp>
          <p:cxnSp>
            <p:nvCxnSpPr>
              <p:cNvPr id="34" name="iSḻîdê"/>
              <p:cNvCxnSpPr/>
              <p:nvPr/>
            </p:nvCxnSpPr>
            <p:spPr>
              <a:xfrm flipH="1">
                <a:off x="6725200" y="3590260"/>
                <a:ext cx="198916" cy="522830"/>
              </a:xfrm>
              <a:prstGeom prst="line">
                <a:avLst/>
              </a:prstGeom>
              <a:ln w="38100" cap="rnd">
                <a:solidFill>
                  <a:srgbClr val="EB5013"/>
                </a:solidFill>
              </a:ln>
            </p:spPr>
            <p:style>
              <a:lnRef idx="1">
                <a:schemeClr val="accent1"/>
              </a:lnRef>
              <a:fillRef idx="0">
                <a:schemeClr val="accent1"/>
              </a:fillRef>
              <a:effectRef idx="0">
                <a:schemeClr val="accent1"/>
              </a:effectRef>
              <a:fontRef idx="minor">
                <a:schemeClr val="tx1"/>
              </a:fontRef>
            </p:style>
          </p:cxnSp>
          <p:cxnSp>
            <p:nvCxnSpPr>
              <p:cNvPr id="8" name="í$ḻîḍè"/>
              <p:cNvCxnSpPr/>
              <p:nvPr/>
            </p:nvCxnSpPr>
            <p:spPr>
              <a:xfrm>
                <a:off x="9012895" y="3069446"/>
                <a:ext cx="2894195" cy="0"/>
              </a:xfrm>
              <a:prstGeom prst="line">
                <a:avLst/>
              </a:prstGeom>
              <a:ln w="38100" cap="flat">
                <a:solidFill>
                  <a:srgbClr val="EB5013"/>
                </a:solidFill>
                <a:miter lim="800000"/>
              </a:ln>
            </p:spPr>
            <p:style>
              <a:lnRef idx="1">
                <a:schemeClr val="accent1"/>
              </a:lnRef>
              <a:fillRef idx="0">
                <a:schemeClr val="accent1"/>
              </a:fillRef>
              <a:effectRef idx="0">
                <a:schemeClr val="accent1"/>
              </a:effectRef>
              <a:fontRef idx="minor">
                <a:schemeClr val="tx1"/>
              </a:fontRef>
            </p:style>
          </p:cxnSp>
          <p:cxnSp>
            <p:nvCxnSpPr>
              <p:cNvPr id="10" name="iṧḷîdê"/>
              <p:cNvCxnSpPr/>
              <p:nvPr/>
            </p:nvCxnSpPr>
            <p:spPr>
              <a:xfrm flipH="1">
                <a:off x="8823774" y="3067430"/>
                <a:ext cx="198916" cy="522830"/>
              </a:xfrm>
              <a:prstGeom prst="line">
                <a:avLst/>
              </a:prstGeom>
              <a:ln w="38100" cap="rnd">
                <a:solidFill>
                  <a:srgbClr val="EB5013"/>
                </a:solidFill>
              </a:ln>
            </p:spPr>
            <p:style>
              <a:lnRef idx="1">
                <a:schemeClr val="accent1"/>
              </a:lnRef>
              <a:fillRef idx="0">
                <a:schemeClr val="accent1"/>
              </a:fillRef>
              <a:effectRef idx="0">
                <a:schemeClr val="accent1"/>
              </a:effectRef>
              <a:fontRef idx="minor">
                <a:schemeClr val="tx1"/>
              </a:fontRef>
            </p:style>
          </p:cxnSp>
        </p:grpSp>
        <p:cxnSp>
          <p:nvCxnSpPr>
            <p:cNvPr id="75" name="îs1ïdé"/>
            <p:cNvCxnSpPr/>
            <p:nvPr/>
          </p:nvCxnSpPr>
          <p:spPr>
            <a:xfrm>
              <a:off x="-24" y="8124"/>
              <a:ext cx="865" cy="0"/>
            </a:xfrm>
            <a:prstGeom prst="line">
              <a:avLst/>
            </a:prstGeom>
            <a:ln w="38100" cap="flat">
              <a:solidFill>
                <a:srgbClr val="EB5013"/>
              </a:solidFill>
              <a:prstDash val="sysDot"/>
              <a:miter lim="800000"/>
            </a:ln>
          </p:spPr>
          <p:style>
            <a:lnRef idx="1">
              <a:schemeClr val="accent1"/>
            </a:lnRef>
            <a:fillRef idx="0">
              <a:schemeClr val="accent1"/>
            </a:fillRef>
            <a:effectRef idx="0">
              <a:schemeClr val="accent1"/>
            </a:effectRef>
            <a:fontRef idx="minor">
              <a:schemeClr val="tx1"/>
            </a:fontRef>
          </p:style>
        </p:cxnSp>
      </p:grpSp>
      <p:sp>
        <p:nvSpPr>
          <p:cNvPr id="117" name="矩形 116"/>
          <p:cNvSpPr/>
          <p:nvPr/>
        </p:nvSpPr>
        <p:spPr>
          <a:xfrm>
            <a:off x="683260" y="1069340"/>
            <a:ext cx="1188720" cy="288290"/>
          </a:xfrm>
          <a:prstGeom prst="rect">
            <a:avLst/>
          </a:prstGeom>
          <a:noFill/>
          <a:ln w="25400">
            <a:gradFill>
              <a:gsLst>
                <a:gs pos="0">
                  <a:srgbClr val="FFC000"/>
                </a:gs>
                <a:gs pos="16000">
                  <a:srgbClr val="EB5013">
                    <a:alpha val="0"/>
                  </a:srgbClr>
                </a:gs>
                <a:gs pos="83000">
                  <a:srgbClr val="EB5013">
                    <a:alpha val="0"/>
                  </a:srgbClr>
                </a:gs>
                <a:gs pos="100000">
                  <a:srgbClr val="FFC000"/>
                </a:gs>
              </a:gsLst>
              <a:lin ang="0" scaled="0"/>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rgbClr val="018BDA"/>
              </a:solidFill>
              <a:latin typeface="微软雅黑" panose="020B0503020204020204" charset="-122"/>
              <a:ea typeface="微软雅黑" panose="020B0503020204020204" charset="-122"/>
              <a:cs typeface="Arial" panose="020B0604020202020204" pitchFamily="34" charset="0"/>
            </a:endParaRPr>
          </a:p>
        </p:txBody>
      </p:sp>
      <p:sp>
        <p:nvSpPr>
          <p:cNvPr id="14" name="矩形 13"/>
          <p:cNvSpPr/>
          <p:nvPr/>
        </p:nvSpPr>
        <p:spPr>
          <a:xfrm>
            <a:off x="683260" y="1526540"/>
            <a:ext cx="1188720" cy="478155"/>
          </a:xfrm>
          <a:prstGeom prst="rect">
            <a:avLst/>
          </a:prstGeom>
          <a:noFill/>
          <a:ln w="25400">
            <a:gradFill>
              <a:gsLst>
                <a:gs pos="0">
                  <a:srgbClr val="FFC000"/>
                </a:gs>
                <a:gs pos="16000">
                  <a:srgbClr val="EB5013">
                    <a:alpha val="0"/>
                  </a:srgbClr>
                </a:gs>
                <a:gs pos="83000">
                  <a:srgbClr val="EB5013">
                    <a:alpha val="0"/>
                  </a:srgbClr>
                </a:gs>
                <a:gs pos="100000">
                  <a:srgbClr val="FFC000"/>
                </a:gs>
              </a:gsLst>
              <a:lin ang="0" scaled="0"/>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rgbClr val="018BDA"/>
              </a:solidFill>
              <a:latin typeface="微软雅黑" panose="020B0503020204020204" charset="-122"/>
              <a:ea typeface="微软雅黑" panose="020B0503020204020204" charset="-122"/>
              <a:cs typeface="Arial" panose="020B0604020202020204" pitchFamily="34" charset="0"/>
            </a:endParaRPr>
          </a:p>
        </p:txBody>
      </p:sp>
      <p:sp>
        <p:nvSpPr>
          <p:cNvPr id="15" name="矩形 14"/>
          <p:cNvSpPr/>
          <p:nvPr/>
        </p:nvSpPr>
        <p:spPr>
          <a:xfrm>
            <a:off x="683260" y="2769235"/>
            <a:ext cx="1188720" cy="288290"/>
          </a:xfrm>
          <a:prstGeom prst="rect">
            <a:avLst/>
          </a:prstGeom>
          <a:noFill/>
          <a:ln w="25400">
            <a:gradFill>
              <a:gsLst>
                <a:gs pos="0">
                  <a:srgbClr val="FFC000"/>
                </a:gs>
                <a:gs pos="16000">
                  <a:srgbClr val="EB5013">
                    <a:alpha val="0"/>
                  </a:srgbClr>
                </a:gs>
                <a:gs pos="83000">
                  <a:srgbClr val="EB5013">
                    <a:alpha val="0"/>
                  </a:srgbClr>
                </a:gs>
                <a:gs pos="100000">
                  <a:srgbClr val="FFC000"/>
                </a:gs>
              </a:gsLst>
              <a:lin ang="0" scaled="0"/>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rgbClr val="018BDA"/>
              </a:solidFill>
              <a:latin typeface="微软雅黑" panose="020B0503020204020204" charset="-122"/>
              <a:ea typeface="微软雅黑" panose="020B0503020204020204" charset="-122"/>
              <a:cs typeface="Arial" panose="020B0604020202020204" pitchFamily="34" charset="0"/>
            </a:endParaRPr>
          </a:p>
        </p:txBody>
      </p:sp>
      <p:sp>
        <p:nvSpPr>
          <p:cNvPr id="18" name="矩形 17"/>
          <p:cNvSpPr/>
          <p:nvPr/>
        </p:nvSpPr>
        <p:spPr>
          <a:xfrm>
            <a:off x="683260" y="2129790"/>
            <a:ext cx="1188720" cy="478155"/>
          </a:xfrm>
          <a:prstGeom prst="rect">
            <a:avLst/>
          </a:prstGeom>
          <a:noFill/>
          <a:ln w="25400">
            <a:gradFill>
              <a:gsLst>
                <a:gs pos="0">
                  <a:srgbClr val="FFC000"/>
                </a:gs>
                <a:gs pos="16000">
                  <a:srgbClr val="EB5013">
                    <a:alpha val="0"/>
                  </a:srgbClr>
                </a:gs>
                <a:gs pos="83000">
                  <a:srgbClr val="EB5013">
                    <a:alpha val="0"/>
                  </a:srgbClr>
                </a:gs>
                <a:gs pos="100000">
                  <a:srgbClr val="FFC000"/>
                </a:gs>
              </a:gsLst>
              <a:lin ang="0" scaled="0"/>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dirty="0">
              <a:solidFill>
                <a:srgbClr val="018BDA"/>
              </a:solidFill>
              <a:latin typeface="微软雅黑" panose="020B0503020204020204" charset="-122"/>
              <a:ea typeface="微软雅黑" panose="020B0503020204020204" charset="-122"/>
              <a:cs typeface="Arial" panose="020B0604020202020204" pitchFamily="34" charset="0"/>
            </a:endParaRPr>
          </a:p>
        </p:txBody>
      </p:sp>
      <p:sp>
        <p:nvSpPr>
          <p:cNvPr id="49" name="矩形: 圆角 45"/>
          <p:cNvSpPr/>
          <p:nvPr/>
        </p:nvSpPr>
        <p:spPr>
          <a:xfrm>
            <a:off x="7158478" y="5085955"/>
            <a:ext cx="1617707" cy="703756"/>
          </a:xfrm>
          <a:prstGeom prst="roundRect">
            <a:avLst>
              <a:gd name="adj" fmla="val 9790"/>
            </a:avLst>
          </a:prstGeom>
          <a:gradFill flip="none" rotWithShape="1">
            <a:gsLst>
              <a:gs pos="56000">
                <a:srgbClr val="FFC000">
                  <a:alpha val="0"/>
                </a:srgbClr>
              </a:gs>
              <a:gs pos="100000">
                <a:srgbClr val="EB5013">
                  <a:alpha val="30000"/>
                </a:srgbClr>
              </a:gs>
            </a:gsLst>
            <a:path path="circle">
              <a:fillToRect l="50000" t="50000" r="50000" b="50000"/>
            </a:path>
            <a:tileRect/>
          </a:gra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latin typeface="微软雅黑" panose="020B0503020204020204" charset="-122"/>
                <a:ea typeface="微软雅黑" panose="020B0503020204020204" charset="-122"/>
                <a:cs typeface="Arial" panose="020B0604020202020204" pitchFamily="34" charset="0"/>
              </a:rPr>
              <a:t>加深行业理解</a:t>
            </a:r>
            <a:endParaRPr lang="en-US" altLang="zh-CN" sz="1400" dirty="0">
              <a:solidFill>
                <a:schemeClr val="tx1"/>
              </a:solidFill>
              <a:latin typeface="微软雅黑" panose="020B0503020204020204" charset="-122"/>
              <a:ea typeface="微软雅黑" panose="020B0503020204020204" charset="-122"/>
              <a:cs typeface="Arial" panose="020B0604020202020204" pitchFamily="34" charset="0"/>
            </a:endParaRPr>
          </a:p>
          <a:p>
            <a:pPr algn="ctr"/>
            <a:r>
              <a:rPr lang="zh-CN" altLang="en-US" sz="1400" dirty="0">
                <a:solidFill>
                  <a:schemeClr val="tx1"/>
                </a:solidFill>
                <a:latin typeface="微软雅黑" panose="020B0503020204020204" charset="-122"/>
                <a:ea typeface="微软雅黑" panose="020B0503020204020204" charset="-122"/>
                <a:cs typeface="Arial" panose="020B0604020202020204" pitchFamily="34" charset="0"/>
              </a:rPr>
              <a:t>加速市场布局</a:t>
            </a:r>
            <a:endParaRPr lang="en-US" altLang="zh-CN" sz="1400" dirty="0">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50" name="矩形: 圆角 45"/>
          <p:cNvSpPr/>
          <p:nvPr/>
        </p:nvSpPr>
        <p:spPr>
          <a:xfrm>
            <a:off x="9917443" y="4258095"/>
            <a:ext cx="1533153" cy="364735"/>
          </a:xfrm>
          <a:prstGeom prst="roundRect">
            <a:avLst>
              <a:gd name="adj" fmla="val 9790"/>
            </a:avLst>
          </a:prstGeom>
          <a:gradFill flip="none" rotWithShape="1">
            <a:gsLst>
              <a:gs pos="56000">
                <a:srgbClr val="FFC000">
                  <a:alpha val="3000"/>
                </a:srgbClr>
              </a:gs>
              <a:gs pos="100000">
                <a:srgbClr val="EB5013">
                  <a:alpha val="21000"/>
                </a:srgbClr>
              </a:gs>
            </a:gsLst>
            <a:path path="circle">
              <a:fillToRect l="50000" t="50000" r="50000" b="50000"/>
            </a:path>
            <a:tileRect/>
          </a:gra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charset="-122"/>
                <a:ea typeface="微软雅黑" panose="020B0503020204020204" charset="-122"/>
                <a:cs typeface="Arial" panose="020B0604020202020204" pitchFamily="34" charset="0"/>
              </a:rPr>
              <a:t>底盘算法平台</a:t>
            </a:r>
            <a:endParaRPr lang="zh-CN" altLang="en-US" sz="1200" dirty="0">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52" name="矩形: 圆角 45"/>
          <p:cNvSpPr/>
          <p:nvPr/>
        </p:nvSpPr>
        <p:spPr>
          <a:xfrm>
            <a:off x="9917443" y="5298680"/>
            <a:ext cx="1533153" cy="364735"/>
          </a:xfrm>
          <a:prstGeom prst="roundRect">
            <a:avLst>
              <a:gd name="adj" fmla="val 9790"/>
            </a:avLst>
          </a:prstGeom>
          <a:gradFill flip="none" rotWithShape="1">
            <a:gsLst>
              <a:gs pos="56000">
                <a:srgbClr val="FFC000">
                  <a:alpha val="3000"/>
                </a:srgbClr>
              </a:gs>
              <a:gs pos="100000">
                <a:srgbClr val="EB5013">
                  <a:alpha val="21000"/>
                </a:srgbClr>
              </a:gs>
            </a:gsLst>
            <a:path path="circle">
              <a:fillToRect l="50000" t="50000" r="50000" b="50000"/>
            </a:path>
            <a:tileRect/>
          </a:gra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charset="-122"/>
                <a:ea typeface="微软雅黑" panose="020B0503020204020204" charset="-122"/>
                <a:cs typeface="Arial" panose="020B0604020202020204" pitchFamily="34" charset="0"/>
              </a:rPr>
              <a:t>自研底盘</a:t>
            </a:r>
            <a:endParaRPr lang="zh-CN" altLang="en-US" sz="1200" dirty="0">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53" name="矩形: 圆角 45"/>
          <p:cNvSpPr/>
          <p:nvPr/>
        </p:nvSpPr>
        <p:spPr>
          <a:xfrm>
            <a:off x="9917443" y="5815976"/>
            <a:ext cx="1533153" cy="364735"/>
          </a:xfrm>
          <a:prstGeom prst="roundRect">
            <a:avLst>
              <a:gd name="adj" fmla="val 9790"/>
            </a:avLst>
          </a:prstGeom>
          <a:gradFill flip="none" rotWithShape="1">
            <a:gsLst>
              <a:gs pos="56000">
                <a:srgbClr val="FFC000">
                  <a:alpha val="3000"/>
                </a:srgbClr>
              </a:gs>
              <a:gs pos="100000">
                <a:srgbClr val="EB5013">
                  <a:alpha val="21000"/>
                </a:srgbClr>
              </a:gs>
            </a:gsLst>
            <a:path path="circle">
              <a:fillToRect l="50000" t="50000" r="50000" b="50000"/>
            </a:path>
            <a:tileRect/>
          </a:gra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charset="-122"/>
                <a:ea typeface="微软雅黑" panose="020B0503020204020204" charset="-122"/>
                <a:cs typeface="Arial" panose="020B0604020202020204" pitchFamily="34" charset="0"/>
              </a:rPr>
              <a:t>各行业机器人解决方案</a:t>
            </a:r>
            <a:endParaRPr lang="zh-CN" altLang="en-US" sz="1200" dirty="0">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54" name="矩形: 圆角 124"/>
          <p:cNvSpPr/>
          <p:nvPr/>
        </p:nvSpPr>
        <p:spPr>
          <a:xfrm>
            <a:off x="9759950" y="4036060"/>
            <a:ext cx="1791335" cy="2308860"/>
          </a:xfrm>
          <a:prstGeom prst="roundRect">
            <a:avLst>
              <a:gd name="adj" fmla="val 8866"/>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C00000"/>
              </a:solidFill>
              <a:latin typeface="微软雅黑" panose="020B0503020204020204" charset="-122"/>
              <a:ea typeface="微软雅黑" panose="020B0503020204020204" charset="-122"/>
              <a:cs typeface="Arial" panose="020B0604020202020204" pitchFamily="34" charset="0"/>
            </a:endParaRPr>
          </a:p>
        </p:txBody>
      </p:sp>
      <p:sp>
        <p:nvSpPr>
          <p:cNvPr id="111" name="íṩḻïḋe"/>
          <p:cNvSpPr txBox="1"/>
          <p:nvPr/>
        </p:nvSpPr>
        <p:spPr bwMode="auto">
          <a:xfrm>
            <a:off x="10105823" y="3884465"/>
            <a:ext cx="1099919" cy="325738"/>
          </a:xfrm>
          <a:prstGeom prst="rect">
            <a:avLst/>
          </a:prstGeom>
          <a:noFill/>
          <a:ln>
            <a:noFill/>
          </a:ln>
        </p:spPr>
        <p:txBody>
          <a:bodyPr wrap="square" lIns="91440" tIns="45720" rIns="91440" bIns="4572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1200" b="1" dirty="0">
                <a:ln>
                  <a:noFill/>
                </a:ln>
                <a:solidFill>
                  <a:schemeClr val="tx1"/>
                </a:solidFill>
                <a:latin typeface="微软雅黑" panose="020B0503020204020204" charset="-122"/>
                <a:ea typeface="微软雅黑" panose="020B0503020204020204" charset="-122"/>
                <a:cs typeface="Arial" panose="020B0604020202020204" pitchFamily="34" charset="0"/>
              </a:rPr>
              <a:t>更完整的体系</a:t>
            </a:r>
            <a:endParaRPr lang="zh-CN" altLang="en-US" sz="1200" b="1" dirty="0">
              <a:ln>
                <a:noFill/>
              </a:ln>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55" name="矩形: 圆角 45"/>
          <p:cNvSpPr/>
          <p:nvPr/>
        </p:nvSpPr>
        <p:spPr>
          <a:xfrm>
            <a:off x="9917443" y="4782394"/>
            <a:ext cx="1533153" cy="364735"/>
          </a:xfrm>
          <a:prstGeom prst="roundRect">
            <a:avLst>
              <a:gd name="adj" fmla="val 9790"/>
            </a:avLst>
          </a:prstGeom>
          <a:gradFill flip="none" rotWithShape="1">
            <a:gsLst>
              <a:gs pos="56000">
                <a:srgbClr val="FFC000">
                  <a:alpha val="3000"/>
                </a:srgbClr>
              </a:gs>
              <a:gs pos="100000">
                <a:srgbClr val="EB5013">
                  <a:alpha val="21000"/>
                </a:srgbClr>
              </a:gs>
            </a:gsLst>
            <a:path path="circle">
              <a:fillToRect l="50000" t="50000" r="50000" b="50000"/>
            </a:path>
            <a:tileRect/>
          </a:gra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charset="-122"/>
                <a:ea typeface="微软雅黑" panose="020B0503020204020204" charset="-122"/>
                <a:cs typeface="Arial" panose="020B0604020202020204" pitchFamily="34" charset="0"/>
              </a:rPr>
              <a:t>交互算法平台</a:t>
            </a:r>
            <a:endParaRPr lang="zh-CN" altLang="en-US" sz="1200" dirty="0">
              <a:solidFill>
                <a:schemeClr val="tx1"/>
              </a:solidFill>
              <a:latin typeface="微软雅黑" panose="020B0503020204020204" charset="-122"/>
              <a:ea typeface="微软雅黑" panose="020B0503020204020204" charset="-122"/>
              <a:cs typeface="Arial" panose="020B0604020202020204" pitchFamily="34" charset="0"/>
            </a:endParaRPr>
          </a:p>
        </p:txBody>
      </p:sp>
      <p:grpSp>
        <p:nvGrpSpPr>
          <p:cNvPr id="99" name="组合 98"/>
          <p:cNvGrpSpPr/>
          <p:nvPr/>
        </p:nvGrpSpPr>
        <p:grpSpPr>
          <a:xfrm>
            <a:off x="9013255" y="5233808"/>
            <a:ext cx="460573" cy="429810"/>
            <a:chOff x="8889206" y="4697359"/>
            <a:chExt cx="460573" cy="429810"/>
          </a:xfrm>
        </p:grpSpPr>
        <p:sp>
          <p:nvSpPr>
            <p:cNvPr id="100" name="箭头: V 形 20"/>
            <p:cNvSpPr/>
            <p:nvPr/>
          </p:nvSpPr>
          <p:spPr>
            <a:xfrm>
              <a:off x="8889206" y="4697359"/>
              <a:ext cx="181946" cy="429810"/>
            </a:xfrm>
            <a:prstGeom prst="chevron">
              <a:avLst/>
            </a:prstGeom>
          </p:spPr>
          <p:style>
            <a:lnRef idx="0">
              <a:srgbClr val="FFFFFF"/>
            </a:lnRef>
            <a:fillRef idx="1">
              <a:schemeClr val="accent2"/>
            </a:fillRef>
            <a:effectRef idx="0">
              <a:srgbClr val="FFFFFF"/>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1" name="箭头: V 形 112"/>
            <p:cNvSpPr/>
            <p:nvPr/>
          </p:nvSpPr>
          <p:spPr>
            <a:xfrm>
              <a:off x="9024580" y="4697359"/>
              <a:ext cx="181946" cy="429810"/>
            </a:xfrm>
            <a:prstGeom prst="chevron">
              <a:avLst/>
            </a:prstGeom>
          </p:spPr>
          <p:style>
            <a:lnRef idx="0">
              <a:srgbClr val="FFFFFF"/>
            </a:lnRef>
            <a:fillRef idx="1">
              <a:schemeClr val="accent2"/>
            </a:fillRef>
            <a:effectRef idx="0">
              <a:srgbClr val="FFFFFF"/>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2" name="箭头: V 形 113"/>
            <p:cNvSpPr/>
            <p:nvPr/>
          </p:nvSpPr>
          <p:spPr>
            <a:xfrm>
              <a:off x="9167833" y="4697359"/>
              <a:ext cx="181946" cy="429810"/>
            </a:xfrm>
            <a:prstGeom prst="chevron">
              <a:avLst/>
            </a:prstGeom>
          </p:spPr>
          <p:style>
            <a:lnRef idx="0">
              <a:srgbClr val="FFFFFF"/>
            </a:lnRef>
            <a:fillRef idx="1">
              <a:schemeClr val="accent2"/>
            </a:fillRef>
            <a:effectRef idx="0">
              <a:srgbClr val="FFFFFF"/>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1989773" y="4385945"/>
            <a:ext cx="6106160" cy="1353820"/>
          </a:xfrm>
          <a:prstGeom prst="rect">
            <a:avLst/>
          </a:prstGeom>
          <a:noFill/>
        </p:spPr>
        <p:txBody>
          <a:bodyPr wrap="square" rtlCol="0">
            <a:noAutofit/>
          </a:bodyPr>
          <a:p>
            <a:pPr marL="0" indent="0" algn="l">
              <a:lnSpc>
                <a:spcPts val="6495"/>
              </a:lnSpc>
              <a:buNone/>
            </a:pPr>
            <a:r>
              <a:rPr lang="en-US" altLang="zh-CN" sz="34400" b="1" kern="0" spc="-156" dirty="0">
                <a:gradFill>
                  <a:gsLst>
                    <a:gs pos="0">
                      <a:srgbClr val="FF6600">
                        <a:alpha val="100000"/>
                      </a:srgbClr>
                    </a:gs>
                    <a:gs pos="100000">
                      <a:srgbClr val="FFDC98">
                        <a:alpha val="100000"/>
                      </a:srgbClr>
                    </a:gs>
                  </a:gsLst>
                  <a:lin ang="10020000" scaled="0"/>
                </a:gradFill>
                <a:effectLst/>
                <a:latin typeface="方正锐正黑_GBK" panose="02000900000000000000" charset="-122"/>
                <a:ea typeface="方正锐正黑_GBK" panose="02000900000000000000" charset="-122"/>
                <a:cs typeface="Inter" pitchFamily="34" charset="-120"/>
                <a:sym typeface="+mn-ea"/>
              </a:rPr>
              <a:t>01</a:t>
            </a:r>
            <a:endParaRPr lang="en-US" altLang="zh-CN" sz="28700" b="1" kern="0" spc="-156" dirty="0">
              <a:gradFill>
                <a:gsLst>
                  <a:gs pos="0">
                    <a:srgbClr val="FF6600">
                      <a:alpha val="100000"/>
                    </a:srgbClr>
                  </a:gs>
                  <a:gs pos="100000">
                    <a:srgbClr val="FFDC98">
                      <a:alpha val="100000"/>
                    </a:srgbClr>
                  </a:gs>
                </a:gsLst>
                <a:lin ang="10020000" scaled="0"/>
              </a:gradFill>
              <a:effectLst/>
              <a:latin typeface="方正锐正黑_GBK" panose="02000900000000000000" charset="-122"/>
              <a:ea typeface="方正锐正黑_GBK" panose="02000900000000000000" charset="-122"/>
              <a:cs typeface="Inter" pitchFamily="34" charset="-120"/>
              <a:sym typeface="+mn-ea"/>
            </a:endParaRPr>
          </a:p>
        </p:txBody>
      </p:sp>
      <p:sp>
        <p:nvSpPr>
          <p:cNvPr id="5" name="TextBox 84"/>
          <p:cNvSpPr txBox="1"/>
          <p:nvPr/>
        </p:nvSpPr>
        <p:spPr>
          <a:xfrm>
            <a:off x="982980" y="3909695"/>
            <a:ext cx="6650355" cy="832485"/>
          </a:xfrm>
          <a:prstGeom prst="rect">
            <a:avLst/>
          </a:prstGeom>
          <a:noFill/>
          <a:ln>
            <a:noFill/>
          </a:ln>
        </p:spPr>
        <p:txBody>
          <a:bodyPr vert="horz" wrap="square" lIns="0" tIns="0" rIns="0" bIns="0" rtlCol="0">
            <a:spAutoFit/>
          </a:bodyPr>
          <a:p>
            <a:pPr algn="dist">
              <a:lnSpc>
                <a:spcPts val="6495"/>
              </a:lnSpc>
              <a:buClrTx/>
              <a:buSzTx/>
              <a:buFontTx/>
            </a:pPr>
            <a:r>
              <a:rPr lang="zh-CN" altLang="en-US" sz="7200" b="1" kern="0" spc="-156" dirty="0">
                <a:solidFill>
                  <a:schemeClr val="bg1"/>
                </a:solidFill>
                <a:effectLst>
                  <a:outerShdw blurRad="342900" dist="38100" dir="5400000" algn="t" rotWithShape="0">
                    <a:prstClr val="black">
                      <a:alpha val="34000"/>
                    </a:prstClr>
                  </a:outerShdw>
                </a:effectLst>
                <a:latin typeface="微软雅黑" panose="020B0503020204020204" charset="-122"/>
                <a:ea typeface="微软雅黑" panose="020B0503020204020204" charset="-122"/>
                <a:cs typeface="Inter" pitchFamily="34" charset="-120"/>
                <a:sym typeface="+mn-ea"/>
              </a:rPr>
              <a:t>行业及市场分析</a:t>
            </a:r>
            <a:endParaRPr lang="zh-CN" altLang="en-US" sz="7200" b="1" kern="0" spc="-156" dirty="0">
              <a:solidFill>
                <a:schemeClr val="bg1"/>
              </a:solidFill>
              <a:effectLst>
                <a:outerShdw blurRad="342900" dist="38100" dir="5400000" algn="t" rotWithShape="0">
                  <a:prstClr val="black">
                    <a:alpha val="34000"/>
                  </a:prstClr>
                </a:outerShdw>
              </a:effectLst>
              <a:latin typeface="微软雅黑" panose="020B0503020204020204" charset="-122"/>
              <a:ea typeface="微软雅黑" panose="020B0503020204020204" charset="-122"/>
              <a:cs typeface="Inter" pitchFamily="34" charset="-120"/>
              <a:sym typeface="+mn-ea"/>
            </a:endParaRPr>
          </a:p>
        </p:txBody>
      </p:sp>
      <p:pic>
        <p:nvPicPr>
          <p:cNvPr id="53" name="图片 52" descr="LOGO 横.png"/>
          <p:cNvPicPr>
            <a:picLocks noChangeAspect="1"/>
          </p:cNvPicPr>
          <p:nvPr>
            <p:custDataLst>
              <p:tags r:id="rId2"/>
            </p:custDataLst>
          </p:nvPr>
        </p:nvPicPr>
        <p:blipFill rotWithShape="1">
          <a:blip r:embed="rId3">
            <a:lum bright="6000" contrast="-6000"/>
          </a:blip>
          <a:srcRect/>
          <a:stretch>
            <a:fillRect/>
          </a:stretch>
        </p:blipFill>
        <p:spPr>
          <a:xfrm>
            <a:off x="475615" y="299085"/>
            <a:ext cx="1930400" cy="664845"/>
          </a:xfrm>
          <a:prstGeom prst="rect">
            <a:avLst/>
          </a:prstGeom>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airport-terminal (1)"/>
          <p:cNvPicPr>
            <a:picLocks noChangeAspect="1"/>
          </p:cNvPicPr>
          <p:nvPr/>
        </p:nvPicPr>
        <p:blipFill>
          <a:blip r:embed="rId1"/>
          <a:srcRect l="68420" t="4012" r="5990" b="4012"/>
          <a:stretch>
            <a:fillRect/>
          </a:stretch>
        </p:blipFill>
        <p:spPr>
          <a:xfrm>
            <a:off x="-21590" y="1953260"/>
            <a:ext cx="2426970" cy="4905375"/>
          </a:xfrm>
          <a:prstGeom prst="rect">
            <a:avLst/>
          </a:prstGeom>
        </p:spPr>
      </p:pic>
      <p:pic>
        <p:nvPicPr>
          <p:cNvPr id="16" name="图片 15" descr="截屏2024-03-15 07.46.07"/>
          <p:cNvPicPr>
            <a:picLocks noChangeAspect="1"/>
          </p:cNvPicPr>
          <p:nvPr/>
        </p:nvPicPr>
        <p:blipFill>
          <a:blip r:embed="rId2">
            <a:alphaModFix amt="60000"/>
          </a:blip>
          <a:srcRect l="20062" t="8370" r="17762" b="20261"/>
          <a:stretch>
            <a:fillRect/>
          </a:stretch>
        </p:blipFill>
        <p:spPr>
          <a:xfrm>
            <a:off x="2396490" y="1953260"/>
            <a:ext cx="2522855" cy="4905375"/>
          </a:xfrm>
          <a:prstGeom prst="rect">
            <a:avLst/>
          </a:prstGeom>
        </p:spPr>
      </p:pic>
      <p:pic>
        <p:nvPicPr>
          <p:cNvPr id="19" name="图片 18" descr="700e1dce3ba70b308f0e4b24f0667c51"/>
          <p:cNvPicPr>
            <a:picLocks noChangeAspect="1"/>
          </p:cNvPicPr>
          <p:nvPr/>
        </p:nvPicPr>
        <p:blipFill>
          <a:blip r:embed="rId3">
            <a:alphaModFix amt="60000"/>
          </a:blip>
          <a:srcRect l="52387" t="8369" r="26723" b="20303"/>
          <a:stretch>
            <a:fillRect/>
          </a:stretch>
        </p:blipFill>
        <p:spPr>
          <a:xfrm>
            <a:off x="9752330" y="1953260"/>
            <a:ext cx="2458085" cy="4903470"/>
          </a:xfrm>
          <a:prstGeom prst="rect">
            <a:avLst/>
          </a:prstGeom>
        </p:spPr>
      </p:pic>
      <p:pic>
        <p:nvPicPr>
          <p:cNvPr id="18" name="图片 17" descr="c8113ccd7f9af7f8e58f0014e7a08bf4"/>
          <p:cNvPicPr>
            <a:picLocks noChangeAspect="1"/>
          </p:cNvPicPr>
          <p:nvPr/>
        </p:nvPicPr>
        <p:blipFill>
          <a:blip r:embed="rId4"/>
          <a:srcRect l="34177" t="8102" r="39264" b="20700"/>
          <a:stretch>
            <a:fillRect/>
          </a:stretch>
        </p:blipFill>
        <p:spPr>
          <a:xfrm>
            <a:off x="7315200" y="1953260"/>
            <a:ext cx="2439670" cy="4905375"/>
          </a:xfrm>
          <a:prstGeom prst="rect">
            <a:avLst/>
          </a:prstGeom>
        </p:spPr>
      </p:pic>
      <p:pic>
        <p:nvPicPr>
          <p:cNvPr id="17" name="图片 16" descr="/private/var/folders/7f/k9s3v6t13fz_kx18clq1jz1m0000gn/T/com.kingsoft.wpsoffice.mac/picturecompress_20240315075049/output_1.jpgoutput_1"/>
          <p:cNvPicPr>
            <a:picLocks noChangeAspect="1"/>
          </p:cNvPicPr>
          <p:nvPr/>
        </p:nvPicPr>
        <p:blipFill>
          <a:blip r:embed="rId5">
            <a:alphaModFix amt="80000"/>
          </a:blip>
          <a:srcRect l="62405" t="8267" r="18285" b="20522"/>
          <a:stretch>
            <a:fillRect/>
          </a:stretch>
        </p:blipFill>
        <p:spPr>
          <a:xfrm>
            <a:off x="4893945" y="1953260"/>
            <a:ext cx="2439035" cy="4905375"/>
          </a:xfrm>
          <a:prstGeom prst="rect">
            <a:avLst/>
          </a:prstGeom>
        </p:spPr>
      </p:pic>
      <p:sp>
        <p:nvSpPr>
          <p:cNvPr id="9" name="矩形 8"/>
          <p:cNvSpPr/>
          <p:nvPr>
            <p:custDataLst>
              <p:tags r:id="rId6"/>
            </p:custDataLst>
          </p:nvPr>
        </p:nvSpPr>
        <p:spPr>
          <a:xfrm>
            <a:off x="-20955" y="1953895"/>
            <a:ext cx="12232005" cy="4905375"/>
          </a:xfrm>
          <a:prstGeom prst="rect">
            <a:avLst/>
          </a:prstGeom>
          <a:solidFill>
            <a:schemeClr val="bg1">
              <a:alpha val="30000"/>
            </a:schemeClr>
          </a:solidFill>
          <a:ln w="12700" cap="flat" cmpd="sng">
            <a:noFill/>
            <a:prstDash val="solid"/>
            <a:miter lim="800000"/>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Text 2"/>
          <p:cNvSpPr/>
          <p:nvPr>
            <p:custDataLst>
              <p:tags r:id="rId7"/>
            </p:custDataLst>
          </p:nvPr>
        </p:nvSpPr>
        <p:spPr>
          <a:xfrm>
            <a:off x="4758690" y="669925"/>
            <a:ext cx="2936240" cy="824865"/>
          </a:xfrm>
          <a:prstGeom prst="rect">
            <a:avLst/>
          </a:prstGeom>
          <a:noFill/>
          <a:effectLst>
            <a:outerShdw blurRad="177800" dist="38100" dir="5400000" algn="t" rotWithShape="0">
              <a:prstClr val="black">
                <a:alpha val="90000"/>
              </a:prstClr>
            </a:outerShdw>
          </a:effectLst>
        </p:spPr>
        <p:txBody>
          <a:bodyPr wrap="none" rtlCol="0" anchor="t"/>
          <a:p>
            <a:pPr marL="0" indent="0" algn="ctr">
              <a:lnSpc>
                <a:spcPts val="6495"/>
              </a:lnSpc>
              <a:buNone/>
            </a:pP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更</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懂</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客</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户</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服</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务</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的</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小</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笨</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智</a:t>
            </a:r>
            <a:r>
              <a:rPr lang="en-US" altLang="zh-CN"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 </a:t>
            </a:r>
            <a:r>
              <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rPr>
              <a:t>能</a:t>
            </a:r>
            <a:endParaRPr lang="zh-CN" altLang="en-US" sz="6000" b="1" kern="0" spc="-156" dirty="0">
              <a:ln w="6350">
                <a:noFill/>
              </a:ln>
              <a:solidFill>
                <a:schemeClr val="bg1"/>
              </a:solidFill>
              <a:effectLst/>
              <a:latin typeface="思源黑体 CN Bold" panose="020B0800000000000000" charset="-122"/>
              <a:ea typeface="思源黑体 CN Bold" panose="020B0800000000000000" charset="-122"/>
              <a:cs typeface="Inter" pitchFamily="34" charset="-120"/>
            </a:endParaRPr>
          </a:p>
        </p:txBody>
      </p:sp>
      <p:sp>
        <p:nvSpPr>
          <p:cNvPr id="4" name="Text 4"/>
          <p:cNvSpPr/>
          <p:nvPr>
            <p:custDataLst>
              <p:tags r:id="rId8"/>
            </p:custDataLst>
          </p:nvPr>
        </p:nvSpPr>
        <p:spPr>
          <a:xfrm>
            <a:off x="336550" y="4935855"/>
            <a:ext cx="1607820" cy="412115"/>
          </a:xfrm>
          <a:prstGeom prst="rect">
            <a:avLst/>
          </a:prstGeom>
          <a:noFill/>
          <a:effectLst>
            <a:outerShdw blurRad="381000" dist="38100" dir="5400000" algn="t" rotWithShape="0">
              <a:schemeClr val="bg1">
                <a:alpha val="100000"/>
              </a:schemeClr>
            </a:outerShdw>
          </a:effectLst>
        </p:spPr>
        <p:txBody>
          <a:bodyPr wrap="none" rtlCol="0" anchor="t"/>
          <a:p>
            <a:pPr marL="0" indent="0" algn="ctr">
              <a:lnSpc>
                <a:spcPts val="3245"/>
              </a:lnSpc>
              <a:buNone/>
            </a:pPr>
            <a:r>
              <a:rPr lang="en-US" sz="2400" b="1" kern="0" spc="-78" dirty="0">
                <a:solidFill>
                  <a:srgbClr val="F7642A"/>
                </a:solidFill>
                <a:effectLst/>
                <a:latin typeface="思源黑体 CN" panose="020B0500000000000000" charset="-122"/>
                <a:ea typeface="思源黑体 CN" panose="020B0500000000000000" charset="-122"/>
                <a:cs typeface="Inter" pitchFamily="34" charset="-120"/>
              </a:rPr>
              <a:t>定制客户</a:t>
            </a:r>
            <a:endParaRPr lang="en-US" sz="2400" b="1" kern="0" spc="-78" dirty="0">
              <a:solidFill>
                <a:srgbClr val="F7642A"/>
              </a:solidFill>
              <a:effectLst/>
              <a:latin typeface="思源黑体 CN" panose="020B0500000000000000" charset="-122"/>
              <a:ea typeface="思源黑体 CN" panose="020B0500000000000000" charset="-122"/>
              <a:cs typeface="Inter" pitchFamily="34" charset="-120"/>
            </a:endParaRPr>
          </a:p>
        </p:txBody>
      </p:sp>
      <p:sp>
        <p:nvSpPr>
          <p:cNvPr id="13" name="Text 7"/>
          <p:cNvSpPr/>
          <p:nvPr>
            <p:custDataLst>
              <p:tags r:id="rId9"/>
            </p:custDataLst>
          </p:nvPr>
        </p:nvSpPr>
        <p:spPr>
          <a:xfrm>
            <a:off x="10413365" y="4935855"/>
            <a:ext cx="1123315" cy="412115"/>
          </a:xfrm>
          <a:prstGeom prst="rect">
            <a:avLst/>
          </a:prstGeom>
          <a:noFill/>
          <a:effectLst>
            <a:outerShdw blurRad="381000" dist="38100" dir="5400000" algn="t" rotWithShape="0">
              <a:schemeClr val="bg1">
                <a:alpha val="100000"/>
              </a:schemeClr>
            </a:outerShdw>
          </a:effectLst>
        </p:spPr>
        <p:txBody>
          <a:bodyPr wrap="none" rtlCol="0" anchor="t"/>
          <a:p>
            <a:pPr marL="0" indent="0" algn="ctr">
              <a:lnSpc>
                <a:spcPts val="3245"/>
              </a:lnSpc>
              <a:buNone/>
            </a:pPr>
            <a:r>
              <a:rPr lang="en-US" sz="2400" b="1" kern="0" spc="-78" dirty="0">
                <a:solidFill>
                  <a:srgbClr val="F7642A"/>
                </a:solidFill>
                <a:effectLst/>
                <a:latin typeface="思源黑体 CN" panose="020B0500000000000000" charset="-122"/>
                <a:ea typeface="思源黑体 CN" panose="020B0500000000000000" charset="-122"/>
                <a:cs typeface="思源黑体 CN" panose="020B0500000000000000" charset="-122"/>
              </a:rPr>
              <a:t>360行</a:t>
            </a:r>
            <a:endParaRPr lang="en-US" sz="2400" b="1" kern="0" spc="-78" dirty="0">
              <a:solidFill>
                <a:srgbClr val="F7642A"/>
              </a:solidFill>
              <a:effectLst/>
              <a:latin typeface="思源黑体 CN" panose="020B0500000000000000" charset="-122"/>
              <a:ea typeface="思源黑体 CN" panose="020B0500000000000000" charset="-122"/>
              <a:cs typeface="思源黑体 CN" panose="020B0500000000000000" charset="-122"/>
            </a:endParaRPr>
          </a:p>
        </p:txBody>
      </p:sp>
      <p:sp>
        <p:nvSpPr>
          <p:cNvPr id="21" name="Text 4"/>
          <p:cNvSpPr/>
          <p:nvPr>
            <p:custDataLst>
              <p:tags r:id="rId10"/>
            </p:custDataLst>
          </p:nvPr>
        </p:nvSpPr>
        <p:spPr>
          <a:xfrm>
            <a:off x="4968240" y="4935855"/>
            <a:ext cx="2360295" cy="412115"/>
          </a:xfrm>
          <a:prstGeom prst="rect">
            <a:avLst/>
          </a:prstGeom>
          <a:noFill/>
          <a:effectLst>
            <a:outerShdw blurRad="381000" dist="38100" dir="5400000" algn="t" rotWithShape="0">
              <a:schemeClr val="bg1">
                <a:alpha val="100000"/>
              </a:schemeClr>
            </a:outerShdw>
          </a:effectLst>
        </p:spPr>
        <p:txBody>
          <a:bodyPr wrap="none" rtlCol="0" anchor="t"/>
          <a:p>
            <a:pPr marL="0" indent="0" algn="ctr">
              <a:lnSpc>
                <a:spcPts val="3245"/>
              </a:lnSpc>
              <a:buNone/>
            </a:pPr>
            <a:r>
              <a:rPr lang="en-US" sz="2400" b="1" kern="0" spc="-78" dirty="0">
                <a:solidFill>
                  <a:srgbClr val="F7642A"/>
                </a:solidFill>
                <a:effectLst/>
                <a:latin typeface="思源黑体 CN" panose="020B0500000000000000" charset="-122"/>
                <a:ea typeface="思源黑体 CN" panose="020B0500000000000000" charset="-122"/>
                <a:cs typeface="Inter" pitchFamily="34" charset="-120"/>
              </a:rPr>
              <a:t>服务客户</a:t>
            </a:r>
            <a:endParaRPr lang="en-US" sz="2400" b="1" kern="0" spc="-78" dirty="0">
              <a:solidFill>
                <a:srgbClr val="F7642A"/>
              </a:solidFill>
              <a:effectLst/>
              <a:latin typeface="思源黑体 CN" panose="020B0500000000000000" charset="-122"/>
              <a:ea typeface="思源黑体 CN" panose="020B0500000000000000" charset="-122"/>
              <a:cs typeface="Inter" pitchFamily="34" charset="-120"/>
            </a:endParaRPr>
          </a:p>
        </p:txBody>
      </p:sp>
      <p:sp>
        <p:nvSpPr>
          <p:cNvPr id="23" name="Text 7"/>
          <p:cNvSpPr/>
          <p:nvPr>
            <p:custDataLst>
              <p:tags r:id="rId11"/>
            </p:custDataLst>
          </p:nvPr>
        </p:nvSpPr>
        <p:spPr>
          <a:xfrm>
            <a:off x="2405380" y="4935855"/>
            <a:ext cx="2527300" cy="412115"/>
          </a:xfrm>
          <a:prstGeom prst="rect">
            <a:avLst/>
          </a:prstGeom>
          <a:noFill/>
          <a:effectLst>
            <a:outerShdw blurRad="381000" dist="38100" dir="5400000" algn="t" rotWithShape="0">
              <a:schemeClr val="bg1">
                <a:alpha val="100000"/>
              </a:schemeClr>
            </a:outerShdw>
          </a:effectLst>
        </p:spPr>
        <p:txBody>
          <a:bodyPr wrap="none" rtlCol="0" anchor="t"/>
          <a:p>
            <a:pPr marL="0" indent="0" algn="ctr">
              <a:lnSpc>
                <a:spcPts val="3245"/>
              </a:lnSpc>
              <a:buNone/>
            </a:pPr>
            <a:r>
              <a:rPr lang="en-US" sz="2400" b="1" kern="0" spc="-78" dirty="0">
                <a:solidFill>
                  <a:srgbClr val="F7642A"/>
                </a:solidFill>
                <a:effectLst/>
                <a:latin typeface="思源黑体 CN" panose="020B0500000000000000" charset="-122"/>
                <a:ea typeface="思源黑体 CN" panose="020B0500000000000000" charset="-122"/>
                <a:cs typeface="Inter" pitchFamily="34" charset="-120"/>
              </a:rPr>
              <a:t>高端研发</a:t>
            </a:r>
            <a:endParaRPr lang="en-US" sz="2400" b="1" kern="0" spc="-78" dirty="0">
              <a:solidFill>
                <a:srgbClr val="F7642A"/>
              </a:solidFill>
              <a:effectLst/>
              <a:latin typeface="思源黑体 CN" panose="020B0500000000000000" charset="-122"/>
              <a:ea typeface="思源黑体 CN" panose="020B0500000000000000" charset="-122"/>
              <a:cs typeface="Inter" pitchFamily="34" charset="-120"/>
            </a:endParaRPr>
          </a:p>
          <a:p>
            <a:pPr marL="0" indent="0" algn="ctr">
              <a:lnSpc>
                <a:spcPts val="3245"/>
              </a:lnSpc>
              <a:buNone/>
            </a:pPr>
            <a:r>
              <a:rPr lang="en-US" sz="2400" b="1" kern="0" spc="-78" dirty="0">
                <a:solidFill>
                  <a:srgbClr val="F7642A"/>
                </a:solidFill>
                <a:effectLst/>
                <a:latin typeface="思源黑体 CN" panose="020B0500000000000000" charset="-122"/>
                <a:ea typeface="思源黑体 CN" panose="020B0500000000000000" charset="-122"/>
                <a:cs typeface="Inter" pitchFamily="34" charset="-120"/>
              </a:rPr>
              <a:t>人员占比</a:t>
            </a:r>
            <a:endParaRPr lang="en-US" sz="2400" b="1" kern="0" spc="-78" dirty="0">
              <a:solidFill>
                <a:srgbClr val="F7642A"/>
              </a:solidFill>
              <a:effectLst/>
              <a:latin typeface="思源黑体 CN" panose="020B0500000000000000" charset="-122"/>
              <a:ea typeface="思源黑体 CN" panose="020B0500000000000000" charset="-122"/>
              <a:cs typeface="Inter" pitchFamily="34" charset="-120"/>
            </a:endParaRPr>
          </a:p>
        </p:txBody>
      </p:sp>
      <p:sp>
        <p:nvSpPr>
          <p:cNvPr id="25" name="Text 7"/>
          <p:cNvSpPr/>
          <p:nvPr>
            <p:custDataLst>
              <p:tags r:id="rId12"/>
            </p:custDataLst>
          </p:nvPr>
        </p:nvSpPr>
        <p:spPr>
          <a:xfrm>
            <a:off x="7576185" y="4935855"/>
            <a:ext cx="1933575" cy="412115"/>
          </a:xfrm>
          <a:prstGeom prst="rect">
            <a:avLst/>
          </a:prstGeom>
          <a:noFill/>
          <a:effectLst>
            <a:outerShdw blurRad="381000" dist="38100" dir="5400000" algn="t" rotWithShape="0">
              <a:schemeClr val="bg1">
                <a:alpha val="100000"/>
              </a:schemeClr>
            </a:outerShdw>
          </a:effectLst>
        </p:spPr>
        <p:txBody>
          <a:bodyPr wrap="none" rtlCol="0" anchor="t"/>
          <a:p>
            <a:pPr marL="0" indent="0" algn="ctr">
              <a:lnSpc>
                <a:spcPts val="3245"/>
              </a:lnSpc>
              <a:buNone/>
            </a:pPr>
            <a:r>
              <a:rPr lang="en-US" sz="2400" b="1" kern="0" spc="-78" dirty="0">
                <a:solidFill>
                  <a:srgbClr val="F7642A"/>
                </a:solidFill>
                <a:effectLst/>
                <a:latin typeface="思源黑体 CN" panose="020B0500000000000000" charset="-122"/>
                <a:ea typeface="思源黑体 CN" panose="020B0500000000000000" charset="-122"/>
                <a:cs typeface="Inter" pitchFamily="34" charset="-120"/>
              </a:rPr>
              <a:t>智能识别次数</a:t>
            </a:r>
            <a:endParaRPr lang="en-US" sz="2400" b="1" kern="0" spc="-78" dirty="0">
              <a:solidFill>
                <a:srgbClr val="F7642A"/>
              </a:solidFill>
              <a:effectLst/>
              <a:latin typeface="思源黑体 CN" panose="020B0500000000000000" charset="-122"/>
              <a:ea typeface="思源黑体 CN" panose="020B0500000000000000" charset="-122"/>
              <a:cs typeface="Inter" pitchFamily="34" charset="-120"/>
            </a:endParaRPr>
          </a:p>
        </p:txBody>
      </p:sp>
      <p:sp>
        <p:nvSpPr>
          <p:cNvPr id="12" name="椭圆 11"/>
          <p:cNvSpPr/>
          <p:nvPr/>
        </p:nvSpPr>
        <p:spPr>
          <a:xfrm>
            <a:off x="370840" y="3011170"/>
            <a:ext cx="1598930" cy="1598930"/>
          </a:xfrm>
          <a:prstGeom prst="ellipse">
            <a:avLst/>
          </a:prstGeom>
          <a:solidFill>
            <a:srgbClr val="F764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lumMod val="75000"/>
                  <a:lumOff val="25000"/>
                </a:schemeClr>
              </a:solidFill>
            </a:endParaRPr>
          </a:p>
        </p:txBody>
      </p:sp>
      <p:sp>
        <p:nvSpPr>
          <p:cNvPr id="20" name="椭圆 19"/>
          <p:cNvSpPr/>
          <p:nvPr/>
        </p:nvSpPr>
        <p:spPr>
          <a:xfrm>
            <a:off x="2804160" y="3011170"/>
            <a:ext cx="1598930" cy="1598930"/>
          </a:xfrm>
          <a:prstGeom prst="ellipse">
            <a:avLst/>
          </a:prstGeom>
          <a:solidFill>
            <a:srgbClr val="F764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lumMod val="75000"/>
                  <a:lumOff val="25000"/>
                </a:schemeClr>
              </a:solidFill>
            </a:endParaRPr>
          </a:p>
        </p:txBody>
      </p:sp>
      <p:sp>
        <p:nvSpPr>
          <p:cNvPr id="26" name="椭圆 25"/>
          <p:cNvSpPr/>
          <p:nvPr/>
        </p:nvSpPr>
        <p:spPr>
          <a:xfrm>
            <a:off x="5371465" y="3011170"/>
            <a:ext cx="1598930" cy="1598930"/>
          </a:xfrm>
          <a:prstGeom prst="ellipse">
            <a:avLst/>
          </a:prstGeom>
          <a:solidFill>
            <a:srgbClr val="F764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lumMod val="75000"/>
                  <a:lumOff val="25000"/>
                </a:schemeClr>
              </a:solidFill>
            </a:endParaRPr>
          </a:p>
        </p:txBody>
      </p:sp>
      <p:sp>
        <p:nvSpPr>
          <p:cNvPr id="31" name="椭圆 30"/>
          <p:cNvSpPr/>
          <p:nvPr/>
        </p:nvSpPr>
        <p:spPr>
          <a:xfrm>
            <a:off x="7733030" y="3011170"/>
            <a:ext cx="1598930" cy="1598930"/>
          </a:xfrm>
          <a:prstGeom prst="ellipse">
            <a:avLst/>
          </a:prstGeom>
          <a:solidFill>
            <a:srgbClr val="F764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lumMod val="75000"/>
                  <a:lumOff val="25000"/>
                </a:schemeClr>
              </a:solidFill>
            </a:endParaRPr>
          </a:p>
        </p:txBody>
      </p:sp>
      <p:sp>
        <p:nvSpPr>
          <p:cNvPr id="32" name="椭圆 31"/>
          <p:cNvSpPr/>
          <p:nvPr/>
        </p:nvSpPr>
        <p:spPr>
          <a:xfrm>
            <a:off x="10196195" y="3011170"/>
            <a:ext cx="1598930" cy="1598930"/>
          </a:xfrm>
          <a:prstGeom prst="ellipse">
            <a:avLst/>
          </a:prstGeom>
          <a:solidFill>
            <a:srgbClr val="F764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lumMod val="75000"/>
                  <a:lumOff val="25000"/>
                </a:schemeClr>
              </a:solidFill>
            </a:endParaRPr>
          </a:p>
        </p:txBody>
      </p:sp>
      <p:sp>
        <p:nvSpPr>
          <p:cNvPr id="3" name="Text 3"/>
          <p:cNvSpPr/>
          <p:nvPr>
            <p:custDataLst>
              <p:tags r:id="rId13"/>
            </p:custDataLst>
          </p:nvPr>
        </p:nvSpPr>
        <p:spPr>
          <a:xfrm>
            <a:off x="152400" y="3254375"/>
            <a:ext cx="2079625" cy="791845"/>
          </a:xfrm>
          <a:prstGeom prst="rect">
            <a:avLst/>
          </a:prstGeom>
          <a:noFill/>
        </p:spPr>
        <p:txBody>
          <a:bodyPr wrap="none" rtlCol="0" anchor="t"/>
          <a:p>
            <a:pPr marL="0" indent="0" algn="ctr">
              <a:lnSpc>
                <a:spcPts val="6235"/>
              </a:lnSpc>
              <a:buNone/>
            </a:pPr>
            <a:r>
              <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rPr>
              <a:t>2000+</a:t>
            </a:r>
            <a:endPar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endParaRPr>
          </a:p>
        </p:txBody>
      </p:sp>
      <p:sp>
        <p:nvSpPr>
          <p:cNvPr id="10" name="Text 6"/>
          <p:cNvSpPr/>
          <p:nvPr>
            <p:custDataLst>
              <p:tags r:id="rId14"/>
            </p:custDataLst>
          </p:nvPr>
        </p:nvSpPr>
        <p:spPr>
          <a:xfrm>
            <a:off x="10126980" y="3254375"/>
            <a:ext cx="1699895" cy="791845"/>
          </a:xfrm>
          <a:prstGeom prst="rect">
            <a:avLst/>
          </a:prstGeom>
          <a:noFill/>
        </p:spPr>
        <p:txBody>
          <a:bodyPr wrap="none" rtlCol="0" anchor="t"/>
          <a:p>
            <a:pPr marL="0" indent="0" algn="ctr">
              <a:lnSpc>
                <a:spcPts val="6235"/>
              </a:lnSpc>
              <a:buNone/>
            </a:pPr>
            <a:r>
              <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rPr>
              <a:t>1M+</a:t>
            </a:r>
            <a:endPar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endParaRPr>
          </a:p>
        </p:txBody>
      </p:sp>
      <p:sp>
        <p:nvSpPr>
          <p:cNvPr id="15" name="Text 3"/>
          <p:cNvSpPr/>
          <p:nvPr>
            <p:custDataLst>
              <p:tags r:id="rId15"/>
            </p:custDataLst>
          </p:nvPr>
        </p:nvSpPr>
        <p:spPr>
          <a:xfrm>
            <a:off x="4893945" y="3254375"/>
            <a:ext cx="2571115" cy="791845"/>
          </a:xfrm>
          <a:prstGeom prst="rect">
            <a:avLst/>
          </a:prstGeom>
          <a:noFill/>
        </p:spPr>
        <p:txBody>
          <a:bodyPr wrap="none" rtlCol="0" anchor="t"/>
          <a:p>
            <a:pPr marL="0" indent="0" algn="ctr">
              <a:lnSpc>
                <a:spcPts val="6235"/>
              </a:lnSpc>
              <a:buNone/>
            </a:pPr>
            <a:r>
              <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rPr>
              <a:t>10000+</a:t>
            </a:r>
            <a:endPar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endParaRPr>
          </a:p>
        </p:txBody>
      </p:sp>
      <p:sp>
        <p:nvSpPr>
          <p:cNvPr id="22" name="Text 6"/>
          <p:cNvSpPr/>
          <p:nvPr>
            <p:custDataLst>
              <p:tags r:id="rId16"/>
            </p:custDataLst>
          </p:nvPr>
        </p:nvSpPr>
        <p:spPr>
          <a:xfrm>
            <a:off x="2538095" y="3254375"/>
            <a:ext cx="2223135" cy="791845"/>
          </a:xfrm>
          <a:prstGeom prst="rect">
            <a:avLst/>
          </a:prstGeom>
          <a:noFill/>
        </p:spPr>
        <p:txBody>
          <a:bodyPr wrap="none" rtlCol="0" anchor="t"/>
          <a:p>
            <a:pPr marL="0" indent="0" algn="ctr">
              <a:lnSpc>
                <a:spcPts val="6235"/>
              </a:lnSpc>
              <a:buNone/>
            </a:pPr>
            <a:r>
              <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rPr>
              <a:t>50%</a:t>
            </a:r>
            <a:endPar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endParaRPr>
          </a:p>
        </p:txBody>
      </p:sp>
      <p:sp>
        <p:nvSpPr>
          <p:cNvPr id="24" name="Text 6"/>
          <p:cNvSpPr/>
          <p:nvPr>
            <p:custDataLst>
              <p:tags r:id="rId17"/>
            </p:custDataLst>
          </p:nvPr>
        </p:nvSpPr>
        <p:spPr>
          <a:xfrm>
            <a:off x="7033895" y="3254375"/>
            <a:ext cx="3002280" cy="791845"/>
          </a:xfrm>
          <a:prstGeom prst="rect">
            <a:avLst/>
          </a:prstGeom>
          <a:noFill/>
        </p:spPr>
        <p:txBody>
          <a:bodyPr wrap="none" rtlCol="0" anchor="t"/>
          <a:p>
            <a:pPr marL="0" indent="0" algn="ctr">
              <a:lnSpc>
                <a:spcPts val="6235"/>
              </a:lnSpc>
              <a:buNone/>
            </a:pPr>
            <a:r>
              <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rPr>
              <a:t>5000W+</a:t>
            </a:r>
            <a:endParaRPr lang="en-US" sz="2800" b="1" kern="0" spc="-42" dirty="0">
              <a:ln>
                <a:solidFill>
                  <a:schemeClr val="bg1"/>
                </a:solidFill>
              </a:ln>
              <a:solidFill>
                <a:schemeClr val="bg1"/>
              </a:solidFill>
              <a:effectLst/>
              <a:latin typeface="思源黑体 CN Heavy" panose="020B0A00000000000000" charset="-122"/>
              <a:ea typeface="思源黑体 CN Heavy" panose="020B0A00000000000000" charset="-122"/>
              <a:cs typeface="Inter" pitchFamily="34" charset="-12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adacc61b82ee170a68d9e57f364b762"/>
          <p:cNvPicPr>
            <a:picLocks noChangeAspect="1"/>
          </p:cNvPicPr>
          <p:nvPr/>
        </p:nvPicPr>
        <p:blipFill>
          <a:blip r:embed="rId1">
            <a:alphaModFix amt="60000"/>
            <a:lum bright="6000" contrast="6000"/>
          </a:blip>
          <a:srcRect b="34742"/>
          <a:stretch>
            <a:fillRect/>
          </a:stretch>
        </p:blipFill>
        <p:spPr>
          <a:xfrm flipH="1">
            <a:off x="0" y="0"/>
            <a:ext cx="12192000" cy="6858635"/>
          </a:xfrm>
          <a:prstGeom prst="rect">
            <a:avLst/>
          </a:prstGeom>
        </p:spPr>
      </p:pic>
      <p:sp>
        <p:nvSpPr>
          <p:cNvPr id="10" name="圆角矩形 9"/>
          <p:cNvSpPr/>
          <p:nvPr/>
        </p:nvSpPr>
        <p:spPr>
          <a:xfrm>
            <a:off x="7198995" y="4809490"/>
            <a:ext cx="4387850" cy="1612265"/>
          </a:xfrm>
          <a:prstGeom prst="roundRect">
            <a:avLst>
              <a:gd name="adj" fmla="val 0"/>
            </a:avLst>
          </a:prstGeom>
          <a:solidFill>
            <a:schemeClr val="tx1">
              <a:lumMod val="50000"/>
              <a:lumOff val="50000"/>
              <a:alpha val="20000"/>
            </a:schemeClr>
          </a:solidFill>
          <a:ln w="12700" cmpd="sng">
            <a:noFill/>
            <a:prstDash val="solid"/>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圆角矩形 8"/>
          <p:cNvSpPr/>
          <p:nvPr/>
        </p:nvSpPr>
        <p:spPr>
          <a:xfrm>
            <a:off x="7214235" y="2263775"/>
            <a:ext cx="4371975" cy="2348230"/>
          </a:xfrm>
          <a:prstGeom prst="roundRect">
            <a:avLst>
              <a:gd name="adj" fmla="val 0"/>
            </a:avLst>
          </a:prstGeom>
          <a:solidFill>
            <a:schemeClr val="tx1">
              <a:lumMod val="50000"/>
              <a:lumOff val="50000"/>
              <a:alpha val="20000"/>
            </a:schemeClr>
          </a:solidFill>
          <a:ln w="12700" cmpd="sng">
            <a:noFill/>
            <a:prstDash val="solid"/>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7" name="圆角矩形 66"/>
          <p:cNvSpPr/>
          <p:nvPr/>
        </p:nvSpPr>
        <p:spPr>
          <a:xfrm>
            <a:off x="7214870" y="495300"/>
            <a:ext cx="4371975" cy="1565910"/>
          </a:xfrm>
          <a:prstGeom prst="roundRect">
            <a:avLst>
              <a:gd name="adj" fmla="val 0"/>
            </a:avLst>
          </a:prstGeom>
          <a:solidFill>
            <a:schemeClr val="tx1">
              <a:lumMod val="50000"/>
              <a:lumOff val="50000"/>
              <a:alpha val="20000"/>
            </a:schemeClr>
          </a:solidFill>
          <a:ln w="12700" cmpd="sng">
            <a:noFill/>
            <a:prstDash val="solid"/>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2" name="内蒙古"/>
          <p:cNvSpPr/>
          <p:nvPr>
            <p:custDataLst>
              <p:tags r:id="rId2"/>
            </p:custDataLst>
          </p:nvPr>
        </p:nvSpPr>
        <p:spPr bwMode="auto">
          <a:xfrm>
            <a:off x="3060700" y="979170"/>
            <a:ext cx="3009265" cy="2568575"/>
          </a:xfrm>
          <a:custGeom>
            <a:avLst/>
            <a:gdLst>
              <a:gd name="T0" fmla="*/ 2147483646 w 1428"/>
              <a:gd name="T1" fmla="*/ 2147483646 h 1218"/>
              <a:gd name="T2" fmla="*/ 2147483646 w 1428"/>
              <a:gd name="T3" fmla="*/ 2147483646 h 1218"/>
              <a:gd name="T4" fmla="*/ 2147483646 w 1428"/>
              <a:gd name="T5" fmla="*/ 2147483646 h 1218"/>
              <a:gd name="T6" fmla="*/ 2147483646 w 1428"/>
              <a:gd name="T7" fmla="*/ 2147483646 h 1218"/>
              <a:gd name="T8" fmla="*/ 2147483646 w 1428"/>
              <a:gd name="T9" fmla="*/ 2147483646 h 1218"/>
              <a:gd name="T10" fmla="*/ 2147483646 w 1428"/>
              <a:gd name="T11" fmla="*/ 2147483646 h 1218"/>
              <a:gd name="T12" fmla="*/ 2147483646 w 1428"/>
              <a:gd name="T13" fmla="*/ 2147483646 h 1218"/>
              <a:gd name="T14" fmla="*/ 2147483646 w 1428"/>
              <a:gd name="T15" fmla="*/ 2147483646 h 1218"/>
              <a:gd name="T16" fmla="*/ 2147483646 w 1428"/>
              <a:gd name="T17" fmla="*/ 2147483646 h 1218"/>
              <a:gd name="T18" fmla="*/ 2147483646 w 1428"/>
              <a:gd name="T19" fmla="*/ 2147483646 h 1218"/>
              <a:gd name="T20" fmla="*/ 2147483646 w 1428"/>
              <a:gd name="T21" fmla="*/ 2147483646 h 1218"/>
              <a:gd name="T22" fmla="*/ 2147483646 w 1428"/>
              <a:gd name="T23" fmla="*/ 2147483646 h 1218"/>
              <a:gd name="T24" fmla="*/ 2147483646 w 1428"/>
              <a:gd name="T25" fmla="*/ 2147483646 h 1218"/>
              <a:gd name="T26" fmla="*/ 2147483646 w 1428"/>
              <a:gd name="T27" fmla="*/ 2147483646 h 1218"/>
              <a:gd name="T28" fmla="*/ 2147483646 w 1428"/>
              <a:gd name="T29" fmla="*/ 2147483646 h 1218"/>
              <a:gd name="T30" fmla="*/ 2147483646 w 1428"/>
              <a:gd name="T31" fmla="*/ 2147483646 h 1218"/>
              <a:gd name="T32" fmla="*/ 2147483646 w 1428"/>
              <a:gd name="T33" fmla="*/ 2147483646 h 1218"/>
              <a:gd name="T34" fmla="*/ 2147483646 w 1428"/>
              <a:gd name="T35" fmla="*/ 2147483646 h 1218"/>
              <a:gd name="T36" fmla="*/ 2147483646 w 1428"/>
              <a:gd name="T37" fmla="*/ 2147483646 h 1218"/>
              <a:gd name="T38" fmla="*/ 2147483646 w 1428"/>
              <a:gd name="T39" fmla="*/ 2147483646 h 1218"/>
              <a:gd name="T40" fmla="*/ 2147483646 w 1428"/>
              <a:gd name="T41" fmla="*/ 2147483646 h 1218"/>
              <a:gd name="T42" fmla="*/ 2147483646 w 1428"/>
              <a:gd name="T43" fmla="*/ 2147483646 h 1218"/>
              <a:gd name="T44" fmla="*/ 0 w 1428"/>
              <a:gd name="T45" fmla="*/ 2147483646 h 1218"/>
              <a:gd name="T46" fmla="*/ 2147483646 w 1428"/>
              <a:gd name="T47" fmla="*/ 2147483646 h 1218"/>
              <a:gd name="T48" fmla="*/ 2147483646 w 1428"/>
              <a:gd name="T49" fmla="*/ 2147483646 h 1218"/>
              <a:gd name="T50" fmla="*/ 2147483646 w 1428"/>
              <a:gd name="T51" fmla="*/ 2147483646 h 1218"/>
              <a:gd name="T52" fmla="*/ 2147483646 w 1428"/>
              <a:gd name="T53" fmla="*/ 2147483646 h 1218"/>
              <a:gd name="T54" fmla="*/ 2147483646 w 1428"/>
              <a:gd name="T55" fmla="*/ 2147483646 h 1218"/>
              <a:gd name="T56" fmla="*/ 2147483646 w 1428"/>
              <a:gd name="T57" fmla="*/ 2147483646 h 1218"/>
              <a:gd name="T58" fmla="*/ 2147483646 w 1428"/>
              <a:gd name="T59" fmla="*/ 2147483646 h 1218"/>
              <a:gd name="T60" fmla="*/ 2147483646 w 1428"/>
              <a:gd name="T61" fmla="*/ 2147483646 h 1218"/>
              <a:gd name="T62" fmla="*/ 2147483646 w 1428"/>
              <a:gd name="T63" fmla="*/ 2147483646 h 1218"/>
              <a:gd name="T64" fmla="*/ 2147483646 w 1428"/>
              <a:gd name="T65" fmla="*/ 2147483646 h 1218"/>
              <a:gd name="T66" fmla="*/ 2147483646 w 1428"/>
              <a:gd name="T67" fmla="*/ 2147483646 h 1218"/>
              <a:gd name="T68" fmla="*/ 2147483646 w 1428"/>
              <a:gd name="T69" fmla="*/ 2147483646 h 1218"/>
              <a:gd name="T70" fmla="*/ 2147483646 w 1428"/>
              <a:gd name="T71" fmla="*/ 2147483646 h 1218"/>
              <a:gd name="T72" fmla="*/ 2147483646 w 1428"/>
              <a:gd name="T73" fmla="*/ 2147483646 h 1218"/>
              <a:gd name="T74" fmla="*/ 2147483646 w 1428"/>
              <a:gd name="T75" fmla="*/ 2147483646 h 1218"/>
              <a:gd name="T76" fmla="*/ 2147483646 w 1428"/>
              <a:gd name="T77" fmla="*/ 2147483646 h 1218"/>
              <a:gd name="T78" fmla="*/ 2147483646 w 1428"/>
              <a:gd name="T79" fmla="*/ 2147483646 h 1218"/>
              <a:gd name="T80" fmla="*/ 2147483646 w 1428"/>
              <a:gd name="T81" fmla="*/ 2147483646 h 1218"/>
              <a:gd name="T82" fmla="*/ 2147483646 w 1428"/>
              <a:gd name="T83" fmla="*/ 2147483646 h 1218"/>
              <a:gd name="T84" fmla="*/ 2147483646 w 1428"/>
              <a:gd name="T85" fmla="*/ 2147483646 h 1218"/>
              <a:gd name="T86" fmla="*/ 2147483646 w 1428"/>
              <a:gd name="T87" fmla="*/ 2147483646 h 1218"/>
              <a:gd name="T88" fmla="*/ 2147483646 w 1428"/>
              <a:gd name="T89" fmla="*/ 2147483646 h 1218"/>
              <a:gd name="T90" fmla="*/ 2147483646 w 1428"/>
              <a:gd name="T91" fmla="*/ 2147483646 h 1218"/>
              <a:gd name="T92" fmla="*/ 2147483646 w 1428"/>
              <a:gd name="T93" fmla="*/ 2147483646 h 1218"/>
              <a:gd name="T94" fmla="*/ 2147483646 w 1428"/>
              <a:gd name="T95" fmla="*/ 2147483646 h 1218"/>
              <a:gd name="T96" fmla="*/ 2147483646 w 1428"/>
              <a:gd name="T97" fmla="*/ 2147483646 h 1218"/>
              <a:gd name="T98" fmla="*/ 2147483646 w 1428"/>
              <a:gd name="T99" fmla="*/ 2147483646 h 1218"/>
              <a:gd name="T100" fmla="*/ 2147483646 w 1428"/>
              <a:gd name="T101" fmla="*/ 2147483646 h 1218"/>
              <a:gd name="T102" fmla="*/ 2147483646 w 1428"/>
              <a:gd name="T103" fmla="*/ 2147483646 h 1218"/>
              <a:gd name="T104" fmla="*/ 2147483646 w 1428"/>
              <a:gd name="T105" fmla="*/ 2147483646 h 1218"/>
              <a:gd name="T106" fmla="*/ 2147483646 w 1428"/>
              <a:gd name="T107" fmla="*/ 2147483646 h 1218"/>
              <a:gd name="T108" fmla="*/ 2147483646 w 1428"/>
              <a:gd name="T109" fmla="*/ 2147483646 h 1218"/>
              <a:gd name="T110" fmla="*/ 2147483646 w 1428"/>
              <a:gd name="T111" fmla="*/ 2147483646 h 1218"/>
              <a:gd name="T112" fmla="*/ 2147483646 w 1428"/>
              <a:gd name="T113" fmla="*/ 2147483646 h 1218"/>
              <a:gd name="T114" fmla="*/ 2147483646 w 1428"/>
              <a:gd name="T115" fmla="*/ 2147483646 h 1218"/>
              <a:gd name="T116" fmla="*/ 2147483646 w 1428"/>
              <a:gd name="T117" fmla="*/ 2147483646 h 12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28" h="1218">
                <a:moveTo>
                  <a:pt x="1398" y="128"/>
                </a:moveTo>
                <a:lnTo>
                  <a:pt x="1394" y="112"/>
                </a:lnTo>
                <a:lnTo>
                  <a:pt x="1378" y="86"/>
                </a:lnTo>
                <a:lnTo>
                  <a:pt x="1366" y="80"/>
                </a:lnTo>
                <a:lnTo>
                  <a:pt x="1354" y="86"/>
                </a:lnTo>
                <a:lnTo>
                  <a:pt x="1348" y="100"/>
                </a:lnTo>
                <a:lnTo>
                  <a:pt x="1346" y="102"/>
                </a:lnTo>
                <a:lnTo>
                  <a:pt x="1344" y="102"/>
                </a:lnTo>
                <a:lnTo>
                  <a:pt x="1322" y="106"/>
                </a:lnTo>
                <a:lnTo>
                  <a:pt x="1318" y="108"/>
                </a:lnTo>
                <a:lnTo>
                  <a:pt x="1316" y="112"/>
                </a:lnTo>
                <a:lnTo>
                  <a:pt x="1310" y="116"/>
                </a:lnTo>
                <a:lnTo>
                  <a:pt x="1298" y="126"/>
                </a:lnTo>
                <a:lnTo>
                  <a:pt x="1296" y="128"/>
                </a:lnTo>
                <a:lnTo>
                  <a:pt x="1286" y="130"/>
                </a:lnTo>
                <a:lnTo>
                  <a:pt x="1276" y="126"/>
                </a:lnTo>
                <a:lnTo>
                  <a:pt x="1264" y="118"/>
                </a:lnTo>
                <a:lnTo>
                  <a:pt x="1262" y="116"/>
                </a:lnTo>
                <a:lnTo>
                  <a:pt x="1244" y="96"/>
                </a:lnTo>
                <a:lnTo>
                  <a:pt x="1240" y="90"/>
                </a:lnTo>
                <a:lnTo>
                  <a:pt x="1238" y="84"/>
                </a:lnTo>
                <a:lnTo>
                  <a:pt x="1238" y="62"/>
                </a:lnTo>
                <a:lnTo>
                  <a:pt x="1238" y="60"/>
                </a:lnTo>
                <a:lnTo>
                  <a:pt x="1242" y="56"/>
                </a:lnTo>
                <a:lnTo>
                  <a:pt x="1218" y="48"/>
                </a:lnTo>
                <a:lnTo>
                  <a:pt x="1218" y="56"/>
                </a:lnTo>
                <a:lnTo>
                  <a:pt x="1216" y="60"/>
                </a:lnTo>
                <a:lnTo>
                  <a:pt x="1210" y="64"/>
                </a:lnTo>
                <a:lnTo>
                  <a:pt x="1202" y="68"/>
                </a:lnTo>
                <a:lnTo>
                  <a:pt x="1200" y="68"/>
                </a:lnTo>
                <a:lnTo>
                  <a:pt x="1200" y="66"/>
                </a:lnTo>
                <a:lnTo>
                  <a:pt x="1188" y="64"/>
                </a:lnTo>
                <a:lnTo>
                  <a:pt x="1190" y="72"/>
                </a:lnTo>
                <a:lnTo>
                  <a:pt x="1170" y="60"/>
                </a:lnTo>
                <a:lnTo>
                  <a:pt x="1168" y="60"/>
                </a:lnTo>
                <a:lnTo>
                  <a:pt x="1168" y="58"/>
                </a:lnTo>
                <a:lnTo>
                  <a:pt x="1164" y="46"/>
                </a:lnTo>
                <a:lnTo>
                  <a:pt x="1162" y="32"/>
                </a:lnTo>
                <a:lnTo>
                  <a:pt x="1164" y="22"/>
                </a:lnTo>
                <a:lnTo>
                  <a:pt x="1166" y="16"/>
                </a:lnTo>
                <a:lnTo>
                  <a:pt x="1172" y="6"/>
                </a:lnTo>
                <a:lnTo>
                  <a:pt x="1170" y="0"/>
                </a:lnTo>
                <a:lnTo>
                  <a:pt x="1150" y="2"/>
                </a:lnTo>
                <a:lnTo>
                  <a:pt x="1142" y="4"/>
                </a:lnTo>
                <a:lnTo>
                  <a:pt x="1136" y="8"/>
                </a:lnTo>
                <a:lnTo>
                  <a:pt x="1132" y="14"/>
                </a:lnTo>
                <a:lnTo>
                  <a:pt x="1128" y="22"/>
                </a:lnTo>
                <a:lnTo>
                  <a:pt x="1116" y="40"/>
                </a:lnTo>
                <a:lnTo>
                  <a:pt x="1128" y="40"/>
                </a:lnTo>
                <a:lnTo>
                  <a:pt x="1130" y="40"/>
                </a:lnTo>
                <a:lnTo>
                  <a:pt x="1140" y="44"/>
                </a:lnTo>
                <a:lnTo>
                  <a:pt x="1142" y="44"/>
                </a:lnTo>
                <a:lnTo>
                  <a:pt x="1142" y="46"/>
                </a:lnTo>
                <a:lnTo>
                  <a:pt x="1142" y="48"/>
                </a:lnTo>
                <a:lnTo>
                  <a:pt x="1144" y="64"/>
                </a:lnTo>
                <a:lnTo>
                  <a:pt x="1150" y="80"/>
                </a:lnTo>
                <a:lnTo>
                  <a:pt x="1150" y="82"/>
                </a:lnTo>
                <a:lnTo>
                  <a:pt x="1150" y="84"/>
                </a:lnTo>
                <a:lnTo>
                  <a:pt x="1122" y="136"/>
                </a:lnTo>
                <a:lnTo>
                  <a:pt x="1120" y="142"/>
                </a:lnTo>
                <a:lnTo>
                  <a:pt x="1118" y="154"/>
                </a:lnTo>
                <a:lnTo>
                  <a:pt x="1114" y="190"/>
                </a:lnTo>
                <a:lnTo>
                  <a:pt x="1114" y="192"/>
                </a:lnTo>
                <a:lnTo>
                  <a:pt x="1104" y="212"/>
                </a:lnTo>
                <a:lnTo>
                  <a:pt x="1110" y="220"/>
                </a:lnTo>
                <a:lnTo>
                  <a:pt x="1110" y="222"/>
                </a:lnTo>
                <a:lnTo>
                  <a:pt x="1110" y="236"/>
                </a:lnTo>
                <a:lnTo>
                  <a:pt x="1110" y="242"/>
                </a:lnTo>
                <a:lnTo>
                  <a:pt x="1108" y="244"/>
                </a:lnTo>
                <a:lnTo>
                  <a:pt x="1106" y="244"/>
                </a:lnTo>
                <a:lnTo>
                  <a:pt x="1098" y="250"/>
                </a:lnTo>
                <a:lnTo>
                  <a:pt x="1088" y="262"/>
                </a:lnTo>
                <a:lnTo>
                  <a:pt x="1052" y="302"/>
                </a:lnTo>
                <a:lnTo>
                  <a:pt x="1050" y="304"/>
                </a:lnTo>
                <a:lnTo>
                  <a:pt x="1048" y="304"/>
                </a:lnTo>
                <a:lnTo>
                  <a:pt x="1046" y="302"/>
                </a:lnTo>
                <a:lnTo>
                  <a:pt x="1030" y="292"/>
                </a:lnTo>
                <a:lnTo>
                  <a:pt x="1020" y="282"/>
                </a:lnTo>
                <a:lnTo>
                  <a:pt x="1014" y="280"/>
                </a:lnTo>
                <a:lnTo>
                  <a:pt x="1008" y="278"/>
                </a:lnTo>
                <a:lnTo>
                  <a:pt x="982" y="276"/>
                </a:lnTo>
                <a:lnTo>
                  <a:pt x="982" y="314"/>
                </a:lnTo>
                <a:lnTo>
                  <a:pt x="966" y="384"/>
                </a:lnTo>
                <a:lnTo>
                  <a:pt x="964" y="392"/>
                </a:lnTo>
                <a:lnTo>
                  <a:pt x="964" y="402"/>
                </a:lnTo>
                <a:lnTo>
                  <a:pt x="962" y="432"/>
                </a:lnTo>
                <a:lnTo>
                  <a:pt x="968" y="440"/>
                </a:lnTo>
                <a:lnTo>
                  <a:pt x="974" y="430"/>
                </a:lnTo>
                <a:lnTo>
                  <a:pt x="974" y="428"/>
                </a:lnTo>
                <a:lnTo>
                  <a:pt x="994" y="420"/>
                </a:lnTo>
                <a:lnTo>
                  <a:pt x="1044" y="428"/>
                </a:lnTo>
                <a:lnTo>
                  <a:pt x="1050" y="420"/>
                </a:lnTo>
                <a:lnTo>
                  <a:pt x="1058" y="408"/>
                </a:lnTo>
                <a:lnTo>
                  <a:pt x="1060" y="406"/>
                </a:lnTo>
                <a:lnTo>
                  <a:pt x="1080" y="402"/>
                </a:lnTo>
                <a:lnTo>
                  <a:pt x="1106" y="400"/>
                </a:lnTo>
                <a:lnTo>
                  <a:pt x="1112" y="404"/>
                </a:lnTo>
                <a:lnTo>
                  <a:pt x="1120" y="410"/>
                </a:lnTo>
                <a:lnTo>
                  <a:pt x="1136" y="428"/>
                </a:lnTo>
                <a:lnTo>
                  <a:pt x="1158" y="440"/>
                </a:lnTo>
                <a:lnTo>
                  <a:pt x="1174" y="452"/>
                </a:lnTo>
                <a:lnTo>
                  <a:pt x="1184" y="462"/>
                </a:lnTo>
                <a:lnTo>
                  <a:pt x="1190" y="472"/>
                </a:lnTo>
                <a:lnTo>
                  <a:pt x="1192" y="480"/>
                </a:lnTo>
                <a:lnTo>
                  <a:pt x="1190" y="488"/>
                </a:lnTo>
                <a:lnTo>
                  <a:pt x="1186" y="492"/>
                </a:lnTo>
                <a:lnTo>
                  <a:pt x="1184" y="496"/>
                </a:lnTo>
                <a:lnTo>
                  <a:pt x="1174" y="498"/>
                </a:lnTo>
                <a:lnTo>
                  <a:pt x="1172" y="498"/>
                </a:lnTo>
                <a:lnTo>
                  <a:pt x="1126" y="498"/>
                </a:lnTo>
                <a:lnTo>
                  <a:pt x="1112" y="498"/>
                </a:lnTo>
                <a:lnTo>
                  <a:pt x="1102" y="500"/>
                </a:lnTo>
                <a:lnTo>
                  <a:pt x="1084" y="512"/>
                </a:lnTo>
                <a:lnTo>
                  <a:pt x="1054" y="532"/>
                </a:lnTo>
                <a:lnTo>
                  <a:pt x="1042" y="536"/>
                </a:lnTo>
                <a:lnTo>
                  <a:pt x="1034" y="538"/>
                </a:lnTo>
                <a:lnTo>
                  <a:pt x="1018" y="540"/>
                </a:lnTo>
                <a:lnTo>
                  <a:pt x="1010" y="580"/>
                </a:lnTo>
                <a:lnTo>
                  <a:pt x="1004" y="596"/>
                </a:lnTo>
                <a:lnTo>
                  <a:pt x="1000" y="602"/>
                </a:lnTo>
                <a:lnTo>
                  <a:pt x="996" y="606"/>
                </a:lnTo>
                <a:lnTo>
                  <a:pt x="990" y="610"/>
                </a:lnTo>
                <a:lnTo>
                  <a:pt x="984" y="614"/>
                </a:lnTo>
                <a:lnTo>
                  <a:pt x="966" y="620"/>
                </a:lnTo>
                <a:lnTo>
                  <a:pt x="956" y="622"/>
                </a:lnTo>
                <a:lnTo>
                  <a:pt x="946" y="626"/>
                </a:lnTo>
                <a:lnTo>
                  <a:pt x="926" y="634"/>
                </a:lnTo>
                <a:lnTo>
                  <a:pt x="914" y="664"/>
                </a:lnTo>
                <a:lnTo>
                  <a:pt x="912" y="664"/>
                </a:lnTo>
                <a:lnTo>
                  <a:pt x="910" y="664"/>
                </a:lnTo>
                <a:lnTo>
                  <a:pt x="874" y="680"/>
                </a:lnTo>
                <a:lnTo>
                  <a:pt x="872" y="680"/>
                </a:lnTo>
                <a:lnTo>
                  <a:pt x="854" y="676"/>
                </a:lnTo>
                <a:lnTo>
                  <a:pt x="834" y="670"/>
                </a:lnTo>
                <a:lnTo>
                  <a:pt x="820" y="664"/>
                </a:lnTo>
                <a:lnTo>
                  <a:pt x="814" y="662"/>
                </a:lnTo>
                <a:lnTo>
                  <a:pt x="806" y="660"/>
                </a:lnTo>
                <a:lnTo>
                  <a:pt x="798" y="660"/>
                </a:lnTo>
                <a:lnTo>
                  <a:pt x="790" y="662"/>
                </a:lnTo>
                <a:lnTo>
                  <a:pt x="784" y="672"/>
                </a:lnTo>
                <a:lnTo>
                  <a:pt x="778" y="684"/>
                </a:lnTo>
                <a:lnTo>
                  <a:pt x="776" y="698"/>
                </a:lnTo>
                <a:lnTo>
                  <a:pt x="776" y="710"/>
                </a:lnTo>
                <a:lnTo>
                  <a:pt x="778" y="722"/>
                </a:lnTo>
                <a:lnTo>
                  <a:pt x="782" y="728"/>
                </a:lnTo>
                <a:lnTo>
                  <a:pt x="786" y="728"/>
                </a:lnTo>
                <a:lnTo>
                  <a:pt x="794" y="724"/>
                </a:lnTo>
                <a:lnTo>
                  <a:pt x="794" y="748"/>
                </a:lnTo>
                <a:lnTo>
                  <a:pt x="794" y="756"/>
                </a:lnTo>
                <a:lnTo>
                  <a:pt x="792" y="760"/>
                </a:lnTo>
                <a:lnTo>
                  <a:pt x="790" y="764"/>
                </a:lnTo>
                <a:lnTo>
                  <a:pt x="786" y="768"/>
                </a:lnTo>
                <a:lnTo>
                  <a:pt x="776" y="774"/>
                </a:lnTo>
                <a:lnTo>
                  <a:pt x="764" y="778"/>
                </a:lnTo>
                <a:lnTo>
                  <a:pt x="758" y="780"/>
                </a:lnTo>
                <a:lnTo>
                  <a:pt x="750" y="786"/>
                </a:lnTo>
                <a:lnTo>
                  <a:pt x="738" y="798"/>
                </a:lnTo>
                <a:lnTo>
                  <a:pt x="724" y="818"/>
                </a:lnTo>
                <a:lnTo>
                  <a:pt x="708" y="844"/>
                </a:lnTo>
                <a:lnTo>
                  <a:pt x="706" y="844"/>
                </a:lnTo>
                <a:lnTo>
                  <a:pt x="682" y="860"/>
                </a:lnTo>
                <a:lnTo>
                  <a:pt x="688" y="860"/>
                </a:lnTo>
                <a:lnTo>
                  <a:pt x="688" y="862"/>
                </a:lnTo>
                <a:lnTo>
                  <a:pt x="688" y="864"/>
                </a:lnTo>
                <a:lnTo>
                  <a:pt x="686" y="868"/>
                </a:lnTo>
                <a:lnTo>
                  <a:pt x="678" y="868"/>
                </a:lnTo>
                <a:lnTo>
                  <a:pt x="610" y="868"/>
                </a:lnTo>
                <a:lnTo>
                  <a:pt x="584" y="868"/>
                </a:lnTo>
                <a:lnTo>
                  <a:pt x="558" y="870"/>
                </a:lnTo>
                <a:lnTo>
                  <a:pt x="532" y="874"/>
                </a:lnTo>
                <a:lnTo>
                  <a:pt x="510" y="882"/>
                </a:lnTo>
                <a:lnTo>
                  <a:pt x="488" y="890"/>
                </a:lnTo>
                <a:lnTo>
                  <a:pt x="468" y="900"/>
                </a:lnTo>
                <a:lnTo>
                  <a:pt x="450" y="914"/>
                </a:lnTo>
                <a:lnTo>
                  <a:pt x="434" y="928"/>
                </a:lnTo>
                <a:lnTo>
                  <a:pt x="432" y="930"/>
                </a:lnTo>
                <a:lnTo>
                  <a:pt x="430" y="930"/>
                </a:lnTo>
                <a:lnTo>
                  <a:pt x="402" y="934"/>
                </a:lnTo>
                <a:lnTo>
                  <a:pt x="400" y="934"/>
                </a:lnTo>
                <a:lnTo>
                  <a:pt x="398" y="934"/>
                </a:lnTo>
                <a:lnTo>
                  <a:pt x="390" y="916"/>
                </a:lnTo>
                <a:lnTo>
                  <a:pt x="362" y="922"/>
                </a:lnTo>
                <a:lnTo>
                  <a:pt x="350" y="922"/>
                </a:lnTo>
                <a:lnTo>
                  <a:pt x="336" y="920"/>
                </a:lnTo>
                <a:lnTo>
                  <a:pt x="320" y="916"/>
                </a:lnTo>
                <a:lnTo>
                  <a:pt x="304" y="908"/>
                </a:lnTo>
                <a:lnTo>
                  <a:pt x="290" y="900"/>
                </a:lnTo>
                <a:lnTo>
                  <a:pt x="274" y="892"/>
                </a:lnTo>
                <a:lnTo>
                  <a:pt x="246" y="872"/>
                </a:lnTo>
                <a:lnTo>
                  <a:pt x="238" y="866"/>
                </a:lnTo>
                <a:lnTo>
                  <a:pt x="226" y="860"/>
                </a:lnTo>
                <a:lnTo>
                  <a:pt x="214" y="856"/>
                </a:lnTo>
                <a:lnTo>
                  <a:pt x="202" y="854"/>
                </a:lnTo>
                <a:lnTo>
                  <a:pt x="176" y="852"/>
                </a:lnTo>
                <a:lnTo>
                  <a:pt x="148" y="856"/>
                </a:lnTo>
                <a:lnTo>
                  <a:pt x="116" y="858"/>
                </a:lnTo>
                <a:lnTo>
                  <a:pt x="86" y="856"/>
                </a:lnTo>
                <a:lnTo>
                  <a:pt x="68" y="854"/>
                </a:lnTo>
                <a:lnTo>
                  <a:pt x="48" y="852"/>
                </a:lnTo>
                <a:lnTo>
                  <a:pt x="2" y="838"/>
                </a:lnTo>
                <a:lnTo>
                  <a:pt x="0" y="844"/>
                </a:lnTo>
                <a:lnTo>
                  <a:pt x="2" y="844"/>
                </a:lnTo>
                <a:lnTo>
                  <a:pt x="2" y="852"/>
                </a:lnTo>
                <a:lnTo>
                  <a:pt x="10" y="868"/>
                </a:lnTo>
                <a:lnTo>
                  <a:pt x="26" y="888"/>
                </a:lnTo>
                <a:lnTo>
                  <a:pt x="28" y="892"/>
                </a:lnTo>
                <a:lnTo>
                  <a:pt x="24" y="906"/>
                </a:lnTo>
                <a:lnTo>
                  <a:pt x="24" y="908"/>
                </a:lnTo>
                <a:lnTo>
                  <a:pt x="14" y="920"/>
                </a:lnTo>
                <a:lnTo>
                  <a:pt x="24" y="930"/>
                </a:lnTo>
                <a:lnTo>
                  <a:pt x="30" y="936"/>
                </a:lnTo>
                <a:lnTo>
                  <a:pt x="30" y="940"/>
                </a:lnTo>
                <a:lnTo>
                  <a:pt x="34" y="956"/>
                </a:lnTo>
                <a:lnTo>
                  <a:pt x="46" y="968"/>
                </a:lnTo>
                <a:lnTo>
                  <a:pt x="46" y="970"/>
                </a:lnTo>
                <a:lnTo>
                  <a:pt x="46" y="980"/>
                </a:lnTo>
                <a:lnTo>
                  <a:pt x="46" y="988"/>
                </a:lnTo>
                <a:lnTo>
                  <a:pt x="54" y="994"/>
                </a:lnTo>
                <a:lnTo>
                  <a:pt x="58" y="992"/>
                </a:lnTo>
                <a:lnTo>
                  <a:pt x="60" y="990"/>
                </a:lnTo>
                <a:lnTo>
                  <a:pt x="64" y="982"/>
                </a:lnTo>
                <a:lnTo>
                  <a:pt x="72" y="980"/>
                </a:lnTo>
                <a:lnTo>
                  <a:pt x="78" y="976"/>
                </a:lnTo>
                <a:lnTo>
                  <a:pt x="120" y="972"/>
                </a:lnTo>
                <a:lnTo>
                  <a:pt x="138" y="966"/>
                </a:lnTo>
                <a:lnTo>
                  <a:pt x="142" y="964"/>
                </a:lnTo>
                <a:lnTo>
                  <a:pt x="150" y="984"/>
                </a:lnTo>
                <a:lnTo>
                  <a:pt x="150" y="990"/>
                </a:lnTo>
                <a:lnTo>
                  <a:pt x="148" y="996"/>
                </a:lnTo>
                <a:lnTo>
                  <a:pt x="126" y="1028"/>
                </a:lnTo>
                <a:lnTo>
                  <a:pt x="126" y="1034"/>
                </a:lnTo>
                <a:lnTo>
                  <a:pt x="138" y="1044"/>
                </a:lnTo>
                <a:lnTo>
                  <a:pt x="148" y="1052"/>
                </a:lnTo>
                <a:lnTo>
                  <a:pt x="156" y="1060"/>
                </a:lnTo>
                <a:lnTo>
                  <a:pt x="162" y="1064"/>
                </a:lnTo>
                <a:lnTo>
                  <a:pt x="170" y="1068"/>
                </a:lnTo>
                <a:lnTo>
                  <a:pt x="178" y="1076"/>
                </a:lnTo>
                <a:lnTo>
                  <a:pt x="178" y="1078"/>
                </a:lnTo>
                <a:lnTo>
                  <a:pt x="186" y="1082"/>
                </a:lnTo>
                <a:lnTo>
                  <a:pt x="190" y="1082"/>
                </a:lnTo>
                <a:lnTo>
                  <a:pt x="192" y="1092"/>
                </a:lnTo>
                <a:lnTo>
                  <a:pt x="194" y="1100"/>
                </a:lnTo>
                <a:lnTo>
                  <a:pt x="196" y="1112"/>
                </a:lnTo>
                <a:lnTo>
                  <a:pt x="216" y="1116"/>
                </a:lnTo>
                <a:lnTo>
                  <a:pt x="218" y="1116"/>
                </a:lnTo>
                <a:lnTo>
                  <a:pt x="218" y="1118"/>
                </a:lnTo>
                <a:lnTo>
                  <a:pt x="220" y="1120"/>
                </a:lnTo>
                <a:lnTo>
                  <a:pt x="226" y="1130"/>
                </a:lnTo>
                <a:lnTo>
                  <a:pt x="242" y="1136"/>
                </a:lnTo>
                <a:lnTo>
                  <a:pt x="252" y="1130"/>
                </a:lnTo>
                <a:lnTo>
                  <a:pt x="250" y="1124"/>
                </a:lnTo>
                <a:lnTo>
                  <a:pt x="240" y="1114"/>
                </a:lnTo>
                <a:lnTo>
                  <a:pt x="242" y="1112"/>
                </a:lnTo>
                <a:lnTo>
                  <a:pt x="250" y="1094"/>
                </a:lnTo>
                <a:lnTo>
                  <a:pt x="270" y="1094"/>
                </a:lnTo>
                <a:lnTo>
                  <a:pt x="270" y="1096"/>
                </a:lnTo>
                <a:lnTo>
                  <a:pt x="298" y="1104"/>
                </a:lnTo>
                <a:lnTo>
                  <a:pt x="314" y="1102"/>
                </a:lnTo>
                <a:lnTo>
                  <a:pt x="326" y="1092"/>
                </a:lnTo>
                <a:lnTo>
                  <a:pt x="334" y="1080"/>
                </a:lnTo>
                <a:lnTo>
                  <a:pt x="342" y="1074"/>
                </a:lnTo>
                <a:lnTo>
                  <a:pt x="348" y="1070"/>
                </a:lnTo>
                <a:lnTo>
                  <a:pt x="354" y="1072"/>
                </a:lnTo>
                <a:lnTo>
                  <a:pt x="360" y="1070"/>
                </a:lnTo>
                <a:lnTo>
                  <a:pt x="368" y="1072"/>
                </a:lnTo>
                <a:lnTo>
                  <a:pt x="374" y="1072"/>
                </a:lnTo>
                <a:lnTo>
                  <a:pt x="374" y="1076"/>
                </a:lnTo>
                <a:lnTo>
                  <a:pt x="378" y="1084"/>
                </a:lnTo>
                <a:lnTo>
                  <a:pt x="382" y="1096"/>
                </a:lnTo>
                <a:lnTo>
                  <a:pt x="386" y="1108"/>
                </a:lnTo>
                <a:lnTo>
                  <a:pt x="386" y="1110"/>
                </a:lnTo>
                <a:lnTo>
                  <a:pt x="382" y="1124"/>
                </a:lnTo>
                <a:lnTo>
                  <a:pt x="368" y="1140"/>
                </a:lnTo>
                <a:lnTo>
                  <a:pt x="366" y="1142"/>
                </a:lnTo>
                <a:lnTo>
                  <a:pt x="338" y="1154"/>
                </a:lnTo>
                <a:lnTo>
                  <a:pt x="334" y="1162"/>
                </a:lnTo>
                <a:lnTo>
                  <a:pt x="330" y="1186"/>
                </a:lnTo>
                <a:lnTo>
                  <a:pt x="332" y="1196"/>
                </a:lnTo>
                <a:lnTo>
                  <a:pt x="340" y="1208"/>
                </a:lnTo>
                <a:lnTo>
                  <a:pt x="342" y="1212"/>
                </a:lnTo>
                <a:lnTo>
                  <a:pt x="352" y="1218"/>
                </a:lnTo>
                <a:lnTo>
                  <a:pt x="386" y="1218"/>
                </a:lnTo>
                <a:lnTo>
                  <a:pt x="414" y="1214"/>
                </a:lnTo>
                <a:lnTo>
                  <a:pt x="418" y="1210"/>
                </a:lnTo>
                <a:lnTo>
                  <a:pt x="424" y="1204"/>
                </a:lnTo>
                <a:lnTo>
                  <a:pt x="428" y="1204"/>
                </a:lnTo>
                <a:lnTo>
                  <a:pt x="448" y="1206"/>
                </a:lnTo>
                <a:lnTo>
                  <a:pt x="450" y="1204"/>
                </a:lnTo>
                <a:lnTo>
                  <a:pt x="448" y="1196"/>
                </a:lnTo>
                <a:lnTo>
                  <a:pt x="450" y="1188"/>
                </a:lnTo>
                <a:lnTo>
                  <a:pt x="458" y="1174"/>
                </a:lnTo>
                <a:lnTo>
                  <a:pt x="458" y="1148"/>
                </a:lnTo>
                <a:lnTo>
                  <a:pt x="474" y="1106"/>
                </a:lnTo>
                <a:lnTo>
                  <a:pt x="474" y="1104"/>
                </a:lnTo>
                <a:lnTo>
                  <a:pt x="500" y="1084"/>
                </a:lnTo>
                <a:lnTo>
                  <a:pt x="502" y="1082"/>
                </a:lnTo>
                <a:lnTo>
                  <a:pt x="522" y="1092"/>
                </a:lnTo>
                <a:lnTo>
                  <a:pt x="536" y="1102"/>
                </a:lnTo>
                <a:lnTo>
                  <a:pt x="538" y="1108"/>
                </a:lnTo>
                <a:lnTo>
                  <a:pt x="540" y="1110"/>
                </a:lnTo>
                <a:lnTo>
                  <a:pt x="538" y="1128"/>
                </a:lnTo>
                <a:lnTo>
                  <a:pt x="530" y="1140"/>
                </a:lnTo>
                <a:lnTo>
                  <a:pt x="526" y="1156"/>
                </a:lnTo>
                <a:lnTo>
                  <a:pt x="526" y="1172"/>
                </a:lnTo>
                <a:lnTo>
                  <a:pt x="530" y="1180"/>
                </a:lnTo>
                <a:lnTo>
                  <a:pt x="538" y="1180"/>
                </a:lnTo>
                <a:lnTo>
                  <a:pt x="540" y="1180"/>
                </a:lnTo>
                <a:lnTo>
                  <a:pt x="552" y="1180"/>
                </a:lnTo>
                <a:lnTo>
                  <a:pt x="556" y="1182"/>
                </a:lnTo>
                <a:lnTo>
                  <a:pt x="560" y="1186"/>
                </a:lnTo>
                <a:lnTo>
                  <a:pt x="566" y="1196"/>
                </a:lnTo>
                <a:lnTo>
                  <a:pt x="572" y="1200"/>
                </a:lnTo>
                <a:lnTo>
                  <a:pt x="574" y="1200"/>
                </a:lnTo>
                <a:lnTo>
                  <a:pt x="602" y="1212"/>
                </a:lnTo>
                <a:lnTo>
                  <a:pt x="614" y="1216"/>
                </a:lnTo>
                <a:lnTo>
                  <a:pt x="630" y="1214"/>
                </a:lnTo>
                <a:lnTo>
                  <a:pt x="638" y="1204"/>
                </a:lnTo>
                <a:lnTo>
                  <a:pt x="646" y="1164"/>
                </a:lnTo>
                <a:lnTo>
                  <a:pt x="648" y="1144"/>
                </a:lnTo>
                <a:lnTo>
                  <a:pt x="648" y="1142"/>
                </a:lnTo>
                <a:lnTo>
                  <a:pt x="650" y="1140"/>
                </a:lnTo>
                <a:lnTo>
                  <a:pt x="666" y="1128"/>
                </a:lnTo>
                <a:lnTo>
                  <a:pt x="674" y="1116"/>
                </a:lnTo>
                <a:lnTo>
                  <a:pt x="690" y="1108"/>
                </a:lnTo>
                <a:lnTo>
                  <a:pt x="700" y="1102"/>
                </a:lnTo>
                <a:lnTo>
                  <a:pt x="712" y="1098"/>
                </a:lnTo>
                <a:lnTo>
                  <a:pt x="706" y="1074"/>
                </a:lnTo>
                <a:lnTo>
                  <a:pt x="734" y="1076"/>
                </a:lnTo>
                <a:lnTo>
                  <a:pt x="734" y="1078"/>
                </a:lnTo>
                <a:lnTo>
                  <a:pt x="748" y="1084"/>
                </a:lnTo>
                <a:lnTo>
                  <a:pt x="748" y="1082"/>
                </a:lnTo>
                <a:lnTo>
                  <a:pt x="752" y="1068"/>
                </a:lnTo>
                <a:lnTo>
                  <a:pt x="752" y="1064"/>
                </a:lnTo>
                <a:lnTo>
                  <a:pt x="754" y="1066"/>
                </a:lnTo>
                <a:lnTo>
                  <a:pt x="756" y="1066"/>
                </a:lnTo>
                <a:lnTo>
                  <a:pt x="768" y="1068"/>
                </a:lnTo>
                <a:lnTo>
                  <a:pt x="774" y="1068"/>
                </a:lnTo>
                <a:lnTo>
                  <a:pt x="786" y="1056"/>
                </a:lnTo>
                <a:lnTo>
                  <a:pt x="788" y="1056"/>
                </a:lnTo>
                <a:lnTo>
                  <a:pt x="788" y="1054"/>
                </a:lnTo>
                <a:lnTo>
                  <a:pt x="790" y="1054"/>
                </a:lnTo>
                <a:lnTo>
                  <a:pt x="806" y="1052"/>
                </a:lnTo>
                <a:lnTo>
                  <a:pt x="818" y="1038"/>
                </a:lnTo>
                <a:lnTo>
                  <a:pt x="826" y="1028"/>
                </a:lnTo>
                <a:lnTo>
                  <a:pt x="826" y="1016"/>
                </a:lnTo>
                <a:lnTo>
                  <a:pt x="828" y="1010"/>
                </a:lnTo>
                <a:lnTo>
                  <a:pt x="834" y="1004"/>
                </a:lnTo>
                <a:lnTo>
                  <a:pt x="836" y="1004"/>
                </a:lnTo>
                <a:lnTo>
                  <a:pt x="850" y="1006"/>
                </a:lnTo>
                <a:lnTo>
                  <a:pt x="858" y="1002"/>
                </a:lnTo>
                <a:lnTo>
                  <a:pt x="860" y="992"/>
                </a:lnTo>
                <a:lnTo>
                  <a:pt x="876" y="986"/>
                </a:lnTo>
                <a:lnTo>
                  <a:pt x="878" y="986"/>
                </a:lnTo>
                <a:lnTo>
                  <a:pt x="898" y="988"/>
                </a:lnTo>
                <a:lnTo>
                  <a:pt x="914" y="984"/>
                </a:lnTo>
                <a:lnTo>
                  <a:pt x="922" y="976"/>
                </a:lnTo>
                <a:lnTo>
                  <a:pt x="930" y="962"/>
                </a:lnTo>
                <a:lnTo>
                  <a:pt x="918" y="950"/>
                </a:lnTo>
                <a:lnTo>
                  <a:pt x="918" y="948"/>
                </a:lnTo>
                <a:lnTo>
                  <a:pt x="914" y="940"/>
                </a:lnTo>
                <a:lnTo>
                  <a:pt x="912" y="924"/>
                </a:lnTo>
                <a:lnTo>
                  <a:pt x="918" y="912"/>
                </a:lnTo>
                <a:lnTo>
                  <a:pt x="920" y="904"/>
                </a:lnTo>
                <a:lnTo>
                  <a:pt x="928" y="896"/>
                </a:lnTo>
                <a:lnTo>
                  <a:pt x="936" y="878"/>
                </a:lnTo>
                <a:lnTo>
                  <a:pt x="936" y="876"/>
                </a:lnTo>
                <a:lnTo>
                  <a:pt x="938" y="876"/>
                </a:lnTo>
                <a:lnTo>
                  <a:pt x="946" y="864"/>
                </a:lnTo>
                <a:lnTo>
                  <a:pt x="958" y="840"/>
                </a:lnTo>
                <a:lnTo>
                  <a:pt x="968" y="856"/>
                </a:lnTo>
                <a:lnTo>
                  <a:pt x="970" y="856"/>
                </a:lnTo>
                <a:lnTo>
                  <a:pt x="970" y="858"/>
                </a:lnTo>
                <a:lnTo>
                  <a:pt x="974" y="874"/>
                </a:lnTo>
                <a:lnTo>
                  <a:pt x="976" y="890"/>
                </a:lnTo>
                <a:lnTo>
                  <a:pt x="986" y="896"/>
                </a:lnTo>
                <a:lnTo>
                  <a:pt x="988" y="896"/>
                </a:lnTo>
                <a:lnTo>
                  <a:pt x="990" y="896"/>
                </a:lnTo>
                <a:lnTo>
                  <a:pt x="992" y="896"/>
                </a:lnTo>
                <a:lnTo>
                  <a:pt x="1002" y="880"/>
                </a:lnTo>
                <a:lnTo>
                  <a:pt x="1006" y="864"/>
                </a:lnTo>
                <a:lnTo>
                  <a:pt x="1010" y="864"/>
                </a:lnTo>
                <a:lnTo>
                  <a:pt x="1012" y="864"/>
                </a:lnTo>
                <a:lnTo>
                  <a:pt x="1034" y="872"/>
                </a:lnTo>
                <a:lnTo>
                  <a:pt x="1046" y="864"/>
                </a:lnTo>
                <a:lnTo>
                  <a:pt x="1048" y="864"/>
                </a:lnTo>
                <a:lnTo>
                  <a:pt x="1060" y="862"/>
                </a:lnTo>
                <a:lnTo>
                  <a:pt x="1068" y="848"/>
                </a:lnTo>
                <a:lnTo>
                  <a:pt x="1068" y="832"/>
                </a:lnTo>
                <a:lnTo>
                  <a:pt x="1074" y="806"/>
                </a:lnTo>
                <a:lnTo>
                  <a:pt x="1074" y="808"/>
                </a:lnTo>
                <a:lnTo>
                  <a:pt x="1078" y="808"/>
                </a:lnTo>
                <a:lnTo>
                  <a:pt x="1094" y="812"/>
                </a:lnTo>
                <a:lnTo>
                  <a:pt x="1102" y="796"/>
                </a:lnTo>
                <a:lnTo>
                  <a:pt x="1104" y="796"/>
                </a:lnTo>
                <a:lnTo>
                  <a:pt x="1106" y="796"/>
                </a:lnTo>
                <a:lnTo>
                  <a:pt x="1122" y="796"/>
                </a:lnTo>
                <a:lnTo>
                  <a:pt x="1124" y="796"/>
                </a:lnTo>
                <a:lnTo>
                  <a:pt x="1126" y="796"/>
                </a:lnTo>
                <a:lnTo>
                  <a:pt x="1134" y="808"/>
                </a:lnTo>
                <a:lnTo>
                  <a:pt x="1134" y="810"/>
                </a:lnTo>
                <a:lnTo>
                  <a:pt x="1134" y="812"/>
                </a:lnTo>
                <a:lnTo>
                  <a:pt x="1136" y="828"/>
                </a:lnTo>
                <a:lnTo>
                  <a:pt x="1144" y="834"/>
                </a:lnTo>
                <a:lnTo>
                  <a:pt x="1154" y="824"/>
                </a:lnTo>
                <a:lnTo>
                  <a:pt x="1158" y="828"/>
                </a:lnTo>
                <a:lnTo>
                  <a:pt x="1162" y="834"/>
                </a:lnTo>
                <a:lnTo>
                  <a:pt x="1162" y="840"/>
                </a:lnTo>
                <a:lnTo>
                  <a:pt x="1162" y="854"/>
                </a:lnTo>
                <a:lnTo>
                  <a:pt x="1158" y="868"/>
                </a:lnTo>
                <a:lnTo>
                  <a:pt x="1162" y="876"/>
                </a:lnTo>
                <a:lnTo>
                  <a:pt x="1170" y="884"/>
                </a:lnTo>
                <a:lnTo>
                  <a:pt x="1202" y="888"/>
                </a:lnTo>
                <a:lnTo>
                  <a:pt x="1204" y="890"/>
                </a:lnTo>
                <a:lnTo>
                  <a:pt x="1206" y="890"/>
                </a:lnTo>
                <a:lnTo>
                  <a:pt x="1208" y="892"/>
                </a:lnTo>
                <a:lnTo>
                  <a:pt x="1218" y="880"/>
                </a:lnTo>
                <a:lnTo>
                  <a:pt x="1226" y="872"/>
                </a:lnTo>
                <a:lnTo>
                  <a:pt x="1222" y="860"/>
                </a:lnTo>
                <a:lnTo>
                  <a:pt x="1214" y="808"/>
                </a:lnTo>
                <a:lnTo>
                  <a:pt x="1238" y="820"/>
                </a:lnTo>
                <a:lnTo>
                  <a:pt x="1250" y="832"/>
                </a:lnTo>
                <a:lnTo>
                  <a:pt x="1256" y="838"/>
                </a:lnTo>
                <a:lnTo>
                  <a:pt x="1266" y="832"/>
                </a:lnTo>
                <a:lnTo>
                  <a:pt x="1298" y="796"/>
                </a:lnTo>
                <a:lnTo>
                  <a:pt x="1300" y="796"/>
                </a:lnTo>
                <a:lnTo>
                  <a:pt x="1312" y="786"/>
                </a:lnTo>
                <a:lnTo>
                  <a:pt x="1326" y="768"/>
                </a:lnTo>
                <a:lnTo>
                  <a:pt x="1326" y="766"/>
                </a:lnTo>
                <a:lnTo>
                  <a:pt x="1344" y="770"/>
                </a:lnTo>
                <a:lnTo>
                  <a:pt x="1354" y="770"/>
                </a:lnTo>
                <a:lnTo>
                  <a:pt x="1354" y="762"/>
                </a:lnTo>
                <a:lnTo>
                  <a:pt x="1356" y="756"/>
                </a:lnTo>
                <a:lnTo>
                  <a:pt x="1370" y="740"/>
                </a:lnTo>
                <a:lnTo>
                  <a:pt x="1374" y="736"/>
                </a:lnTo>
                <a:lnTo>
                  <a:pt x="1390" y="742"/>
                </a:lnTo>
                <a:lnTo>
                  <a:pt x="1408" y="740"/>
                </a:lnTo>
                <a:lnTo>
                  <a:pt x="1422" y="726"/>
                </a:lnTo>
                <a:lnTo>
                  <a:pt x="1428" y="714"/>
                </a:lnTo>
                <a:lnTo>
                  <a:pt x="1424" y="708"/>
                </a:lnTo>
                <a:lnTo>
                  <a:pt x="1412" y="714"/>
                </a:lnTo>
                <a:lnTo>
                  <a:pt x="1412" y="712"/>
                </a:lnTo>
                <a:lnTo>
                  <a:pt x="1410" y="712"/>
                </a:lnTo>
                <a:lnTo>
                  <a:pt x="1396" y="700"/>
                </a:lnTo>
                <a:lnTo>
                  <a:pt x="1396" y="698"/>
                </a:lnTo>
                <a:lnTo>
                  <a:pt x="1402" y="676"/>
                </a:lnTo>
                <a:lnTo>
                  <a:pt x="1402" y="660"/>
                </a:lnTo>
                <a:lnTo>
                  <a:pt x="1398" y="648"/>
                </a:lnTo>
                <a:lnTo>
                  <a:pt x="1388" y="644"/>
                </a:lnTo>
                <a:lnTo>
                  <a:pt x="1388" y="642"/>
                </a:lnTo>
                <a:lnTo>
                  <a:pt x="1386" y="642"/>
                </a:lnTo>
                <a:lnTo>
                  <a:pt x="1386" y="640"/>
                </a:lnTo>
                <a:lnTo>
                  <a:pt x="1376" y="622"/>
                </a:lnTo>
                <a:lnTo>
                  <a:pt x="1374" y="620"/>
                </a:lnTo>
                <a:lnTo>
                  <a:pt x="1362" y="636"/>
                </a:lnTo>
                <a:lnTo>
                  <a:pt x="1348" y="644"/>
                </a:lnTo>
                <a:lnTo>
                  <a:pt x="1344" y="646"/>
                </a:lnTo>
                <a:lnTo>
                  <a:pt x="1344" y="644"/>
                </a:lnTo>
                <a:lnTo>
                  <a:pt x="1342" y="644"/>
                </a:lnTo>
                <a:lnTo>
                  <a:pt x="1328" y="630"/>
                </a:lnTo>
                <a:lnTo>
                  <a:pt x="1328" y="628"/>
                </a:lnTo>
                <a:lnTo>
                  <a:pt x="1318" y="606"/>
                </a:lnTo>
                <a:lnTo>
                  <a:pt x="1314" y="590"/>
                </a:lnTo>
                <a:lnTo>
                  <a:pt x="1314" y="588"/>
                </a:lnTo>
                <a:lnTo>
                  <a:pt x="1314" y="564"/>
                </a:lnTo>
                <a:lnTo>
                  <a:pt x="1312" y="550"/>
                </a:lnTo>
                <a:lnTo>
                  <a:pt x="1300" y="546"/>
                </a:lnTo>
                <a:lnTo>
                  <a:pt x="1274" y="526"/>
                </a:lnTo>
                <a:lnTo>
                  <a:pt x="1276" y="524"/>
                </a:lnTo>
                <a:lnTo>
                  <a:pt x="1288" y="510"/>
                </a:lnTo>
                <a:lnTo>
                  <a:pt x="1288" y="508"/>
                </a:lnTo>
                <a:lnTo>
                  <a:pt x="1290" y="508"/>
                </a:lnTo>
                <a:lnTo>
                  <a:pt x="1302" y="508"/>
                </a:lnTo>
                <a:lnTo>
                  <a:pt x="1304" y="508"/>
                </a:lnTo>
                <a:lnTo>
                  <a:pt x="1310" y="510"/>
                </a:lnTo>
                <a:lnTo>
                  <a:pt x="1314" y="514"/>
                </a:lnTo>
                <a:lnTo>
                  <a:pt x="1326" y="522"/>
                </a:lnTo>
                <a:lnTo>
                  <a:pt x="1338" y="512"/>
                </a:lnTo>
                <a:lnTo>
                  <a:pt x="1346" y="500"/>
                </a:lnTo>
                <a:lnTo>
                  <a:pt x="1346" y="490"/>
                </a:lnTo>
                <a:lnTo>
                  <a:pt x="1344" y="464"/>
                </a:lnTo>
                <a:lnTo>
                  <a:pt x="1342" y="454"/>
                </a:lnTo>
                <a:lnTo>
                  <a:pt x="1324" y="452"/>
                </a:lnTo>
                <a:lnTo>
                  <a:pt x="1324" y="440"/>
                </a:lnTo>
                <a:lnTo>
                  <a:pt x="1308" y="420"/>
                </a:lnTo>
                <a:lnTo>
                  <a:pt x="1306" y="420"/>
                </a:lnTo>
                <a:lnTo>
                  <a:pt x="1298" y="406"/>
                </a:lnTo>
                <a:lnTo>
                  <a:pt x="1298" y="404"/>
                </a:lnTo>
                <a:lnTo>
                  <a:pt x="1298" y="402"/>
                </a:lnTo>
                <a:lnTo>
                  <a:pt x="1314" y="380"/>
                </a:lnTo>
                <a:lnTo>
                  <a:pt x="1314" y="378"/>
                </a:lnTo>
                <a:lnTo>
                  <a:pt x="1316" y="378"/>
                </a:lnTo>
                <a:lnTo>
                  <a:pt x="1316" y="376"/>
                </a:lnTo>
                <a:lnTo>
                  <a:pt x="1318" y="376"/>
                </a:lnTo>
                <a:lnTo>
                  <a:pt x="1324" y="376"/>
                </a:lnTo>
                <a:lnTo>
                  <a:pt x="1334" y="368"/>
                </a:lnTo>
                <a:lnTo>
                  <a:pt x="1344" y="336"/>
                </a:lnTo>
                <a:lnTo>
                  <a:pt x="1358" y="322"/>
                </a:lnTo>
                <a:lnTo>
                  <a:pt x="1358" y="320"/>
                </a:lnTo>
                <a:lnTo>
                  <a:pt x="1374" y="316"/>
                </a:lnTo>
                <a:lnTo>
                  <a:pt x="1374" y="318"/>
                </a:lnTo>
                <a:lnTo>
                  <a:pt x="1382" y="326"/>
                </a:lnTo>
                <a:lnTo>
                  <a:pt x="1386" y="328"/>
                </a:lnTo>
                <a:lnTo>
                  <a:pt x="1392" y="302"/>
                </a:lnTo>
                <a:lnTo>
                  <a:pt x="1386" y="284"/>
                </a:lnTo>
                <a:lnTo>
                  <a:pt x="1386" y="282"/>
                </a:lnTo>
                <a:lnTo>
                  <a:pt x="1388" y="262"/>
                </a:lnTo>
                <a:lnTo>
                  <a:pt x="1388" y="260"/>
                </a:lnTo>
                <a:lnTo>
                  <a:pt x="1398" y="250"/>
                </a:lnTo>
                <a:lnTo>
                  <a:pt x="1404" y="240"/>
                </a:lnTo>
                <a:lnTo>
                  <a:pt x="1404" y="230"/>
                </a:lnTo>
                <a:lnTo>
                  <a:pt x="1402" y="220"/>
                </a:lnTo>
                <a:lnTo>
                  <a:pt x="1398" y="204"/>
                </a:lnTo>
                <a:lnTo>
                  <a:pt x="1398" y="186"/>
                </a:lnTo>
                <a:lnTo>
                  <a:pt x="1398" y="184"/>
                </a:lnTo>
                <a:lnTo>
                  <a:pt x="1402" y="168"/>
                </a:lnTo>
                <a:lnTo>
                  <a:pt x="1398" y="158"/>
                </a:lnTo>
                <a:lnTo>
                  <a:pt x="1396" y="152"/>
                </a:lnTo>
                <a:lnTo>
                  <a:pt x="1398" y="128"/>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23" name="甘肃"/>
          <p:cNvSpPr/>
          <p:nvPr>
            <p:custDataLst>
              <p:tags r:id="rId3"/>
            </p:custDataLst>
          </p:nvPr>
        </p:nvSpPr>
        <p:spPr bwMode="auto">
          <a:xfrm>
            <a:off x="2482215" y="2716530"/>
            <a:ext cx="1923415" cy="1628775"/>
          </a:xfrm>
          <a:custGeom>
            <a:avLst/>
            <a:gdLst>
              <a:gd name="T0" fmla="*/ 2147483646 w 912"/>
              <a:gd name="T1" fmla="*/ 2147483646 h 772"/>
              <a:gd name="T2" fmla="*/ 2147483646 w 912"/>
              <a:gd name="T3" fmla="*/ 2147483646 h 772"/>
              <a:gd name="T4" fmla="*/ 2147483646 w 912"/>
              <a:gd name="T5" fmla="*/ 2147483646 h 772"/>
              <a:gd name="T6" fmla="*/ 2147483646 w 912"/>
              <a:gd name="T7" fmla="*/ 2147483646 h 772"/>
              <a:gd name="T8" fmla="*/ 2147483646 w 912"/>
              <a:gd name="T9" fmla="*/ 2147483646 h 772"/>
              <a:gd name="T10" fmla="*/ 2147483646 w 912"/>
              <a:gd name="T11" fmla="*/ 2147483646 h 772"/>
              <a:gd name="T12" fmla="*/ 2147483646 w 912"/>
              <a:gd name="T13" fmla="*/ 2147483646 h 772"/>
              <a:gd name="T14" fmla="*/ 2147483646 w 912"/>
              <a:gd name="T15" fmla="*/ 2147483646 h 772"/>
              <a:gd name="T16" fmla="*/ 2147483646 w 912"/>
              <a:gd name="T17" fmla="*/ 2147483646 h 772"/>
              <a:gd name="T18" fmla="*/ 2147483646 w 912"/>
              <a:gd name="T19" fmla="*/ 2147483646 h 772"/>
              <a:gd name="T20" fmla="*/ 2147483646 w 912"/>
              <a:gd name="T21" fmla="*/ 2147483646 h 772"/>
              <a:gd name="T22" fmla="*/ 2147483646 w 912"/>
              <a:gd name="T23" fmla="*/ 2147483646 h 772"/>
              <a:gd name="T24" fmla="*/ 2147483646 w 912"/>
              <a:gd name="T25" fmla="*/ 2147483646 h 772"/>
              <a:gd name="T26" fmla="*/ 2147483646 w 912"/>
              <a:gd name="T27" fmla="*/ 2147483646 h 772"/>
              <a:gd name="T28" fmla="*/ 2147483646 w 912"/>
              <a:gd name="T29" fmla="*/ 2147483646 h 772"/>
              <a:gd name="T30" fmla="*/ 2147483646 w 912"/>
              <a:gd name="T31" fmla="*/ 2147483646 h 772"/>
              <a:gd name="T32" fmla="*/ 2147483646 w 912"/>
              <a:gd name="T33" fmla="*/ 2147483646 h 772"/>
              <a:gd name="T34" fmla="*/ 2147483646 w 912"/>
              <a:gd name="T35" fmla="*/ 2147483646 h 772"/>
              <a:gd name="T36" fmla="*/ 2147483646 w 912"/>
              <a:gd name="T37" fmla="*/ 2147483646 h 772"/>
              <a:gd name="T38" fmla="*/ 2147483646 w 912"/>
              <a:gd name="T39" fmla="*/ 2147483646 h 772"/>
              <a:gd name="T40" fmla="*/ 2147483646 w 912"/>
              <a:gd name="T41" fmla="*/ 2147483646 h 772"/>
              <a:gd name="T42" fmla="*/ 2147483646 w 912"/>
              <a:gd name="T43" fmla="*/ 2147483646 h 772"/>
              <a:gd name="T44" fmla="*/ 2147483646 w 912"/>
              <a:gd name="T45" fmla="*/ 2147483646 h 772"/>
              <a:gd name="T46" fmla="*/ 2147483646 w 912"/>
              <a:gd name="T47" fmla="*/ 2147483646 h 772"/>
              <a:gd name="T48" fmla="*/ 2147483646 w 912"/>
              <a:gd name="T49" fmla="*/ 2147483646 h 772"/>
              <a:gd name="T50" fmla="*/ 2147483646 w 912"/>
              <a:gd name="T51" fmla="*/ 2147483646 h 772"/>
              <a:gd name="T52" fmla="*/ 2147483646 w 912"/>
              <a:gd name="T53" fmla="*/ 2147483646 h 772"/>
              <a:gd name="T54" fmla="*/ 2147483646 w 912"/>
              <a:gd name="T55" fmla="*/ 2147483646 h 772"/>
              <a:gd name="T56" fmla="*/ 2147483646 w 912"/>
              <a:gd name="T57" fmla="*/ 2147483646 h 772"/>
              <a:gd name="T58" fmla="*/ 2147483646 w 912"/>
              <a:gd name="T59" fmla="*/ 2147483646 h 772"/>
              <a:gd name="T60" fmla="*/ 2147483646 w 912"/>
              <a:gd name="T61" fmla="*/ 2147483646 h 772"/>
              <a:gd name="T62" fmla="*/ 2147483646 w 912"/>
              <a:gd name="T63" fmla="*/ 2147483646 h 772"/>
              <a:gd name="T64" fmla="*/ 2147483646 w 912"/>
              <a:gd name="T65" fmla="*/ 2147483646 h 772"/>
              <a:gd name="T66" fmla="*/ 2147483646 w 912"/>
              <a:gd name="T67" fmla="*/ 2147483646 h 772"/>
              <a:gd name="T68" fmla="*/ 2147483646 w 912"/>
              <a:gd name="T69" fmla="*/ 2147483646 h 772"/>
              <a:gd name="T70" fmla="*/ 2147483646 w 912"/>
              <a:gd name="T71" fmla="*/ 2147483646 h 772"/>
              <a:gd name="T72" fmla="*/ 2147483646 w 912"/>
              <a:gd name="T73" fmla="*/ 2147483646 h 772"/>
              <a:gd name="T74" fmla="*/ 2147483646 w 912"/>
              <a:gd name="T75" fmla="*/ 2147483646 h 772"/>
              <a:gd name="T76" fmla="*/ 2147483646 w 912"/>
              <a:gd name="T77" fmla="*/ 2147483646 h 772"/>
              <a:gd name="T78" fmla="*/ 2147483646 w 912"/>
              <a:gd name="T79" fmla="*/ 2147483646 h 772"/>
              <a:gd name="T80" fmla="*/ 2147483646 w 912"/>
              <a:gd name="T81" fmla="*/ 2147483646 h 772"/>
              <a:gd name="T82" fmla="*/ 2147483646 w 912"/>
              <a:gd name="T83" fmla="*/ 2147483646 h 772"/>
              <a:gd name="T84" fmla="*/ 2147483646 w 912"/>
              <a:gd name="T85" fmla="*/ 2147483646 h 772"/>
              <a:gd name="T86" fmla="*/ 2147483646 w 912"/>
              <a:gd name="T87" fmla="*/ 2147483646 h 772"/>
              <a:gd name="T88" fmla="*/ 2147483646 w 912"/>
              <a:gd name="T89" fmla="*/ 2147483646 h 772"/>
              <a:gd name="T90" fmla="*/ 2147483646 w 912"/>
              <a:gd name="T91" fmla="*/ 2147483646 h 772"/>
              <a:gd name="T92" fmla="*/ 2147483646 w 912"/>
              <a:gd name="T93" fmla="*/ 2147483646 h 772"/>
              <a:gd name="T94" fmla="*/ 2147483646 w 912"/>
              <a:gd name="T95" fmla="*/ 2147483646 h 772"/>
              <a:gd name="T96" fmla="*/ 2147483646 w 912"/>
              <a:gd name="T97" fmla="*/ 2147483646 h 772"/>
              <a:gd name="T98" fmla="*/ 2147483646 w 912"/>
              <a:gd name="T99" fmla="*/ 2147483646 h 772"/>
              <a:gd name="T100" fmla="*/ 2147483646 w 912"/>
              <a:gd name="T101" fmla="*/ 2147483646 h 772"/>
              <a:gd name="T102" fmla="*/ 2147483646 w 912"/>
              <a:gd name="T103" fmla="*/ 2147483646 h 772"/>
              <a:gd name="T104" fmla="*/ 2147483646 w 912"/>
              <a:gd name="T105" fmla="*/ 2147483646 h 772"/>
              <a:gd name="T106" fmla="*/ 2147483646 w 912"/>
              <a:gd name="T107" fmla="*/ 2147483646 h 772"/>
              <a:gd name="T108" fmla="*/ 2147483646 w 912"/>
              <a:gd name="T109" fmla="*/ 2147483646 h 772"/>
              <a:gd name="T110" fmla="*/ 2147483646 w 912"/>
              <a:gd name="T111" fmla="*/ 2147483646 h 7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12" h="772">
                <a:moveTo>
                  <a:pt x="542" y="280"/>
                </a:moveTo>
                <a:lnTo>
                  <a:pt x="530" y="280"/>
                </a:lnTo>
                <a:lnTo>
                  <a:pt x="526" y="288"/>
                </a:lnTo>
                <a:lnTo>
                  <a:pt x="532" y="296"/>
                </a:lnTo>
                <a:lnTo>
                  <a:pt x="536" y="308"/>
                </a:lnTo>
                <a:lnTo>
                  <a:pt x="536" y="310"/>
                </a:lnTo>
                <a:lnTo>
                  <a:pt x="536" y="312"/>
                </a:lnTo>
                <a:lnTo>
                  <a:pt x="518" y="320"/>
                </a:lnTo>
                <a:lnTo>
                  <a:pt x="516" y="320"/>
                </a:lnTo>
                <a:lnTo>
                  <a:pt x="506" y="320"/>
                </a:lnTo>
                <a:lnTo>
                  <a:pt x="500" y="316"/>
                </a:lnTo>
                <a:lnTo>
                  <a:pt x="494" y="314"/>
                </a:lnTo>
                <a:lnTo>
                  <a:pt x="492" y="310"/>
                </a:lnTo>
                <a:lnTo>
                  <a:pt x="488" y="300"/>
                </a:lnTo>
                <a:lnTo>
                  <a:pt x="464" y="296"/>
                </a:lnTo>
                <a:lnTo>
                  <a:pt x="456" y="264"/>
                </a:lnTo>
                <a:lnTo>
                  <a:pt x="450" y="262"/>
                </a:lnTo>
                <a:lnTo>
                  <a:pt x="446" y="258"/>
                </a:lnTo>
                <a:lnTo>
                  <a:pt x="444" y="256"/>
                </a:lnTo>
                <a:lnTo>
                  <a:pt x="440" y="250"/>
                </a:lnTo>
                <a:lnTo>
                  <a:pt x="432" y="248"/>
                </a:lnTo>
                <a:lnTo>
                  <a:pt x="424" y="242"/>
                </a:lnTo>
                <a:lnTo>
                  <a:pt x="416" y="232"/>
                </a:lnTo>
                <a:lnTo>
                  <a:pt x="406" y="228"/>
                </a:lnTo>
                <a:lnTo>
                  <a:pt x="392" y="214"/>
                </a:lnTo>
                <a:lnTo>
                  <a:pt x="390" y="204"/>
                </a:lnTo>
                <a:lnTo>
                  <a:pt x="390" y="202"/>
                </a:lnTo>
                <a:lnTo>
                  <a:pt x="416" y="168"/>
                </a:lnTo>
                <a:lnTo>
                  <a:pt x="416" y="164"/>
                </a:lnTo>
                <a:lnTo>
                  <a:pt x="416" y="162"/>
                </a:lnTo>
                <a:lnTo>
                  <a:pt x="412" y="152"/>
                </a:lnTo>
                <a:lnTo>
                  <a:pt x="398" y="156"/>
                </a:lnTo>
                <a:lnTo>
                  <a:pt x="396" y="156"/>
                </a:lnTo>
                <a:lnTo>
                  <a:pt x="396" y="158"/>
                </a:lnTo>
                <a:lnTo>
                  <a:pt x="360" y="160"/>
                </a:lnTo>
                <a:lnTo>
                  <a:pt x="348" y="164"/>
                </a:lnTo>
                <a:lnTo>
                  <a:pt x="342" y="168"/>
                </a:lnTo>
                <a:lnTo>
                  <a:pt x="340" y="172"/>
                </a:lnTo>
                <a:lnTo>
                  <a:pt x="334" y="178"/>
                </a:lnTo>
                <a:lnTo>
                  <a:pt x="330" y="178"/>
                </a:lnTo>
                <a:lnTo>
                  <a:pt x="324" y="178"/>
                </a:lnTo>
                <a:lnTo>
                  <a:pt x="324" y="176"/>
                </a:lnTo>
                <a:lnTo>
                  <a:pt x="312" y="168"/>
                </a:lnTo>
                <a:lnTo>
                  <a:pt x="312" y="148"/>
                </a:lnTo>
                <a:lnTo>
                  <a:pt x="304" y="142"/>
                </a:lnTo>
                <a:lnTo>
                  <a:pt x="300" y="134"/>
                </a:lnTo>
                <a:lnTo>
                  <a:pt x="296" y="116"/>
                </a:lnTo>
                <a:lnTo>
                  <a:pt x="288" y="108"/>
                </a:lnTo>
                <a:lnTo>
                  <a:pt x="280" y="100"/>
                </a:lnTo>
                <a:lnTo>
                  <a:pt x="276" y="98"/>
                </a:lnTo>
                <a:lnTo>
                  <a:pt x="290" y="80"/>
                </a:lnTo>
                <a:lnTo>
                  <a:pt x="292" y="68"/>
                </a:lnTo>
                <a:lnTo>
                  <a:pt x="276" y="48"/>
                </a:lnTo>
                <a:lnTo>
                  <a:pt x="268" y="32"/>
                </a:lnTo>
                <a:lnTo>
                  <a:pt x="268" y="24"/>
                </a:lnTo>
                <a:lnTo>
                  <a:pt x="256" y="16"/>
                </a:lnTo>
                <a:lnTo>
                  <a:pt x="256" y="14"/>
                </a:lnTo>
                <a:lnTo>
                  <a:pt x="246" y="2"/>
                </a:lnTo>
                <a:lnTo>
                  <a:pt x="232" y="0"/>
                </a:lnTo>
                <a:lnTo>
                  <a:pt x="216" y="4"/>
                </a:lnTo>
                <a:lnTo>
                  <a:pt x="212" y="8"/>
                </a:lnTo>
                <a:lnTo>
                  <a:pt x="210" y="30"/>
                </a:lnTo>
                <a:lnTo>
                  <a:pt x="210" y="56"/>
                </a:lnTo>
                <a:lnTo>
                  <a:pt x="208" y="56"/>
                </a:lnTo>
                <a:lnTo>
                  <a:pt x="192" y="62"/>
                </a:lnTo>
                <a:lnTo>
                  <a:pt x="178" y="64"/>
                </a:lnTo>
                <a:lnTo>
                  <a:pt x="168" y="70"/>
                </a:lnTo>
                <a:lnTo>
                  <a:pt x="154" y="74"/>
                </a:lnTo>
                <a:lnTo>
                  <a:pt x="152" y="76"/>
                </a:lnTo>
                <a:lnTo>
                  <a:pt x="124" y="68"/>
                </a:lnTo>
                <a:lnTo>
                  <a:pt x="114" y="80"/>
                </a:lnTo>
                <a:lnTo>
                  <a:pt x="108" y="86"/>
                </a:lnTo>
                <a:lnTo>
                  <a:pt x="98" y="88"/>
                </a:lnTo>
                <a:lnTo>
                  <a:pt x="82" y="102"/>
                </a:lnTo>
                <a:lnTo>
                  <a:pt x="72" y="116"/>
                </a:lnTo>
                <a:lnTo>
                  <a:pt x="72" y="118"/>
                </a:lnTo>
                <a:lnTo>
                  <a:pt x="66" y="128"/>
                </a:lnTo>
                <a:lnTo>
                  <a:pt x="60" y="132"/>
                </a:lnTo>
                <a:lnTo>
                  <a:pt x="50" y="144"/>
                </a:lnTo>
                <a:lnTo>
                  <a:pt x="50" y="146"/>
                </a:lnTo>
                <a:lnTo>
                  <a:pt x="44" y="150"/>
                </a:lnTo>
                <a:lnTo>
                  <a:pt x="32" y="152"/>
                </a:lnTo>
                <a:lnTo>
                  <a:pt x="12" y="152"/>
                </a:lnTo>
                <a:lnTo>
                  <a:pt x="8" y="158"/>
                </a:lnTo>
                <a:lnTo>
                  <a:pt x="0" y="172"/>
                </a:lnTo>
                <a:lnTo>
                  <a:pt x="4" y="184"/>
                </a:lnTo>
                <a:lnTo>
                  <a:pt x="2" y="216"/>
                </a:lnTo>
                <a:lnTo>
                  <a:pt x="8" y="224"/>
                </a:lnTo>
                <a:lnTo>
                  <a:pt x="8" y="226"/>
                </a:lnTo>
                <a:lnTo>
                  <a:pt x="10" y="232"/>
                </a:lnTo>
                <a:lnTo>
                  <a:pt x="22" y="232"/>
                </a:lnTo>
                <a:lnTo>
                  <a:pt x="40" y="236"/>
                </a:lnTo>
                <a:lnTo>
                  <a:pt x="66" y="238"/>
                </a:lnTo>
                <a:lnTo>
                  <a:pt x="76" y="236"/>
                </a:lnTo>
                <a:lnTo>
                  <a:pt x="78" y="236"/>
                </a:lnTo>
                <a:lnTo>
                  <a:pt x="80" y="236"/>
                </a:lnTo>
                <a:lnTo>
                  <a:pt x="100" y="244"/>
                </a:lnTo>
                <a:lnTo>
                  <a:pt x="102" y="244"/>
                </a:lnTo>
                <a:lnTo>
                  <a:pt x="112" y="254"/>
                </a:lnTo>
                <a:lnTo>
                  <a:pt x="136" y="262"/>
                </a:lnTo>
                <a:lnTo>
                  <a:pt x="138" y="262"/>
                </a:lnTo>
                <a:lnTo>
                  <a:pt x="154" y="272"/>
                </a:lnTo>
                <a:lnTo>
                  <a:pt x="192" y="308"/>
                </a:lnTo>
                <a:lnTo>
                  <a:pt x="210" y="316"/>
                </a:lnTo>
                <a:lnTo>
                  <a:pt x="218" y="312"/>
                </a:lnTo>
                <a:lnTo>
                  <a:pt x="224" y="300"/>
                </a:lnTo>
                <a:lnTo>
                  <a:pt x="220" y="278"/>
                </a:lnTo>
                <a:lnTo>
                  <a:pt x="222" y="274"/>
                </a:lnTo>
                <a:lnTo>
                  <a:pt x="224" y="270"/>
                </a:lnTo>
                <a:lnTo>
                  <a:pt x="236" y="264"/>
                </a:lnTo>
                <a:lnTo>
                  <a:pt x="236" y="262"/>
                </a:lnTo>
                <a:lnTo>
                  <a:pt x="286" y="292"/>
                </a:lnTo>
                <a:lnTo>
                  <a:pt x="292" y="290"/>
                </a:lnTo>
                <a:lnTo>
                  <a:pt x="302" y="284"/>
                </a:lnTo>
                <a:lnTo>
                  <a:pt x="304" y="284"/>
                </a:lnTo>
                <a:lnTo>
                  <a:pt x="310" y="284"/>
                </a:lnTo>
                <a:lnTo>
                  <a:pt x="320" y="276"/>
                </a:lnTo>
                <a:lnTo>
                  <a:pt x="322" y="276"/>
                </a:lnTo>
                <a:lnTo>
                  <a:pt x="324" y="276"/>
                </a:lnTo>
                <a:lnTo>
                  <a:pt x="352" y="296"/>
                </a:lnTo>
                <a:lnTo>
                  <a:pt x="354" y="298"/>
                </a:lnTo>
                <a:lnTo>
                  <a:pt x="372" y="312"/>
                </a:lnTo>
                <a:lnTo>
                  <a:pt x="380" y="320"/>
                </a:lnTo>
                <a:lnTo>
                  <a:pt x="388" y="330"/>
                </a:lnTo>
                <a:lnTo>
                  <a:pt x="398" y="340"/>
                </a:lnTo>
                <a:lnTo>
                  <a:pt x="404" y="338"/>
                </a:lnTo>
                <a:lnTo>
                  <a:pt x="412" y="324"/>
                </a:lnTo>
                <a:lnTo>
                  <a:pt x="430" y="336"/>
                </a:lnTo>
                <a:lnTo>
                  <a:pt x="432" y="336"/>
                </a:lnTo>
                <a:lnTo>
                  <a:pt x="444" y="352"/>
                </a:lnTo>
                <a:lnTo>
                  <a:pt x="480" y="380"/>
                </a:lnTo>
                <a:lnTo>
                  <a:pt x="492" y="392"/>
                </a:lnTo>
                <a:lnTo>
                  <a:pt x="522" y="382"/>
                </a:lnTo>
                <a:lnTo>
                  <a:pt x="524" y="406"/>
                </a:lnTo>
                <a:lnTo>
                  <a:pt x="538" y="420"/>
                </a:lnTo>
                <a:lnTo>
                  <a:pt x="548" y="436"/>
                </a:lnTo>
                <a:lnTo>
                  <a:pt x="548" y="438"/>
                </a:lnTo>
                <a:lnTo>
                  <a:pt x="548" y="440"/>
                </a:lnTo>
                <a:lnTo>
                  <a:pt x="560" y="494"/>
                </a:lnTo>
                <a:lnTo>
                  <a:pt x="572" y="516"/>
                </a:lnTo>
                <a:lnTo>
                  <a:pt x="556" y="558"/>
                </a:lnTo>
                <a:lnTo>
                  <a:pt x="556" y="560"/>
                </a:lnTo>
                <a:lnTo>
                  <a:pt x="544" y="564"/>
                </a:lnTo>
                <a:lnTo>
                  <a:pt x="544" y="576"/>
                </a:lnTo>
                <a:lnTo>
                  <a:pt x="542" y="576"/>
                </a:lnTo>
                <a:lnTo>
                  <a:pt x="528" y="598"/>
                </a:lnTo>
                <a:lnTo>
                  <a:pt x="508" y="600"/>
                </a:lnTo>
                <a:lnTo>
                  <a:pt x="488" y="616"/>
                </a:lnTo>
                <a:lnTo>
                  <a:pt x="494" y="620"/>
                </a:lnTo>
                <a:lnTo>
                  <a:pt x="500" y="622"/>
                </a:lnTo>
                <a:lnTo>
                  <a:pt x="504" y="626"/>
                </a:lnTo>
                <a:lnTo>
                  <a:pt x="508" y="630"/>
                </a:lnTo>
                <a:lnTo>
                  <a:pt x="508" y="634"/>
                </a:lnTo>
                <a:lnTo>
                  <a:pt x="504" y="642"/>
                </a:lnTo>
                <a:lnTo>
                  <a:pt x="504" y="644"/>
                </a:lnTo>
                <a:lnTo>
                  <a:pt x="492" y="656"/>
                </a:lnTo>
                <a:lnTo>
                  <a:pt x="490" y="656"/>
                </a:lnTo>
                <a:lnTo>
                  <a:pt x="490" y="658"/>
                </a:lnTo>
                <a:lnTo>
                  <a:pt x="488" y="658"/>
                </a:lnTo>
                <a:lnTo>
                  <a:pt x="450" y="652"/>
                </a:lnTo>
                <a:lnTo>
                  <a:pt x="448" y="666"/>
                </a:lnTo>
                <a:lnTo>
                  <a:pt x="452" y="696"/>
                </a:lnTo>
                <a:lnTo>
                  <a:pt x="484" y="708"/>
                </a:lnTo>
                <a:lnTo>
                  <a:pt x="484" y="710"/>
                </a:lnTo>
                <a:lnTo>
                  <a:pt x="496" y="706"/>
                </a:lnTo>
                <a:lnTo>
                  <a:pt x="498" y="706"/>
                </a:lnTo>
                <a:lnTo>
                  <a:pt x="500" y="704"/>
                </a:lnTo>
                <a:lnTo>
                  <a:pt x="500" y="706"/>
                </a:lnTo>
                <a:lnTo>
                  <a:pt x="510" y="712"/>
                </a:lnTo>
                <a:lnTo>
                  <a:pt x="524" y="712"/>
                </a:lnTo>
                <a:lnTo>
                  <a:pt x="528" y="710"/>
                </a:lnTo>
                <a:lnTo>
                  <a:pt x="524" y="696"/>
                </a:lnTo>
                <a:lnTo>
                  <a:pt x="520" y="680"/>
                </a:lnTo>
                <a:lnTo>
                  <a:pt x="520" y="678"/>
                </a:lnTo>
                <a:lnTo>
                  <a:pt x="520" y="676"/>
                </a:lnTo>
                <a:lnTo>
                  <a:pt x="526" y="670"/>
                </a:lnTo>
                <a:lnTo>
                  <a:pt x="528" y="668"/>
                </a:lnTo>
                <a:lnTo>
                  <a:pt x="536" y="656"/>
                </a:lnTo>
                <a:lnTo>
                  <a:pt x="538" y="654"/>
                </a:lnTo>
                <a:lnTo>
                  <a:pt x="552" y="644"/>
                </a:lnTo>
                <a:lnTo>
                  <a:pt x="552" y="642"/>
                </a:lnTo>
                <a:lnTo>
                  <a:pt x="554" y="642"/>
                </a:lnTo>
                <a:lnTo>
                  <a:pt x="572" y="640"/>
                </a:lnTo>
                <a:lnTo>
                  <a:pt x="572" y="644"/>
                </a:lnTo>
                <a:lnTo>
                  <a:pt x="572" y="656"/>
                </a:lnTo>
                <a:lnTo>
                  <a:pt x="576" y="664"/>
                </a:lnTo>
                <a:lnTo>
                  <a:pt x="580" y="674"/>
                </a:lnTo>
                <a:lnTo>
                  <a:pt x="596" y="684"/>
                </a:lnTo>
                <a:lnTo>
                  <a:pt x="640" y="688"/>
                </a:lnTo>
                <a:lnTo>
                  <a:pt x="642" y="688"/>
                </a:lnTo>
                <a:lnTo>
                  <a:pt x="644" y="688"/>
                </a:lnTo>
                <a:lnTo>
                  <a:pt x="644" y="690"/>
                </a:lnTo>
                <a:lnTo>
                  <a:pt x="644" y="692"/>
                </a:lnTo>
                <a:lnTo>
                  <a:pt x="644" y="706"/>
                </a:lnTo>
                <a:lnTo>
                  <a:pt x="656" y="720"/>
                </a:lnTo>
                <a:lnTo>
                  <a:pt x="666" y="724"/>
                </a:lnTo>
                <a:lnTo>
                  <a:pt x="668" y="724"/>
                </a:lnTo>
                <a:lnTo>
                  <a:pt x="668" y="726"/>
                </a:lnTo>
                <a:lnTo>
                  <a:pt x="668" y="732"/>
                </a:lnTo>
                <a:lnTo>
                  <a:pt x="668" y="740"/>
                </a:lnTo>
                <a:lnTo>
                  <a:pt x="664" y="756"/>
                </a:lnTo>
                <a:lnTo>
                  <a:pt x="670" y="760"/>
                </a:lnTo>
                <a:lnTo>
                  <a:pt x="678" y="760"/>
                </a:lnTo>
                <a:lnTo>
                  <a:pt x="684" y="762"/>
                </a:lnTo>
                <a:lnTo>
                  <a:pt x="688" y="764"/>
                </a:lnTo>
                <a:lnTo>
                  <a:pt x="706" y="772"/>
                </a:lnTo>
                <a:lnTo>
                  <a:pt x="716" y="764"/>
                </a:lnTo>
                <a:lnTo>
                  <a:pt x="728" y="750"/>
                </a:lnTo>
                <a:lnTo>
                  <a:pt x="730" y="744"/>
                </a:lnTo>
                <a:lnTo>
                  <a:pt x="732" y="742"/>
                </a:lnTo>
                <a:lnTo>
                  <a:pt x="734" y="740"/>
                </a:lnTo>
                <a:lnTo>
                  <a:pt x="730" y="722"/>
                </a:lnTo>
                <a:lnTo>
                  <a:pt x="728" y="714"/>
                </a:lnTo>
                <a:lnTo>
                  <a:pt x="728" y="712"/>
                </a:lnTo>
                <a:lnTo>
                  <a:pt x="728" y="710"/>
                </a:lnTo>
                <a:lnTo>
                  <a:pt x="736" y="700"/>
                </a:lnTo>
                <a:lnTo>
                  <a:pt x="748" y="690"/>
                </a:lnTo>
                <a:lnTo>
                  <a:pt x="750" y="690"/>
                </a:lnTo>
                <a:lnTo>
                  <a:pt x="776" y="690"/>
                </a:lnTo>
                <a:lnTo>
                  <a:pt x="780" y="688"/>
                </a:lnTo>
                <a:lnTo>
                  <a:pt x="780" y="676"/>
                </a:lnTo>
                <a:lnTo>
                  <a:pt x="776" y="664"/>
                </a:lnTo>
                <a:lnTo>
                  <a:pt x="766" y="648"/>
                </a:lnTo>
                <a:lnTo>
                  <a:pt x="766" y="628"/>
                </a:lnTo>
                <a:lnTo>
                  <a:pt x="766" y="626"/>
                </a:lnTo>
                <a:lnTo>
                  <a:pt x="770" y="614"/>
                </a:lnTo>
                <a:lnTo>
                  <a:pt x="772" y="614"/>
                </a:lnTo>
                <a:lnTo>
                  <a:pt x="792" y="582"/>
                </a:lnTo>
                <a:lnTo>
                  <a:pt x="794" y="582"/>
                </a:lnTo>
                <a:lnTo>
                  <a:pt x="796" y="580"/>
                </a:lnTo>
                <a:lnTo>
                  <a:pt x="800" y="580"/>
                </a:lnTo>
                <a:lnTo>
                  <a:pt x="808" y="582"/>
                </a:lnTo>
                <a:lnTo>
                  <a:pt x="828" y="592"/>
                </a:lnTo>
                <a:lnTo>
                  <a:pt x="840" y="596"/>
                </a:lnTo>
                <a:lnTo>
                  <a:pt x="840" y="590"/>
                </a:lnTo>
                <a:lnTo>
                  <a:pt x="838" y="588"/>
                </a:lnTo>
                <a:lnTo>
                  <a:pt x="838" y="586"/>
                </a:lnTo>
                <a:lnTo>
                  <a:pt x="840" y="580"/>
                </a:lnTo>
                <a:lnTo>
                  <a:pt x="846" y="572"/>
                </a:lnTo>
                <a:lnTo>
                  <a:pt x="860" y="562"/>
                </a:lnTo>
                <a:lnTo>
                  <a:pt x="860" y="560"/>
                </a:lnTo>
                <a:lnTo>
                  <a:pt x="876" y="556"/>
                </a:lnTo>
                <a:lnTo>
                  <a:pt x="890" y="556"/>
                </a:lnTo>
                <a:lnTo>
                  <a:pt x="892" y="556"/>
                </a:lnTo>
                <a:lnTo>
                  <a:pt x="900" y="556"/>
                </a:lnTo>
                <a:lnTo>
                  <a:pt x="904" y="536"/>
                </a:lnTo>
                <a:lnTo>
                  <a:pt x="904" y="524"/>
                </a:lnTo>
                <a:lnTo>
                  <a:pt x="906" y="512"/>
                </a:lnTo>
                <a:lnTo>
                  <a:pt x="906" y="510"/>
                </a:lnTo>
                <a:lnTo>
                  <a:pt x="908" y="508"/>
                </a:lnTo>
                <a:lnTo>
                  <a:pt x="912" y="496"/>
                </a:lnTo>
                <a:lnTo>
                  <a:pt x="906" y="488"/>
                </a:lnTo>
                <a:lnTo>
                  <a:pt x="896" y="480"/>
                </a:lnTo>
                <a:lnTo>
                  <a:pt x="876" y="476"/>
                </a:lnTo>
                <a:lnTo>
                  <a:pt x="868" y="472"/>
                </a:lnTo>
                <a:lnTo>
                  <a:pt x="852" y="460"/>
                </a:lnTo>
                <a:lnTo>
                  <a:pt x="840" y="456"/>
                </a:lnTo>
                <a:lnTo>
                  <a:pt x="840" y="454"/>
                </a:lnTo>
                <a:lnTo>
                  <a:pt x="824" y="436"/>
                </a:lnTo>
                <a:lnTo>
                  <a:pt x="812" y="436"/>
                </a:lnTo>
                <a:lnTo>
                  <a:pt x="810" y="436"/>
                </a:lnTo>
                <a:lnTo>
                  <a:pt x="798" y="430"/>
                </a:lnTo>
                <a:lnTo>
                  <a:pt x="790" y="440"/>
                </a:lnTo>
                <a:lnTo>
                  <a:pt x="788" y="476"/>
                </a:lnTo>
                <a:lnTo>
                  <a:pt x="792" y="492"/>
                </a:lnTo>
                <a:lnTo>
                  <a:pt x="796" y="492"/>
                </a:lnTo>
                <a:lnTo>
                  <a:pt x="798" y="492"/>
                </a:lnTo>
                <a:lnTo>
                  <a:pt x="808" y="496"/>
                </a:lnTo>
                <a:lnTo>
                  <a:pt x="814" y="510"/>
                </a:lnTo>
                <a:lnTo>
                  <a:pt x="816" y="510"/>
                </a:lnTo>
                <a:lnTo>
                  <a:pt x="816" y="512"/>
                </a:lnTo>
                <a:lnTo>
                  <a:pt x="812" y="536"/>
                </a:lnTo>
                <a:lnTo>
                  <a:pt x="812" y="538"/>
                </a:lnTo>
                <a:lnTo>
                  <a:pt x="812" y="540"/>
                </a:lnTo>
                <a:lnTo>
                  <a:pt x="800" y="546"/>
                </a:lnTo>
                <a:lnTo>
                  <a:pt x="798" y="548"/>
                </a:lnTo>
                <a:lnTo>
                  <a:pt x="798" y="546"/>
                </a:lnTo>
                <a:lnTo>
                  <a:pt x="796" y="546"/>
                </a:lnTo>
                <a:lnTo>
                  <a:pt x="792" y="544"/>
                </a:lnTo>
                <a:lnTo>
                  <a:pt x="778" y="550"/>
                </a:lnTo>
                <a:lnTo>
                  <a:pt x="778" y="552"/>
                </a:lnTo>
                <a:lnTo>
                  <a:pt x="780" y="552"/>
                </a:lnTo>
                <a:lnTo>
                  <a:pt x="782" y="574"/>
                </a:lnTo>
                <a:lnTo>
                  <a:pt x="780" y="578"/>
                </a:lnTo>
                <a:lnTo>
                  <a:pt x="776" y="580"/>
                </a:lnTo>
                <a:lnTo>
                  <a:pt x="768" y="580"/>
                </a:lnTo>
                <a:lnTo>
                  <a:pt x="762" y="578"/>
                </a:lnTo>
                <a:lnTo>
                  <a:pt x="758" y="576"/>
                </a:lnTo>
                <a:lnTo>
                  <a:pt x="748" y="568"/>
                </a:lnTo>
                <a:lnTo>
                  <a:pt x="746" y="568"/>
                </a:lnTo>
                <a:lnTo>
                  <a:pt x="746" y="566"/>
                </a:lnTo>
                <a:lnTo>
                  <a:pt x="740" y="552"/>
                </a:lnTo>
                <a:lnTo>
                  <a:pt x="736" y="550"/>
                </a:lnTo>
                <a:lnTo>
                  <a:pt x="728" y="546"/>
                </a:lnTo>
                <a:lnTo>
                  <a:pt x="726" y="546"/>
                </a:lnTo>
                <a:lnTo>
                  <a:pt x="714" y="538"/>
                </a:lnTo>
                <a:lnTo>
                  <a:pt x="712" y="538"/>
                </a:lnTo>
                <a:lnTo>
                  <a:pt x="712" y="536"/>
                </a:lnTo>
                <a:lnTo>
                  <a:pt x="710" y="524"/>
                </a:lnTo>
                <a:lnTo>
                  <a:pt x="712" y="512"/>
                </a:lnTo>
                <a:lnTo>
                  <a:pt x="716" y="506"/>
                </a:lnTo>
                <a:lnTo>
                  <a:pt x="716" y="502"/>
                </a:lnTo>
                <a:lnTo>
                  <a:pt x="712" y="488"/>
                </a:lnTo>
                <a:lnTo>
                  <a:pt x="700" y="478"/>
                </a:lnTo>
                <a:lnTo>
                  <a:pt x="700" y="476"/>
                </a:lnTo>
                <a:lnTo>
                  <a:pt x="698" y="444"/>
                </a:lnTo>
                <a:lnTo>
                  <a:pt x="690" y="436"/>
                </a:lnTo>
                <a:lnTo>
                  <a:pt x="688" y="436"/>
                </a:lnTo>
                <a:lnTo>
                  <a:pt x="688" y="434"/>
                </a:lnTo>
                <a:lnTo>
                  <a:pt x="682" y="420"/>
                </a:lnTo>
                <a:lnTo>
                  <a:pt x="652" y="416"/>
                </a:lnTo>
                <a:lnTo>
                  <a:pt x="644" y="410"/>
                </a:lnTo>
                <a:lnTo>
                  <a:pt x="638" y="402"/>
                </a:lnTo>
                <a:lnTo>
                  <a:pt x="624" y="402"/>
                </a:lnTo>
                <a:lnTo>
                  <a:pt x="618" y="398"/>
                </a:lnTo>
                <a:lnTo>
                  <a:pt x="610" y="392"/>
                </a:lnTo>
                <a:lnTo>
                  <a:pt x="608" y="390"/>
                </a:lnTo>
                <a:lnTo>
                  <a:pt x="604" y="384"/>
                </a:lnTo>
                <a:lnTo>
                  <a:pt x="598" y="376"/>
                </a:lnTo>
                <a:lnTo>
                  <a:pt x="596" y="362"/>
                </a:lnTo>
                <a:lnTo>
                  <a:pt x="596" y="360"/>
                </a:lnTo>
                <a:lnTo>
                  <a:pt x="600" y="336"/>
                </a:lnTo>
                <a:lnTo>
                  <a:pt x="604" y="324"/>
                </a:lnTo>
                <a:lnTo>
                  <a:pt x="606" y="324"/>
                </a:lnTo>
                <a:lnTo>
                  <a:pt x="636" y="310"/>
                </a:lnTo>
                <a:lnTo>
                  <a:pt x="648" y="296"/>
                </a:lnTo>
                <a:lnTo>
                  <a:pt x="650" y="284"/>
                </a:lnTo>
                <a:lnTo>
                  <a:pt x="648" y="276"/>
                </a:lnTo>
                <a:lnTo>
                  <a:pt x="644" y="262"/>
                </a:lnTo>
                <a:lnTo>
                  <a:pt x="640" y="254"/>
                </a:lnTo>
                <a:lnTo>
                  <a:pt x="634" y="256"/>
                </a:lnTo>
                <a:lnTo>
                  <a:pt x="624" y="254"/>
                </a:lnTo>
                <a:lnTo>
                  <a:pt x="616" y="260"/>
                </a:lnTo>
                <a:lnTo>
                  <a:pt x="606" y="272"/>
                </a:lnTo>
                <a:lnTo>
                  <a:pt x="592" y="286"/>
                </a:lnTo>
                <a:lnTo>
                  <a:pt x="590" y="286"/>
                </a:lnTo>
                <a:lnTo>
                  <a:pt x="578" y="290"/>
                </a:lnTo>
                <a:lnTo>
                  <a:pt x="568" y="288"/>
                </a:lnTo>
                <a:lnTo>
                  <a:pt x="542" y="280"/>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24" name="宁夏"/>
          <p:cNvSpPr/>
          <p:nvPr>
            <p:custDataLst>
              <p:tags r:id="rId4"/>
            </p:custDataLst>
          </p:nvPr>
        </p:nvSpPr>
        <p:spPr bwMode="auto">
          <a:xfrm>
            <a:off x="3848735" y="3282315"/>
            <a:ext cx="388620" cy="641350"/>
          </a:xfrm>
          <a:custGeom>
            <a:avLst/>
            <a:gdLst>
              <a:gd name="T0" fmla="*/ 2147483646 w 184"/>
              <a:gd name="T1" fmla="*/ 2147483646 h 304"/>
              <a:gd name="T2" fmla="*/ 2147483646 w 184"/>
              <a:gd name="T3" fmla="*/ 2147483646 h 304"/>
              <a:gd name="T4" fmla="*/ 2147483646 w 184"/>
              <a:gd name="T5" fmla="*/ 2147483646 h 304"/>
              <a:gd name="T6" fmla="*/ 2147483646 w 184"/>
              <a:gd name="T7" fmla="*/ 2147483646 h 304"/>
              <a:gd name="T8" fmla="*/ 2147483646 w 184"/>
              <a:gd name="T9" fmla="*/ 2147483646 h 304"/>
              <a:gd name="T10" fmla="*/ 2147483646 w 184"/>
              <a:gd name="T11" fmla="*/ 2147483646 h 304"/>
              <a:gd name="T12" fmla="*/ 2147483646 w 184"/>
              <a:gd name="T13" fmla="*/ 2147483646 h 304"/>
              <a:gd name="T14" fmla="*/ 2147483646 w 184"/>
              <a:gd name="T15" fmla="*/ 2147483646 h 304"/>
              <a:gd name="T16" fmla="*/ 2147483646 w 184"/>
              <a:gd name="T17" fmla="*/ 2147483646 h 304"/>
              <a:gd name="T18" fmla="*/ 2147483646 w 184"/>
              <a:gd name="T19" fmla="*/ 2147483646 h 304"/>
              <a:gd name="T20" fmla="*/ 2147483646 w 184"/>
              <a:gd name="T21" fmla="*/ 2147483646 h 304"/>
              <a:gd name="T22" fmla="*/ 2147483646 w 184"/>
              <a:gd name="T23" fmla="*/ 2147483646 h 304"/>
              <a:gd name="T24" fmla="*/ 2147483646 w 184"/>
              <a:gd name="T25" fmla="*/ 2147483646 h 304"/>
              <a:gd name="T26" fmla="*/ 2147483646 w 184"/>
              <a:gd name="T27" fmla="*/ 2147483646 h 304"/>
              <a:gd name="T28" fmla="*/ 2147483646 w 184"/>
              <a:gd name="T29" fmla="*/ 2147483646 h 304"/>
              <a:gd name="T30" fmla="*/ 2147483646 w 184"/>
              <a:gd name="T31" fmla="*/ 2147483646 h 304"/>
              <a:gd name="T32" fmla="*/ 2147483646 w 184"/>
              <a:gd name="T33" fmla="*/ 2147483646 h 304"/>
              <a:gd name="T34" fmla="*/ 2147483646 w 184"/>
              <a:gd name="T35" fmla="*/ 2147483646 h 304"/>
              <a:gd name="T36" fmla="*/ 2147483646 w 184"/>
              <a:gd name="T37" fmla="*/ 2147483646 h 304"/>
              <a:gd name="T38" fmla="*/ 2147483646 w 184"/>
              <a:gd name="T39" fmla="*/ 2147483646 h 304"/>
              <a:gd name="T40" fmla="*/ 2147483646 w 184"/>
              <a:gd name="T41" fmla="*/ 2147483646 h 304"/>
              <a:gd name="T42" fmla="*/ 2147483646 w 184"/>
              <a:gd name="T43" fmla="*/ 2147483646 h 304"/>
              <a:gd name="T44" fmla="*/ 2147483646 w 184"/>
              <a:gd name="T45" fmla="*/ 2147483646 h 304"/>
              <a:gd name="T46" fmla="*/ 2147483646 w 184"/>
              <a:gd name="T47" fmla="*/ 2147483646 h 304"/>
              <a:gd name="T48" fmla="*/ 2147483646 w 184"/>
              <a:gd name="T49" fmla="*/ 2147483646 h 304"/>
              <a:gd name="T50" fmla="*/ 2147483646 w 184"/>
              <a:gd name="T51" fmla="*/ 2147483646 h 304"/>
              <a:gd name="T52" fmla="*/ 2147483646 w 184"/>
              <a:gd name="T53" fmla="*/ 2147483646 h 304"/>
              <a:gd name="T54" fmla="*/ 2147483646 w 184"/>
              <a:gd name="T55" fmla="*/ 2147483646 h 304"/>
              <a:gd name="T56" fmla="*/ 2147483646 w 184"/>
              <a:gd name="T57" fmla="*/ 2147483646 h 304"/>
              <a:gd name="T58" fmla="*/ 2147483646 w 184"/>
              <a:gd name="T59" fmla="*/ 2147483646 h 304"/>
              <a:gd name="T60" fmla="*/ 2147483646 w 184"/>
              <a:gd name="T61" fmla="*/ 2147483646 h 304"/>
              <a:gd name="T62" fmla="*/ 2147483646 w 184"/>
              <a:gd name="T63" fmla="*/ 2147483646 h 304"/>
              <a:gd name="T64" fmla="*/ 2147483646 w 184"/>
              <a:gd name="T65" fmla="*/ 2147483646 h 304"/>
              <a:gd name="T66" fmla="*/ 2147483646 w 184"/>
              <a:gd name="T67" fmla="*/ 2147483646 h 304"/>
              <a:gd name="T68" fmla="*/ 2147483646 w 184"/>
              <a:gd name="T69" fmla="*/ 2147483646 h 304"/>
              <a:gd name="T70" fmla="*/ 2147483646 w 184"/>
              <a:gd name="T71" fmla="*/ 2147483646 h 304"/>
              <a:gd name="T72" fmla="*/ 2147483646 w 184"/>
              <a:gd name="T73" fmla="*/ 2147483646 h 304"/>
              <a:gd name="T74" fmla="*/ 2147483646 w 184"/>
              <a:gd name="T75" fmla="*/ 2147483646 h 304"/>
              <a:gd name="T76" fmla="*/ 2147483646 w 184"/>
              <a:gd name="T77" fmla="*/ 2147483646 h 304"/>
              <a:gd name="T78" fmla="*/ 2147483646 w 184"/>
              <a:gd name="T79" fmla="*/ 2147483646 h 304"/>
              <a:gd name="T80" fmla="*/ 2147483646 w 184"/>
              <a:gd name="T81" fmla="*/ 2147483646 h 304"/>
              <a:gd name="T82" fmla="*/ 2147483646 w 184"/>
              <a:gd name="T83" fmla="*/ 2147483646 h 304"/>
              <a:gd name="T84" fmla="*/ 2147483646 w 184"/>
              <a:gd name="T85" fmla="*/ 2147483646 h 304"/>
              <a:gd name="T86" fmla="*/ 2147483646 w 184"/>
              <a:gd name="T87" fmla="*/ 2147483646 h 304"/>
              <a:gd name="T88" fmla="*/ 2147483646 w 184"/>
              <a:gd name="T89" fmla="*/ 2147483646 h 304"/>
              <a:gd name="T90" fmla="*/ 2147483646 w 184"/>
              <a:gd name="T91" fmla="*/ 2147483646 h 304"/>
              <a:gd name="T92" fmla="*/ 2147483646 w 184"/>
              <a:gd name="T93" fmla="*/ 2147483646 h 304"/>
              <a:gd name="T94" fmla="*/ 2147483646 w 184"/>
              <a:gd name="T95" fmla="*/ 2147483646 h 304"/>
              <a:gd name="T96" fmla="*/ 2147483646 w 184"/>
              <a:gd name="T97" fmla="*/ 2147483646 h 304"/>
              <a:gd name="T98" fmla="*/ 2147483646 w 184"/>
              <a:gd name="T99" fmla="*/ 0 h 3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84" h="304">
                <a:moveTo>
                  <a:pt x="108" y="18"/>
                </a:moveTo>
                <a:lnTo>
                  <a:pt x="92" y="58"/>
                </a:lnTo>
                <a:lnTo>
                  <a:pt x="92" y="84"/>
                </a:lnTo>
                <a:lnTo>
                  <a:pt x="92" y="86"/>
                </a:lnTo>
                <a:lnTo>
                  <a:pt x="84" y="100"/>
                </a:lnTo>
                <a:lnTo>
                  <a:pt x="84" y="108"/>
                </a:lnTo>
                <a:lnTo>
                  <a:pt x="84" y="112"/>
                </a:lnTo>
                <a:lnTo>
                  <a:pt x="82" y="116"/>
                </a:lnTo>
                <a:lnTo>
                  <a:pt x="80" y="120"/>
                </a:lnTo>
                <a:lnTo>
                  <a:pt x="76" y="122"/>
                </a:lnTo>
                <a:lnTo>
                  <a:pt x="76" y="124"/>
                </a:lnTo>
                <a:lnTo>
                  <a:pt x="74" y="124"/>
                </a:lnTo>
                <a:lnTo>
                  <a:pt x="74" y="122"/>
                </a:lnTo>
                <a:lnTo>
                  <a:pt x="54" y="120"/>
                </a:lnTo>
                <a:lnTo>
                  <a:pt x="44" y="130"/>
                </a:lnTo>
                <a:lnTo>
                  <a:pt x="12" y="134"/>
                </a:lnTo>
                <a:lnTo>
                  <a:pt x="0" y="134"/>
                </a:lnTo>
                <a:lnTo>
                  <a:pt x="8" y="140"/>
                </a:lnTo>
                <a:lnTo>
                  <a:pt x="36" y="144"/>
                </a:lnTo>
                <a:lnTo>
                  <a:pt x="38" y="144"/>
                </a:lnTo>
                <a:lnTo>
                  <a:pt x="40" y="144"/>
                </a:lnTo>
                <a:lnTo>
                  <a:pt x="48" y="162"/>
                </a:lnTo>
                <a:lnTo>
                  <a:pt x="56" y="168"/>
                </a:lnTo>
                <a:lnTo>
                  <a:pt x="60" y="174"/>
                </a:lnTo>
                <a:lnTo>
                  <a:pt x="60" y="184"/>
                </a:lnTo>
                <a:lnTo>
                  <a:pt x="60" y="206"/>
                </a:lnTo>
                <a:lnTo>
                  <a:pt x="70" y="216"/>
                </a:lnTo>
                <a:lnTo>
                  <a:pt x="72" y="216"/>
                </a:lnTo>
                <a:lnTo>
                  <a:pt x="76" y="232"/>
                </a:lnTo>
                <a:lnTo>
                  <a:pt x="76" y="240"/>
                </a:lnTo>
                <a:lnTo>
                  <a:pt x="72" y="248"/>
                </a:lnTo>
                <a:lnTo>
                  <a:pt x="70" y="256"/>
                </a:lnTo>
                <a:lnTo>
                  <a:pt x="72" y="264"/>
                </a:lnTo>
                <a:lnTo>
                  <a:pt x="82" y="270"/>
                </a:lnTo>
                <a:lnTo>
                  <a:pt x="94" y="276"/>
                </a:lnTo>
                <a:lnTo>
                  <a:pt x="100" y="280"/>
                </a:lnTo>
                <a:lnTo>
                  <a:pt x="106" y="292"/>
                </a:lnTo>
                <a:lnTo>
                  <a:pt x="114" y="298"/>
                </a:lnTo>
                <a:lnTo>
                  <a:pt x="116" y="302"/>
                </a:lnTo>
                <a:lnTo>
                  <a:pt x="124" y="304"/>
                </a:lnTo>
                <a:lnTo>
                  <a:pt x="122" y="288"/>
                </a:lnTo>
                <a:lnTo>
                  <a:pt x="122" y="282"/>
                </a:lnTo>
                <a:lnTo>
                  <a:pt x="122" y="278"/>
                </a:lnTo>
                <a:lnTo>
                  <a:pt x="126" y="274"/>
                </a:lnTo>
                <a:lnTo>
                  <a:pt x="128" y="272"/>
                </a:lnTo>
                <a:lnTo>
                  <a:pt x="140" y="268"/>
                </a:lnTo>
                <a:lnTo>
                  <a:pt x="142" y="268"/>
                </a:lnTo>
                <a:lnTo>
                  <a:pt x="144" y="268"/>
                </a:lnTo>
                <a:lnTo>
                  <a:pt x="148" y="270"/>
                </a:lnTo>
                <a:lnTo>
                  <a:pt x="156" y="266"/>
                </a:lnTo>
                <a:lnTo>
                  <a:pt x="156" y="264"/>
                </a:lnTo>
                <a:lnTo>
                  <a:pt x="158" y="244"/>
                </a:lnTo>
                <a:lnTo>
                  <a:pt x="154" y="236"/>
                </a:lnTo>
                <a:lnTo>
                  <a:pt x="148" y="232"/>
                </a:lnTo>
                <a:lnTo>
                  <a:pt x="140" y="232"/>
                </a:lnTo>
                <a:lnTo>
                  <a:pt x="138" y="232"/>
                </a:lnTo>
                <a:lnTo>
                  <a:pt x="136" y="230"/>
                </a:lnTo>
                <a:lnTo>
                  <a:pt x="132" y="210"/>
                </a:lnTo>
                <a:lnTo>
                  <a:pt x="134" y="168"/>
                </a:lnTo>
                <a:lnTo>
                  <a:pt x="136" y="168"/>
                </a:lnTo>
                <a:lnTo>
                  <a:pt x="148" y="150"/>
                </a:lnTo>
                <a:lnTo>
                  <a:pt x="164" y="160"/>
                </a:lnTo>
                <a:lnTo>
                  <a:pt x="176" y="160"/>
                </a:lnTo>
                <a:lnTo>
                  <a:pt x="184" y="108"/>
                </a:lnTo>
                <a:lnTo>
                  <a:pt x="180" y="100"/>
                </a:lnTo>
                <a:lnTo>
                  <a:pt x="174" y="96"/>
                </a:lnTo>
                <a:lnTo>
                  <a:pt x="168" y="96"/>
                </a:lnTo>
                <a:lnTo>
                  <a:pt x="166" y="96"/>
                </a:lnTo>
                <a:lnTo>
                  <a:pt x="154" y="98"/>
                </a:lnTo>
                <a:lnTo>
                  <a:pt x="152" y="96"/>
                </a:lnTo>
                <a:lnTo>
                  <a:pt x="144" y="84"/>
                </a:lnTo>
                <a:lnTo>
                  <a:pt x="142" y="84"/>
                </a:lnTo>
                <a:lnTo>
                  <a:pt x="142" y="64"/>
                </a:lnTo>
                <a:lnTo>
                  <a:pt x="146" y="52"/>
                </a:lnTo>
                <a:lnTo>
                  <a:pt x="148" y="48"/>
                </a:lnTo>
                <a:lnTo>
                  <a:pt x="150" y="42"/>
                </a:lnTo>
                <a:lnTo>
                  <a:pt x="152" y="36"/>
                </a:lnTo>
                <a:lnTo>
                  <a:pt x="156" y="32"/>
                </a:lnTo>
                <a:lnTo>
                  <a:pt x="156" y="20"/>
                </a:lnTo>
                <a:lnTo>
                  <a:pt x="144" y="8"/>
                </a:lnTo>
                <a:lnTo>
                  <a:pt x="128" y="0"/>
                </a:lnTo>
                <a:lnTo>
                  <a:pt x="108" y="18"/>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26" name="新疆"/>
          <p:cNvSpPr/>
          <p:nvPr>
            <p:custDataLst>
              <p:tags r:id="rId5"/>
            </p:custDataLst>
          </p:nvPr>
        </p:nvSpPr>
        <p:spPr bwMode="auto">
          <a:xfrm>
            <a:off x="175895" y="1594485"/>
            <a:ext cx="2749550" cy="2079625"/>
          </a:xfrm>
          <a:custGeom>
            <a:avLst/>
            <a:gdLst>
              <a:gd name="T0" fmla="*/ 2147483646 w 1304"/>
              <a:gd name="T1" fmla="*/ 2147483646 h 986"/>
              <a:gd name="T2" fmla="*/ 2147483646 w 1304"/>
              <a:gd name="T3" fmla="*/ 2147483646 h 986"/>
              <a:gd name="T4" fmla="*/ 2147483646 w 1304"/>
              <a:gd name="T5" fmla="*/ 2147483646 h 986"/>
              <a:gd name="T6" fmla="*/ 2147483646 w 1304"/>
              <a:gd name="T7" fmla="*/ 2147483646 h 986"/>
              <a:gd name="T8" fmla="*/ 2147483646 w 1304"/>
              <a:gd name="T9" fmla="*/ 2147483646 h 986"/>
              <a:gd name="T10" fmla="*/ 2147483646 w 1304"/>
              <a:gd name="T11" fmla="*/ 2147483646 h 986"/>
              <a:gd name="T12" fmla="*/ 2147483646 w 1304"/>
              <a:gd name="T13" fmla="*/ 2147483646 h 986"/>
              <a:gd name="T14" fmla="*/ 2147483646 w 1304"/>
              <a:gd name="T15" fmla="*/ 2147483646 h 986"/>
              <a:gd name="T16" fmla="*/ 2147483646 w 1304"/>
              <a:gd name="T17" fmla="*/ 2147483646 h 986"/>
              <a:gd name="T18" fmla="*/ 2147483646 w 1304"/>
              <a:gd name="T19" fmla="*/ 2147483646 h 986"/>
              <a:gd name="T20" fmla="*/ 2147483646 w 1304"/>
              <a:gd name="T21" fmla="*/ 2147483646 h 986"/>
              <a:gd name="T22" fmla="*/ 2147483646 w 1304"/>
              <a:gd name="T23" fmla="*/ 2147483646 h 986"/>
              <a:gd name="T24" fmla="*/ 2147483646 w 1304"/>
              <a:gd name="T25" fmla="*/ 2147483646 h 986"/>
              <a:gd name="T26" fmla="*/ 2147483646 w 1304"/>
              <a:gd name="T27" fmla="*/ 2147483646 h 986"/>
              <a:gd name="T28" fmla="*/ 2147483646 w 1304"/>
              <a:gd name="T29" fmla="*/ 2147483646 h 986"/>
              <a:gd name="T30" fmla="*/ 2147483646 w 1304"/>
              <a:gd name="T31" fmla="*/ 2147483646 h 986"/>
              <a:gd name="T32" fmla="*/ 2147483646 w 1304"/>
              <a:gd name="T33" fmla="*/ 2147483646 h 986"/>
              <a:gd name="T34" fmla="*/ 2147483646 w 1304"/>
              <a:gd name="T35" fmla="*/ 2147483646 h 986"/>
              <a:gd name="T36" fmla="*/ 2147483646 w 1304"/>
              <a:gd name="T37" fmla="*/ 2147483646 h 986"/>
              <a:gd name="T38" fmla="*/ 2147483646 w 1304"/>
              <a:gd name="T39" fmla="*/ 2147483646 h 986"/>
              <a:gd name="T40" fmla="*/ 2147483646 w 1304"/>
              <a:gd name="T41" fmla="*/ 2147483646 h 986"/>
              <a:gd name="T42" fmla="*/ 2147483646 w 1304"/>
              <a:gd name="T43" fmla="*/ 2147483646 h 986"/>
              <a:gd name="T44" fmla="*/ 2147483646 w 1304"/>
              <a:gd name="T45" fmla="*/ 2147483646 h 986"/>
              <a:gd name="T46" fmla="*/ 2147483646 w 1304"/>
              <a:gd name="T47" fmla="*/ 2147483646 h 986"/>
              <a:gd name="T48" fmla="*/ 2147483646 w 1304"/>
              <a:gd name="T49" fmla="*/ 2147483646 h 986"/>
              <a:gd name="T50" fmla="*/ 2147483646 w 1304"/>
              <a:gd name="T51" fmla="*/ 2147483646 h 986"/>
              <a:gd name="T52" fmla="*/ 2147483646 w 1304"/>
              <a:gd name="T53" fmla="*/ 2147483646 h 986"/>
              <a:gd name="T54" fmla="*/ 2147483646 w 1304"/>
              <a:gd name="T55" fmla="*/ 2147483646 h 986"/>
              <a:gd name="T56" fmla="*/ 2147483646 w 1304"/>
              <a:gd name="T57" fmla="*/ 2147483646 h 986"/>
              <a:gd name="T58" fmla="*/ 2147483646 w 1304"/>
              <a:gd name="T59" fmla="*/ 2147483646 h 986"/>
              <a:gd name="T60" fmla="*/ 2147483646 w 1304"/>
              <a:gd name="T61" fmla="*/ 2147483646 h 986"/>
              <a:gd name="T62" fmla="*/ 2147483646 w 1304"/>
              <a:gd name="T63" fmla="*/ 2147483646 h 986"/>
              <a:gd name="T64" fmla="*/ 2147483646 w 1304"/>
              <a:gd name="T65" fmla="*/ 2147483646 h 986"/>
              <a:gd name="T66" fmla="*/ 2147483646 w 1304"/>
              <a:gd name="T67" fmla="*/ 2147483646 h 986"/>
              <a:gd name="T68" fmla="*/ 2147483646 w 1304"/>
              <a:gd name="T69" fmla="*/ 2147483646 h 986"/>
              <a:gd name="T70" fmla="*/ 2147483646 w 1304"/>
              <a:gd name="T71" fmla="*/ 2147483646 h 986"/>
              <a:gd name="T72" fmla="*/ 2147483646 w 1304"/>
              <a:gd name="T73" fmla="*/ 2147483646 h 986"/>
              <a:gd name="T74" fmla="*/ 2147483646 w 1304"/>
              <a:gd name="T75" fmla="*/ 2147483646 h 986"/>
              <a:gd name="T76" fmla="*/ 2147483646 w 1304"/>
              <a:gd name="T77" fmla="*/ 2147483646 h 986"/>
              <a:gd name="T78" fmla="*/ 2147483646 w 1304"/>
              <a:gd name="T79" fmla="*/ 2147483646 h 986"/>
              <a:gd name="T80" fmla="*/ 2147483646 w 1304"/>
              <a:gd name="T81" fmla="*/ 2147483646 h 986"/>
              <a:gd name="T82" fmla="*/ 2147483646 w 1304"/>
              <a:gd name="T83" fmla="*/ 2147483646 h 986"/>
              <a:gd name="T84" fmla="*/ 2147483646 w 1304"/>
              <a:gd name="T85" fmla="*/ 2147483646 h 986"/>
              <a:gd name="T86" fmla="*/ 2147483646 w 1304"/>
              <a:gd name="T87" fmla="*/ 2147483646 h 986"/>
              <a:gd name="T88" fmla="*/ 2147483646 w 1304"/>
              <a:gd name="T89" fmla="*/ 2147483646 h 986"/>
              <a:gd name="T90" fmla="*/ 2147483646 w 1304"/>
              <a:gd name="T91" fmla="*/ 2147483646 h 986"/>
              <a:gd name="T92" fmla="*/ 2147483646 w 1304"/>
              <a:gd name="T93" fmla="*/ 2147483646 h 986"/>
              <a:gd name="T94" fmla="*/ 2147483646 w 1304"/>
              <a:gd name="T95" fmla="*/ 2147483646 h 986"/>
              <a:gd name="T96" fmla="*/ 2147483646 w 1304"/>
              <a:gd name="T97" fmla="*/ 2147483646 h 986"/>
              <a:gd name="T98" fmla="*/ 2147483646 w 1304"/>
              <a:gd name="T99" fmla="*/ 2147483646 h 986"/>
              <a:gd name="T100" fmla="*/ 2147483646 w 1304"/>
              <a:gd name="T101" fmla="*/ 2147483646 h 986"/>
              <a:gd name="T102" fmla="*/ 2147483646 w 1304"/>
              <a:gd name="T103" fmla="*/ 2147483646 h 986"/>
              <a:gd name="T104" fmla="*/ 2147483646 w 1304"/>
              <a:gd name="T105" fmla="*/ 2147483646 h 986"/>
              <a:gd name="T106" fmla="*/ 2147483646 w 1304"/>
              <a:gd name="T107" fmla="*/ 2147483646 h 986"/>
              <a:gd name="T108" fmla="*/ 2147483646 w 1304"/>
              <a:gd name="T109" fmla="*/ 2147483646 h 986"/>
              <a:gd name="T110" fmla="*/ 2147483646 w 1304"/>
              <a:gd name="T111" fmla="*/ 2147483646 h 986"/>
              <a:gd name="T112" fmla="*/ 2147483646 w 1304"/>
              <a:gd name="T113" fmla="*/ 2147483646 h 986"/>
              <a:gd name="T114" fmla="*/ 2147483646 w 1304"/>
              <a:gd name="T115" fmla="*/ 2147483646 h 9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304" h="986">
                <a:moveTo>
                  <a:pt x="1302" y="530"/>
                </a:moveTo>
                <a:lnTo>
                  <a:pt x="1304" y="530"/>
                </a:lnTo>
                <a:lnTo>
                  <a:pt x="1304" y="528"/>
                </a:lnTo>
                <a:lnTo>
                  <a:pt x="1278" y="456"/>
                </a:lnTo>
                <a:lnTo>
                  <a:pt x="1262" y="444"/>
                </a:lnTo>
                <a:lnTo>
                  <a:pt x="1262" y="442"/>
                </a:lnTo>
                <a:lnTo>
                  <a:pt x="1258" y="412"/>
                </a:lnTo>
                <a:lnTo>
                  <a:pt x="1226" y="408"/>
                </a:lnTo>
                <a:lnTo>
                  <a:pt x="1224" y="408"/>
                </a:lnTo>
                <a:lnTo>
                  <a:pt x="1222" y="408"/>
                </a:lnTo>
                <a:lnTo>
                  <a:pt x="1222" y="406"/>
                </a:lnTo>
                <a:lnTo>
                  <a:pt x="1222" y="404"/>
                </a:lnTo>
                <a:lnTo>
                  <a:pt x="1218" y="396"/>
                </a:lnTo>
                <a:lnTo>
                  <a:pt x="1212" y="386"/>
                </a:lnTo>
                <a:lnTo>
                  <a:pt x="1202" y="378"/>
                </a:lnTo>
                <a:lnTo>
                  <a:pt x="1192" y="368"/>
                </a:lnTo>
                <a:lnTo>
                  <a:pt x="1178" y="360"/>
                </a:lnTo>
                <a:lnTo>
                  <a:pt x="1166" y="354"/>
                </a:lnTo>
                <a:lnTo>
                  <a:pt x="1152" y="346"/>
                </a:lnTo>
                <a:lnTo>
                  <a:pt x="1140" y="340"/>
                </a:lnTo>
                <a:lnTo>
                  <a:pt x="1116" y="336"/>
                </a:lnTo>
                <a:lnTo>
                  <a:pt x="1084" y="334"/>
                </a:lnTo>
                <a:lnTo>
                  <a:pt x="1042" y="332"/>
                </a:lnTo>
                <a:lnTo>
                  <a:pt x="1040" y="332"/>
                </a:lnTo>
                <a:lnTo>
                  <a:pt x="1032" y="320"/>
                </a:lnTo>
                <a:lnTo>
                  <a:pt x="1028" y="310"/>
                </a:lnTo>
                <a:lnTo>
                  <a:pt x="1026" y="300"/>
                </a:lnTo>
                <a:lnTo>
                  <a:pt x="1028" y="288"/>
                </a:lnTo>
                <a:lnTo>
                  <a:pt x="1034" y="272"/>
                </a:lnTo>
                <a:lnTo>
                  <a:pt x="1044" y="246"/>
                </a:lnTo>
                <a:lnTo>
                  <a:pt x="1058" y="214"/>
                </a:lnTo>
                <a:lnTo>
                  <a:pt x="1048" y="180"/>
                </a:lnTo>
                <a:lnTo>
                  <a:pt x="1036" y="124"/>
                </a:lnTo>
                <a:lnTo>
                  <a:pt x="1032" y="118"/>
                </a:lnTo>
                <a:lnTo>
                  <a:pt x="1024" y="112"/>
                </a:lnTo>
                <a:lnTo>
                  <a:pt x="1012" y="106"/>
                </a:lnTo>
                <a:lnTo>
                  <a:pt x="996" y="100"/>
                </a:lnTo>
                <a:lnTo>
                  <a:pt x="990" y="98"/>
                </a:lnTo>
                <a:lnTo>
                  <a:pt x="982" y="94"/>
                </a:lnTo>
                <a:lnTo>
                  <a:pt x="976" y="90"/>
                </a:lnTo>
                <a:lnTo>
                  <a:pt x="970" y="86"/>
                </a:lnTo>
                <a:lnTo>
                  <a:pt x="966" y="80"/>
                </a:lnTo>
                <a:lnTo>
                  <a:pt x="964" y="74"/>
                </a:lnTo>
                <a:lnTo>
                  <a:pt x="960" y="68"/>
                </a:lnTo>
                <a:lnTo>
                  <a:pt x="954" y="60"/>
                </a:lnTo>
                <a:lnTo>
                  <a:pt x="948" y="54"/>
                </a:lnTo>
                <a:lnTo>
                  <a:pt x="940" y="50"/>
                </a:lnTo>
                <a:lnTo>
                  <a:pt x="938" y="50"/>
                </a:lnTo>
                <a:lnTo>
                  <a:pt x="938" y="48"/>
                </a:lnTo>
                <a:lnTo>
                  <a:pt x="928" y="0"/>
                </a:lnTo>
                <a:lnTo>
                  <a:pt x="890" y="4"/>
                </a:lnTo>
                <a:lnTo>
                  <a:pt x="886" y="14"/>
                </a:lnTo>
                <a:lnTo>
                  <a:pt x="882" y="24"/>
                </a:lnTo>
                <a:lnTo>
                  <a:pt x="878" y="32"/>
                </a:lnTo>
                <a:lnTo>
                  <a:pt x="876" y="36"/>
                </a:lnTo>
                <a:lnTo>
                  <a:pt x="870" y="38"/>
                </a:lnTo>
                <a:lnTo>
                  <a:pt x="846" y="46"/>
                </a:lnTo>
                <a:lnTo>
                  <a:pt x="828" y="56"/>
                </a:lnTo>
                <a:lnTo>
                  <a:pt x="822" y="60"/>
                </a:lnTo>
                <a:lnTo>
                  <a:pt x="816" y="66"/>
                </a:lnTo>
                <a:lnTo>
                  <a:pt x="814" y="74"/>
                </a:lnTo>
                <a:lnTo>
                  <a:pt x="810" y="92"/>
                </a:lnTo>
                <a:lnTo>
                  <a:pt x="806" y="110"/>
                </a:lnTo>
                <a:lnTo>
                  <a:pt x="802" y="122"/>
                </a:lnTo>
                <a:lnTo>
                  <a:pt x="798" y="130"/>
                </a:lnTo>
                <a:lnTo>
                  <a:pt x="792" y="136"/>
                </a:lnTo>
                <a:lnTo>
                  <a:pt x="786" y="142"/>
                </a:lnTo>
                <a:lnTo>
                  <a:pt x="778" y="144"/>
                </a:lnTo>
                <a:lnTo>
                  <a:pt x="770" y="146"/>
                </a:lnTo>
                <a:lnTo>
                  <a:pt x="760" y="146"/>
                </a:lnTo>
                <a:lnTo>
                  <a:pt x="750" y="144"/>
                </a:lnTo>
                <a:lnTo>
                  <a:pt x="738" y="140"/>
                </a:lnTo>
                <a:lnTo>
                  <a:pt x="724" y="134"/>
                </a:lnTo>
                <a:lnTo>
                  <a:pt x="708" y="126"/>
                </a:lnTo>
                <a:lnTo>
                  <a:pt x="674" y="104"/>
                </a:lnTo>
                <a:lnTo>
                  <a:pt x="608" y="188"/>
                </a:lnTo>
                <a:lnTo>
                  <a:pt x="616" y="224"/>
                </a:lnTo>
                <a:lnTo>
                  <a:pt x="618" y="224"/>
                </a:lnTo>
                <a:lnTo>
                  <a:pt x="616" y="226"/>
                </a:lnTo>
                <a:lnTo>
                  <a:pt x="610" y="232"/>
                </a:lnTo>
                <a:lnTo>
                  <a:pt x="602" y="236"/>
                </a:lnTo>
                <a:lnTo>
                  <a:pt x="598" y="236"/>
                </a:lnTo>
                <a:lnTo>
                  <a:pt x="594" y="234"/>
                </a:lnTo>
                <a:lnTo>
                  <a:pt x="582" y="230"/>
                </a:lnTo>
                <a:lnTo>
                  <a:pt x="576" y="226"/>
                </a:lnTo>
                <a:lnTo>
                  <a:pt x="564" y="224"/>
                </a:lnTo>
                <a:lnTo>
                  <a:pt x="548" y="220"/>
                </a:lnTo>
                <a:lnTo>
                  <a:pt x="528" y="220"/>
                </a:lnTo>
                <a:lnTo>
                  <a:pt x="514" y="218"/>
                </a:lnTo>
                <a:lnTo>
                  <a:pt x="494" y="216"/>
                </a:lnTo>
                <a:lnTo>
                  <a:pt x="474" y="220"/>
                </a:lnTo>
                <a:lnTo>
                  <a:pt x="482" y="234"/>
                </a:lnTo>
                <a:lnTo>
                  <a:pt x="492" y="248"/>
                </a:lnTo>
                <a:lnTo>
                  <a:pt x="494" y="252"/>
                </a:lnTo>
                <a:lnTo>
                  <a:pt x="494" y="256"/>
                </a:lnTo>
                <a:lnTo>
                  <a:pt x="484" y="308"/>
                </a:lnTo>
                <a:lnTo>
                  <a:pt x="488" y="336"/>
                </a:lnTo>
                <a:lnTo>
                  <a:pt x="490" y="336"/>
                </a:lnTo>
                <a:lnTo>
                  <a:pt x="488" y="336"/>
                </a:lnTo>
                <a:lnTo>
                  <a:pt x="472" y="388"/>
                </a:lnTo>
                <a:lnTo>
                  <a:pt x="470" y="394"/>
                </a:lnTo>
                <a:lnTo>
                  <a:pt x="468" y="396"/>
                </a:lnTo>
                <a:lnTo>
                  <a:pt x="466" y="396"/>
                </a:lnTo>
                <a:lnTo>
                  <a:pt x="466" y="394"/>
                </a:lnTo>
                <a:lnTo>
                  <a:pt x="464" y="390"/>
                </a:lnTo>
                <a:lnTo>
                  <a:pt x="460" y="384"/>
                </a:lnTo>
                <a:lnTo>
                  <a:pt x="460" y="382"/>
                </a:lnTo>
                <a:lnTo>
                  <a:pt x="458" y="382"/>
                </a:lnTo>
                <a:lnTo>
                  <a:pt x="454" y="384"/>
                </a:lnTo>
                <a:lnTo>
                  <a:pt x="452" y="392"/>
                </a:lnTo>
                <a:lnTo>
                  <a:pt x="450" y="404"/>
                </a:lnTo>
                <a:lnTo>
                  <a:pt x="444" y="414"/>
                </a:lnTo>
                <a:lnTo>
                  <a:pt x="436" y="422"/>
                </a:lnTo>
                <a:lnTo>
                  <a:pt x="426" y="432"/>
                </a:lnTo>
                <a:lnTo>
                  <a:pt x="412" y="444"/>
                </a:lnTo>
                <a:lnTo>
                  <a:pt x="406" y="448"/>
                </a:lnTo>
                <a:lnTo>
                  <a:pt x="404" y="448"/>
                </a:lnTo>
                <a:lnTo>
                  <a:pt x="352" y="448"/>
                </a:lnTo>
                <a:lnTo>
                  <a:pt x="332" y="468"/>
                </a:lnTo>
                <a:lnTo>
                  <a:pt x="330" y="468"/>
                </a:lnTo>
                <a:lnTo>
                  <a:pt x="274" y="460"/>
                </a:lnTo>
                <a:lnTo>
                  <a:pt x="268" y="466"/>
                </a:lnTo>
                <a:lnTo>
                  <a:pt x="260" y="470"/>
                </a:lnTo>
                <a:lnTo>
                  <a:pt x="254" y="470"/>
                </a:lnTo>
                <a:lnTo>
                  <a:pt x="248" y="470"/>
                </a:lnTo>
                <a:lnTo>
                  <a:pt x="240" y="470"/>
                </a:lnTo>
                <a:lnTo>
                  <a:pt x="232" y="470"/>
                </a:lnTo>
                <a:lnTo>
                  <a:pt x="206" y="478"/>
                </a:lnTo>
                <a:lnTo>
                  <a:pt x="184" y="504"/>
                </a:lnTo>
                <a:lnTo>
                  <a:pt x="184" y="506"/>
                </a:lnTo>
                <a:lnTo>
                  <a:pt x="148" y="508"/>
                </a:lnTo>
                <a:lnTo>
                  <a:pt x="148" y="478"/>
                </a:lnTo>
                <a:lnTo>
                  <a:pt x="126" y="478"/>
                </a:lnTo>
                <a:lnTo>
                  <a:pt x="122" y="490"/>
                </a:lnTo>
                <a:lnTo>
                  <a:pt x="106" y="494"/>
                </a:lnTo>
                <a:lnTo>
                  <a:pt x="104" y="494"/>
                </a:lnTo>
                <a:lnTo>
                  <a:pt x="102" y="494"/>
                </a:lnTo>
                <a:lnTo>
                  <a:pt x="86" y="486"/>
                </a:lnTo>
                <a:lnTo>
                  <a:pt x="66" y="480"/>
                </a:lnTo>
                <a:lnTo>
                  <a:pt x="60" y="482"/>
                </a:lnTo>
                <a:lnTo>
                  <a:pt x="54" y="484"/>
                </a:lnTo>
                <a:lnTo>
                  <a:pt x="38" y="496"/>
                </a:lnTo>
                <a:lnTo>
                  <a:pt x="20" y="512"/>
                </a:lnTo>
                <a:lnTo>
                  <a:pt x="14" y="520"/>
                </a:lnTo>
                <a:lnTo>
                  <a:pt x="10" y="528"/>
                </a:lnTo>
                <a:lnTo>
                  <a:pt x="12" y="530"/>
                </a:lnTo>
                <a:lnTo>
                  <a:pt x="14" y="536"/>
                </a:lnTo>
                <a:lnTo>
                  <a:pt x="16" y="546"/>
                </a:lnTo>
                <a:lnTo>
                  <a:pt x="16" y="554"/>
                </a:lnTo>
                <a:lnTo>
                  <a:pt x="14" y="562"/>
                </a:lnTo>
                <a:lnTo>
                  <a:pt x="10" y="568"/>
                </a:lnTo>
                <a:lnTo>
                  <a:pt x="6" y="570"/>
                </a:lnTo>
                <a:lnTo>
                  <a:pt x="4" y="574"/>
                </a:lnTo>
                <a:lnTo>
                  <a:pt x="0" y="590"/>
                </a:lnTo>
                <a:lnTo>
                  <a:pt x="14" y="598"/>
                </a:lnTo>
                <a:lnTo>
                  <a:pt x="30" y="580"/>
                </a:lnTo>
                <a:lnTo>
                  <a:pt x="54" y="604"/>
                </a:lnTo>
                <a:lnTo>
                  <a:pt x="54" y="606"/>
                </a:lnTo>
                <a:lnTo>
                  <a:pt x="58" y="650"/>
                </a:lnTo>
                <a:lnTo>
                  <a:pt x="58" y="652"/>
                </a:lnTo>
                <a:lnTo>
                  <a:pt x="44" y="712"/>
                </a:lnTo>
                <a:lnTo>
                  <a:pt x="42" y="712"/>
                </a:lnTo>
                <a:lnTo>
                  <a:pt x="18" y="712"/>
                </a:lnTo>
                <a:lnTo>
                  <a:pt x="12" y="714"/>
                </a:lnTo>
                <a:lnTo>
                  <a:pt x="6" y="716"/>
                </a:lnTo>
                <a:lnTo>
                  <a:pt x="8" y="720"/>
                </a:lnTo>
                <a:lnTo>
                  <a:pt x="12" y="724"/>
                </a:lnTo>
                <a:lnTo>
                  <a:pt x="28" y="736"/>
                </a:lnTo>
                <a:lnTo>
                  <a:pt x="40" y="734"/>
                </a:lnTo>
                <a:lnTo>
                  <a:pt x="42" y="734"/>
                </a:lnTo>
                <a:lnTo>
                  <a:pt x="70" y="760"/>
                </a:lnTo>
                <a:lnTo>
                  <a:pt x="72" y="764"/>
                </a:lnTo>
                <a:lnTo>
                  <a:pt x="76" y="768"/>
                </a:lnTo>
                <a:lnTo>
                  <a:pt x="76" y="778"/>
                </a:lnTo>
                <a:lnTo>
                  <a:pt x="74" y="792"/>
                </a:lnTo>
                <a:lnTo>
                  <a:pt x="66" y="806"/>
                </a:lnTo>
                <a:lnTo>
                  <a:pt x="70" y="832"/>
                </a:lnTo>
                <a:lnTo>
                  <a:pt x="80" y="834"/>
                </a:lnTo>
                <a:lnTo>
                  <a:pt x="120" y="834"/>
                </a:lnTo>
                <a:lnTo>
                  <a:pt x="100" y="852"/>
                </a:lnTo>
                <a:lnTo>
                  <a:pt x="112" y="860"/>
                </a:lnTo>
                <a:lnTo>
                  <a:pt x="128" y="868"/>
                </a:lnTo>
                <a:lnTo>
                  <a:pt x="170" y="886"/>
                </a:lnTo>
                <a:lnTo>
                  <a:pt x="172" y="888"/>
                </a:lnTo>
                <a:lnTo>
                  <a:pt x="174" y="888"/>
                </a:lnTo>
                <a:lnTo>
                  <a:pt x="178" y="952"/>
                </a:lnTo>
                <a:lnTo>
                  <a:pt x="180" y="962"/>
                </a:lnTo>
                <a:lnTo>
                  <a:pt x="186" y="970"/>
                </a:lnTo>
                <a:lnTo>
                  <a:pt x="194" y="976"/>
                </a:lnTo>
                <a:lnTo>
                  <a:pt x="206" y="982"/>
                </a:lnTo>
                <a:lnTo>
                  <a:pt x="210" y="980"/>
                </a:lnTo>
                <a:lnTo>
                  <a:pt x="212" y="980"/>
                </a:lnTo>
                <a:lnTo>
                  <a:pt x="256" y="986"/>
                </a:lnTo>
                <a:lnTo>
                  <a:pt x="260" y="986"/>
                </a:lnTo>
                <a:lnTo>
                  <a:pt x="260" y="984"/>
                </a:lnTo>
                <a:lnTo>
                  <a:pt x="268" y="968"/>
                </a:lnTo>
                <a:lnTo>
                  <a:pt x="268" y="966"/>
                </a:lnTo>
                <a:lnTo>
                  <a:pt x="268" y="960"/>
                </a:lnTo>
                <a:lnTo>
                  <a:pt x="270" y="956"/>
                </a:lnTo>
                <a:lnTo>
                  <a:pt x="274" y="952"/>
                </a:lnTo>
                <a:lnTo>
                  <a:pt x="278" y="948"/>
                </a:lnTo>
                <a:lnTo>
                  <a:pt x="286" y="940"/>
                </a:lnTo>
                <a:lnTo>
                  <a:pt x="290" y="932"/>
                </a:lnTo>
                <a:lnTo>
                  <a:pt x="294" y="928"/>
                </a:lnTo>
                <a:lnTo>
                  <a:pt x="298" y="926"/>
                </a:lnTo>
                <a:lnTo>
                  <a:pt x="306" y="926"/>
                </a:lnTo>
                <a:lnTo>
                  <a:pt x="314" y="928"/>
                </a:lnTo>
                <a:lnTo>
                  <a:pt x="316" y="928"/>
                </a:lnTo>
                <a:lnTo>
                  <a:pt x="330" y="936"/>
                </a:lnTo>
                <a:lnTo>
                  <a:pt x="382" y="946"/>
                </a:lnTo>
                <a:lnTo>
                  <a:pt x="412" y="944"/>
                </a:lnTo>
                <a:lnTo>
                  <a:pt x="434" y="934"/>
                </a:lnTo>
                <a:lnTo>
                  <a:pt x="440" y="928"/>
                </a:lnTo>
                <a:lnTo>
                  <a:pt x="444" y="924"/>
                </a:lnTo>
                <a:lnTo>
                  <a:pt x="452" y="924"/>
                </a:lnTo>
                <a:lnTo>
                  <a:pt x="460" y="930"/>
                </a:lnTo>
                <a:lnTo>
                  <a:pt x="464" y="932"/>
                </a:lnTo>
                <a:lnTo>
                  <a:pt x="468" y="938"/>
                </a:lnTo>
                <a:lnTo>
                  <a:pt x="472" y="948"/>
                </a:lnTo>
                <a:lnTo>
                  <a:pt x="488" y="960"/>
                </a:lnTo>
                <a:lnTo>
                  <a:pt x="500" y="960"/>
                </a:lnTo>
                <a:lnTo>
                  <a:pt x="502" y="960"/>
                </a:lnTo>
                <a:lnTo>
                  <a:pt x="504" y="960"/>
                </a:lnTo>
                <a:lnTo>
                  <a:pt x="520" y="968"/>
                </a:lnTo>
                <a:lnTo>
                  <a:pt x="552" y="964"/>
                </a:lnTo>
                <a:lnTo>
                  <a:pt x="570" y="960"/>
                </a:lnTo>
                <a:lnTo>
                  <a:pt x="614" y="964"/>
                </a:lnTo>
                <a:lnTo>
                  <a:pt x="634" y="958"/>
                </a:lnTo>
                <a:lnTo>
                  <a:pt x="658" y="948"/>
                </a:lnTo>
                <a:lnTo>
                  <a:pt x="666" y="944"/>
                </a:lnTo>
                <a:lnTo>
                  <a:pt x="676" y="940"/>
                </a:lnTo>
                <a:lnTo>
                  <a:pt x="720" y="940"/>
                </a:lnTo>
                <a:lnTo>
                  <a:pt x="736" y="934"/>
                </a:lnTo>
                <a:lnTo>
                  <a:pt x="746" y="930"/>
                </a:lnTo>
                <a:lnTo>
                  <a:pt x="754" y="928"/>
                </a:lnTo>
                <a:lnTo>
                  <a:pt x="778" y="928"/>
                </a:lnTo>
                <a:lnTo>
                  <a:pt x="790" y="936"/>
                </a:lnTo>
                <a:lnTo>
                  <a:pt x="826" y="944"/>
                </a:lnTo>
                <a:lnTo>
                  <a:pt x="830" y="944"/>
                </a:lnTo>
                <a:lnTo>
                  <a:pt x="832" y="948"/>
                </a:lnTo>
                <a:lnTo>
                  <a:pt x="842" y="956"/>
                </a:lnTo>
                <a:lnTo>
                  <a:pt x="858" y="964"/>
                </a:lnTo>
                <a:lnTo>
                  <a:pt x="858" y="966"/>
                </a:lnTo>
                <a:lnTo>
                  <a:pt x="892" y="968"/>
                </a:lnTo>
                <a:lnTo>
                  <a:pt x="908" y="976"/>
                </a:lnTo>
                <a:lnTo>
                  <a:pt x="928" y="980"/>
                </a:lnTo>
                <a:lnTo>
                  <a:pt x="946" y="982"/>
                </a:lnTo>
                <a:lnTo>
                  <a:pt x="950" y="972"/>
                </a:lnTo>
                <a:lnTo>
                  <a:pt x="942" y="956"/>
                </a:lnTo>
                <a:lnTo>
                  <a:pt x="940" y="940"/>
                </a:lnTo>
                <a:lnTo>
                  <a:pt x="938" y="940"/>
                </a:lnTo>
                <a:lnTo>
                  <a:pt x="942" y="936"/>
                </a:lnTo>
                <a:lnTo>
                  <a:pt x="952" y="922"/>
                </a:lnTo>
                <a:lnTo>
                  <a:pt x="952" y="920"/>
                </a:lnTo>
                <a:lnTo>
                  <a:pt x="954" y="920"/>
                </a:lnTo>
                <a:lnTo>
                  <a:pt x="964" y="912"/>
                </a:lnTo>
                <a:lnTo>
                  <a:pt x="962" y="908"/>
                </a:lnTo>
                <a:lnTo>
                  <a:pt x="958" y="892"/>
                </a:lnTo>
                <a:lnTo>
                  <a:pt x="956" y="888"/>
                </a:lnTo>
                <a:lnTo>
                  <a:pt x="950" y="884"/>
                </a:lnTo>
                <a:lnTo>
                  <a:pt x="938" y="872"/>
                </a:lnTo>
                <a:lnTo>
                  <a:pt x="922" y="858"/>
                </a:lnTo>
                <a:lnTo>
                  <a:pt x="922" y="856"/>
                </a:lnTo>
                <a:lnTo>
                  <a:pt x="920" y="856"/>
                </a:lnTo>
                <a:lnTo>
                  <a:pt x="922" y="856"/>
                </a:lnTo>
                <a:lnTo>
                  <a:pt x="922" y="854"/>
                </a:lnTo>
                <a:lnTo>
                  <a:pt x="924" y="838"/>
                </a:lnTo>
                <a:lnTo>
                  <a:pt x="924" y="828"/>
                </a:lnTo>
                <a:lnTo>
                  <a:pt x="916" y="808"/>
                </a:lnTo>
                <a:lnTo>
                  <a:pt x="934" y="804"/>
                </a:lnTo>
                <a:lnTo>
                  <a:pt x="944" y="796"/>
                </a:lnTo>
                <a:lnTo>
                  <a:pt x="966" y="796"/>
                </a:lnTo>
                <a:lnTo>
                  <a:pt x="988" y="792"/>
                </a:lnTo>
                <a:lnTo>
                  <a:pt x="990" y="792"/>
                </a:lnTo>
                <a:lnTo>
                  <a:pt x="1004" y="794"/>
                </a:lnTo>
                <a:lnTo>
                  <a:pt x="1022" y="788"/>
                </a:lnTo>
                <a:lnTo>
                  <a:pt x="1042" y="784"/>
                </a:lnTo>
                <a:lnTo>
                  <a:pt x="1054" y="780"/>
                </a:lnTo>
                <a:lnTo>
                  <a:pt x="1056" y="780"/>
                </a:lnTo>
                <a:lnTo>
                  <a:pt x="1090" y="772"/>
                </a:lnTo>
                <a:lnTo>
                  <a:pt x="1096" y="768"/>
                </a:lnTo>
                <a:lnTo>
                  <a:pt x="1094" y="760"/>
                </a:lnTo>
                <a:lnTo>
                  <a:pt x="1088" y="750"/>
                </a:lnTo>
                <a:lnTo>
                  <a:pt x="1088" y="748"/>
                </a:lnTo>
                <a:lnTo>
                  <a:pt x="1086" y="748"/>
                </a:lnTo>
                <a:lnTo>
                  <a:pt x="1088" y="736"/>
                </a:lnTo>
                <a:lnTo>
                  <a:pt x="1090" y="734"/>
                </a:lnTo>
                <a:lnTo>
                  <a:pt x="1090" y="718"/>
                </a:lnTo>
                <a:lnTo>
                  <a:pt x="1086" y="704"/>
                </a:lnTo>
                <a:lnTo>
                  <a:pt x="1086" y="702"/>
                </a:lnTo>
                <a:lnTo>
                  <a:pt x="1094" y="686"/>
                </a:lnTo>
                <a:lnTo>
                  <a:pt x="1100" y="678"/>
                </a:lnTo>
                <a:lnTo>
                  <a:pt x="1102" y="676"/>
                </a:lnTo>
                <a:lnTo>
                  <a:pt x="1106" y="676"/>
                </a:lnTo>
                <a:lnTo>
                  <a:pt x="1126" y="676"/>
                </a:lnTo>
                <a:lnTo>
                  <a:pt x="1132" y="676"/>
                </a:lnTo>
                <a:lnTo>
                  <a:pt x="1138" y="672"/>
                </a:lnTo>
                <a:lnTo>
                  <a:pt x="1170" y="630"/>
                </a:lnTo>
                <a:lnTo>
                  <a:pt x="1170" y="628"/>
                </a:lnTo>
                <a:lnTo>
                  <a:pt x="1186" y="614"/>
                </a:lnTo>
                <a:lnTo>
                  <a:pt x="1188" y="612"/>
                </a:lnTo>
                <a:lnTo>
                  <a:pt x="1196" y="610"/>
                </a:lnTo>
                <a:lnTo>
                  <a:pt x="1202" y="608"/>
                </a:lnTo>
                <a:lnTo>
                  <a:pt x="1206" y="604"/>
                </a:lnTo>
                <a:lnTo>
                  <a:pt x="1214" y="596"/>
                </a:lnTo>
                <a:lnTo>
                  <a:pt x="1218" y="592"/>
                </a:lnTo>
                <a:lnTo>
                  <a:pt x="1246" y="598"/>
                </a:lnTo>
                <a:lnTo>
                  <a:pt x="1270" y="588"/>
                </a:lnTo>
                <a:lnTo>
                  <a:pt x="1284" y="586"/>
                </a:lnTo>
                <a:lnTo>
                  <a:pt x="1296" y="580"/>
                </a:lnTo>
                <a:lnTo>
                  <a:pt x="1296" y="562"/>
                </a:lnTo>
                <a:lnTo>
                  <a:pt x="1298" y="540"/>
                </a:lnTo>
                <a:lnTo>
                  <a:pt x="1298" y="538"/>
                </a:lnTo>
                <a:lnTo>
                  <a:pt x="1302" y="532"/>
                </a:lnTo>
                <a:lnTo>
                  <a:pt x="1302" y="530"/>
                </a:lnTo>
                <a:close/>
              </a:path>
            </a:pathLst>
          </a:custGeom>
          <a:solidFill>
            <a:schemeClr val="tx1">
              <a:lumMod val="50000"/>
              <a:lumOff val="50000"/>
            </a:schemeClr>
          </a:solidFill>
          <a:ln w="12700">
            <a:noFill/>
          </a:ln>
          <a:effectLst/>
        </p:spPr>
        <p:txBody>
          <a:bodyPr anchor="t">
            <a:noAutofit/>
          </a:bodyPr>
          <a:p>
            <a:pPr lvl="0" algn="l">
              <a:spcBef>
                <a:spcPts val="0"/>
              </a:spcBef>
              <a:spcAft>
                <a:spcPts val="0"/>
              </a:spcAft>
              <a:defRPr/>
            </a:pPr>
            <a:endParaRPr lang="zh-CN" altLang="en-US" sz="2400">
              <a:noFill/>
              <a:sym typeface="+mn-ea"/>
            </a:endParaRPr>
          </a:p>
        </p:txBody>
      </p:sp>
      <p:sp>
        <p:nvSpPr>
          <p:cNvPr id="28" name="青海"/>
          <p:cNvSpPr/>
          <p:nvPr>
            <p:custDataLst>
              <p:tags r:id="rId6"/>
            </p:custDataLst>
          </p:nvPr>
        </p:nvSpPr>
        <p:spPr bwMode="auto">
          <a:xfrm>
            <a:off x="1960245" y="3227705"/>
            <a:ext cx="1711325" cy="1228090"/>
          </a:xfrm>
          <a:custGeom>
            <a:avLst/>
            <a:gdLst>
              <a:gd name="T0" fmla="*/ 2147483646 w 812"/>
              <a:gd name="T1" fmla="*/ 2147483646 h 582"/>
              <a:gd name="T2" fmla="*/ 2147483646 w 812"/>
              <a:gd name="T3" fmla="*/ 2147483646 h 582"/>
              <a:gd name="T4" fmla="*/ 2147483646 w 812"/>
              <a:gd name="T5" fmla="*/ 2147483646 h 582"/>
              <a:gd name="T6" fmla="*/ 2147483646 w 812"/>
              <a:gd name="T7" fmla="*/ 2147483646 h 582"/>
              <a:gd name="T8" fmla="*/ 2147483646 w 812"/>
              <a:gd name="T9" fmla="*/ 2147483646 h 582"/>
              <a:gd name="T10" fmla="*/ 2147483646 w 812"/>
              <a:gd name="T11" fmla="*/ 2147483646 h 582"/>
              <a:gd name="T12" fmla="*/ 2147483646 w 812"/>
              <a:gd name="T13" fmla="*/ 2147483646 h 582"/>
              <a:gd name="T14" fmla="*/ 2147483646 w 812"/>
              <a:gd name="T15" fmla="*/ 2147483646 h 582"/>
              <a:gd name="T16" fmla="*/ 2147483646 w 812"/>
              <a:gd name="T17" fmla="*/ 2147483646 h 582"/>
              <a:gd name="T18" fmla="*/ 2147483646 w 812"/>
              <a:gd name="T19" fmla="*/ 2147483646 h 582"/>
              <a:gd name="T20" fmla="*/ 2147483646 w 812"/>
              <a:gd name="T21" fmla="*/ 2147483646 h 582"/>
              <a:gd name="T22" fmla="*/ 2147483646 w 812"/>
              <a:gd name="T23" fmla="*/ 2147483646 h 582"/>
              <a:gd name="T24" fmla="*/ 2147483646 w 812"/>
              <a:gd name="T25" fmla="*/ 2147483646 h 582"/>
              <a:gd name="T26" fmla="*/ 2147483646 w 812"/>
              <a:gd name="T27" fmla="*/ 2147483646 h 582"/>
              <a:gd name="T28" fmla="*/ 2147483646 w 812"/>
              <a:gd name="T29" fmla="*/ 2147483646 h 582"/>
              <a:gd name="T30" fmla="*/ 2147483646 w 812"/>
              <a:gd name="T31" fmla="*/ 2147483646 h 582"/>
              <a:gd name="T32" fmla="*/ 2147483646 w 812"/>
              <a:gd name="T33" fmla="*/ 2147483646 h 582"/>
              <a:gd name="T34" fmla="*/ 0 w 812"/>
              <a:gd name="T35" fmla="*/ 2147483646 h 582"/>
              <a:gd name="T36" fmla="*/ 2147483646 w 812"/>
              <a:gd name="T37" fmla="*/ 2147483646 h 582"/>
              <a:gd name="T38" fmla="*/ 2147483646 w 812"/>
              <a:gd name="T39" fmla="*/ 2147483646 h 582"/>
              <a:gd name="T40" fmla="*/ 2147483646 w 812"/>
              <a:gd name="T41" fmla="*/ 2147483646 h 582"/>
              <a:gd name="T42" fmla="*/ 2147483646 w 812"/>
              <a:gd name="T43" fmla="*/ 2147483646 h 582"/>
              <a:gd name="T44" fmla="*/ 2147483646 w 812"/>
              <a:gd name="T45" fmla="*/ 2147483646 h 582"/>
              <a:gd name="T46" fmla="*/ 2147483646 w 812"/>
              <a:gd name="T47" fmla="*/ 2147483646 h 582"/>
              <a:gd name="T48" fmla="*/ 2147483646 w 812"/>
              <a:gd name="T49" fmla="*/ 2147483646 h 582"/>
              <a:gd name="T50" fmla="*/ 2147483646 w 812"/>
              <a:gd name="T51" fmla="*/ 2147483646 h 582"/>
              <a:gd name="T52" fmla="*/ 2147483646 w 812"/>
              <a:gd name="T53" fmla="*/ 2147483646 h 582"/>
              <a:gd name="T54" fmla="*/ 2147483646 w 812"/>
              <a:gd name="T55" fmla="*/ 2147483646 h 582"/>
              <a:gd name="T56" fmla="*/ 2147483646 w 812"/>
              <a:gd name="T57" fmla="*/ 2147483646 h 582"/>
              <a:gd name="T58" fmla="*/ 2147483646 w 812"/>
              <a:gd name="T59" fmla="*/ 2147483646 h 582"/>
              <a:gd name="T60" fmla="*/ 2147483646 w 812"/>
              <a:gd name="T61" fmla="*/ 2147483646 h 582"/>
              <a:gd name="T62" fmla="*/ 2147483646 w 812"/>
              <a:gd name="T63" fmla="*/ 2147483646 h 582"/>
              <a:gd name="T64" fmla="*/ 2147483646 w 812"/>
              <a:gd name="T65" fmla="*/ 2147483646 h 582"/>
              <a:gd name="T66" fmla="*/ 2147483646 w 812"/>
              <a:gd name="T67" fmla="*/ 2147483646 h 582"/>
              <a:gd name="T68" fmla="*/ 2147483646 w 812"/>
              <a:gd name="T69" fmla="*/ 2147483646 h 582"/>
              <a:gd name="T70" fmla="*/ 2147483646 w 812"/>
              <a:gd name="T71" fmla="*/ 2147483646 h 582"/>
              <a:gd name="T72" fmla="*/ 2147483646 w 812"/>
              <a:gd name="T73" fmla="*/ 2147483646 h 582"/>
              <a:gd name="T74" fmla="*/ 2147483646 w 812"/>
              <a:gd name="T75" fmla="*/ 2147483646 h 582"/>
              <a:gd name="T76" fmla="*/ 2147483646 w 812"/>
              <a:gd name="T77" fmla="*/ 2147483646 h 582"/>
              <a:gd name="T78" fmla="*/ 2147483646 w 812"/>
              <a:gd name="T79" fmla="*/ 2147483646 h 582"/>
              <a:gd name="T80" fmla="*/ 2147483646 w 812"/>
              <a:gd name="T81" fmla="*/ 2147483646 h 582"/>
              <a:gd name="T82" fmla="*/ 2147483646 w 812"/>
              <a:gd name="T83" fmla="*/ 2147483646 h 582"/>
              <a:gd name="T84" fmla="*/ 2147483646 w 812"/>
              <a:gd name="T85" fmla="*/ 2147483646 h 582"/>
              <a:gd name="T86" fmla="*/ 2147483646 w 812"/>
              <a:gd name="T87" fmla="*/ 2147483646 h 582"/>
              <a:gd name="T88" fmla="*/ 2147483646 w 812"/>
              <a:gd name="T89" fmla="*/ 2147483646 h 582"/>
              <a:gd name="T90" fmla="*/ 2147483646 w 812"/>
              <a:gd name="T91" fmla="*/ 2147483646 h 582"/>
              <a:gd name="T92" fmla="*/ 2147483646 w 812"/>
              <a:gd name="T93" fmla="*/ 2147483646 h 582"/>
              <a:gd name="T94" fmla="*/ 2147483646 w 812"/>
              <a:gd name="T95" fmla="*/ 2147483646 h 582"/>
              <a:gd name="T96" fmla="*/ 2147483646 w 812"/>
              <a:gd name="T97" fmla="*/ 2147483646 h 582"/>
              <a:gd name="T98" fmla="*/ 2147483646 w 812"/>
              <a:gd name="T99" fmla="*/ 2147483646 h 582"/>
              <a:gd name="T100" fmla="*/ 2147483646 w 812"/>
              <a:gd name="T101" fmla="*/ 2147483646 h 582"/>
              <a:gd name="T102" fmla="*/ 2147483646 w 812"/>
              <a:gd name="T103" fmla="*/ 2147483646 h 582"/>
              <a:gd name="T104" fmla="*/ 2147483646 w 812"/>
              <a:gd name="T105" fmla="*/ 2147483646 h 582"/>
              <a:gd name="T106" fmla="*/ 2147483646 w 812"/>
              <a:gd name="T107" fmla="*/ 2147483646 h 58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12" h="582">
                <a:moveTo>
                  <a:pt x="484" y="30"/>
                </a:moveTo>
                <a:lnTo>
                  <a:pt x="476" y="36"/>
                </a:lnTo>
                <a:lnTo>
                  <a:pt x="480" y="56"/>
                </a:lnTo>
                <a:lnTo>
                  <a:pt x="480" y="58"/>
                </a:lnTo>
                <a:lnTo>
                  <a:pt x="482" y="58"/>
                </a:lnTo>
                <a:lnTo>
                  <a:pt x="480" y="58"/>
                </a:lnTo>
                <a:lnTo>
                  <a:pt x="472" y="78"/>
                </a:lnTo>
                <a:lnTo>
                  <a:pt x="460" y="82"/>
                </a:lnTo>
                <a:lnTo>
                  <a:pt x="458" y="84"/>
                </a:lnTo>
                <a:lnTo>
                  <a:pt x="456" y="84"/>
                </a:lnTo>
                <a:lnTo>
                  <a:pt x="436" y="74"/>
                </a:lnTo>
                <a:lnTo>
                  <a:pt x="396" y="38"/>
                </a:lnTo>
                <a:lnTo>
                  <a:pt x="380" y="28"/>
                </a:lnTo>
                <a:lnTo>
                  <a:pt x="356" y="20"/>
                </a:lnTo>
                <a:lnTo>
                  <a:pt x="356" y="18"/>
                </a:lnTo>
                <a:lnTo>
                  <a:pt x="344" y="10"/>
                </a:lnTo>
                <a:lnTo>
                  <a:pt x="324" y="4"/>
                </a:lnTo>
                <a:lnTo>
                  <a:pt x="314" y="6"/>
                </a:lnTo>
                <a:lnTo>
                  <a:pt x="312" y="6"/>
                </a:lnTo>
                <a:lnTo>
                  <a:pt x="288" y="4"/>
                </a:lnTo>
                <a:lnTo>
                  <a:pt x="286" y="4"/>
                </a:lnTo>
                <a:lnTo>
                  <a:pt x="268" y="0"/>
                </a:lnTo>
                <a:lnTo>
                  <a:pt x="256" y="0"/>
                </a:lnTo>
                <a:lnTo>
                  <a:pt x="248" y="6"/>
                </a:lnTo>
                <a:lnTo>
                  <a:pt x="240" y="8"/>
                </a:lnTo>
                <a:lnTo>
                  <a:pt x="228" y="10"/>
                </a:lnTo>
                <a:lnTo>
                  <a:pt x="212" y="14"/>
                </a:lnTo>
                <a:lnTo>
                  <a:pt x="198" y="18"/>
                </a:lnTo>
                <a:lnTo>
                  <a:pt x="196" y="20"/>
                </a:lnTo>
                <a:lnTo>
                  <a:pt x="180" y="22"/>
                </a:lnTo>
                <a:lnTo>
                  <a:pt x="160" y="28"/>
                </a:lnTo>
                <a:lnTo>
                  <a:pt x="158" y="28"/>
                </a:lnTo>
                <a:lnTo>
                  <a:pt x="144" y="26"/>
                </a:lnTo>
                <a:lnTo>
                  <a:pt x="120" y="30"/>
                </a:lnTo>
                <a:lnTo>
                  <a:pt x="100" y="30"/>
                </a:lnTo>
                <a:lnTo>
                  <a:pt x="92" y="38"/>
                </a:lnTo>
                <a:lnTo>
                  <a:pt x="82" y="40"/>
                </a:lnTo>
                <a:lnTo>
                  <a:pt x="86" y="50"/>
                </a:lnTo>
                <a:lnTo>
                  <a:pt x="86" y="66"/>
                </a:lnTo>
                <a:lnTo>
                  <a:pt x="84" y="78"/>
                </a:lnTo>
                <a:lnTo>
                  <a:pt x="98" y="90"/>
                </a:lnTo>
                <a:lnTo>
                  <a:pt x="110" y="102"/>
                </a:lnTo>
                <a:lnTo>
                  <a:pt x="118" y="110"/>
                </a:lnTo>
                <a:lnTo>
                  <a:pt x="120" y="114"/>
                </a:lnTo>
                <a:lnTo>
                  <a:pt x="120" y="118"/>
                </a:lnTo>
                <a:lnTo>
                  <a:pt x="124" y="130"/>
                </a:lnTo>
                <a:lnTo>
                  <a:pt x="130" y="142"/>
                </a:lnTo>
                <a:lnTo>
                  <a:pt x="128" y="142"/>
                </a:lnTo>
                <a:lnTo>
                  <a:pt x="112" y="154"/>
                </a:lnTo>
                <a:lnTo>
                  <a:pt x="102" y="166"/>
                </a:lnTo>
                <a:lnTo>
                  <a:pt x="104" y="178"/>
                </a:lnTo>
                <a:lnTo>
                  <a:pt x="112" y="196"/>
                </a:lnTo>
                <a:lnTo>
                  <a:pt x="112" y="198"/>
                </a:lnTo>
                <a:lnTo>
                  <a:pt x="112" y="204"/>
                </a:lnTo>
                <a:lnTo>
                  <a:pt x="108" y="210"/>
                </a:lnTo>
                <a:lnTo>
                  <a:pt x="106" y="214"/>
                </a:lnTo>
                <a:lnTo>
                  <a:pt x="102" y="216"/>
                </a:lnTo>
                <a:lnTo>
                  <a:pt x="96" y="216"/>
                </a:lnTo>
                <a:lnTo>
                  <a:pt x="80" y="214"/>
                </a:lnTo>
                <a:lnTo>
                  <a:pt x="60" y="210"/>
                </a:lnTo>
                <a:lnTo>
                  <a:pt x="58" y="210"/>
                </a:lnTo>
                <a:lnTo>
                  <a:pt x="44" y="202"/>
                </a:lnTo>
                <a:lnTo>
                  <a:pt x="20" y="202"/>
                </a:lnTo>
                <a:lnTo>
                  <a:pt x="22" y="202"/>
                </a:lnTo>
                <a:lnTo>
                  <a:pt x="20" y="242"/>
                </a:lnTo>
                <a:lnTo>
                  <a:pt x="18" y="246"/>
                </a:lnTo>
                <a:lnTo>
                  <a:pt x="16" y="248"/>
                </a:lnTo>
                <a:lnTo>
                  <a:pt x="8" y="250"/>
                </a:lnTo>
                <a:lnTo>
                  <a:pt x="6" y="254"/>
                </a:lnTo>
                <a:lnTo>
                  <a:pt x="6" y="262"/>
                </a:lnTo>
                <a:lnTo>
                  <a:pt x="4" y="262"/>
                </a:lnTo>
                <a:lnTo>
                  <a:pt x="4" y="272"/>
                </a:lnTo>
                <a:lnTo>
                  <a:pt x="10" y="280"/>
                </a:lnTo>
                <a:lnTo>
                  <a:pt x="14" y="284"/>
                </a:lnTo>
                <a:lnTo>
                  <a:pt x="18" y="304"/>
                </a:lnTo>
                <a:lnTo>
                  <a:pt x="18" y="310"/>
                </a:lnTo>
                <a:lnTo>
                  <a:pt x="16" y="322"/>
                </a:lnTo>
                <a:lnTo>
                  <a:pt x="10" y="338"/>
                </a:lnTo>
                <a:lnTo>
                  <a:pt x="0" y="358"/>
                </a:lnTo>
                <a:lnTo>
                  <a:pt x="0" y="362"/>
                </a:lnTo>
                <a:lnTo>
                  <a:pt x="0" y="370"/>
                </a:lnTo>
                <a:lnTo>
                  <a:pt x="12" y="384"/>
                </a:lnTo>
                <a:lnTo>
                  <a:pt x="16" y="394"/>
                </a:lnTo>
                <a:lnTo>
                  <a:pt x="26" y="406"/>
                </a:lnTo>
                <a:lnTo>
                  <a:pt x="40" y="422"/>
                </a:lnTo>
                <a:lnTo>
                  <a:pt x="48" y="430"/>
                </a:lnTo>
                <a:lnTo>
                  <a:pt x="52" y="430"/>
                </a:lnTo>
                <a:lnTo>
                  <a:pt x="68" y="422"/>
                </a:lnTo>
                <a:lnTo>
                  <a:pt x="72" y="418"/>
                </a:lnTo>
                <a:lnTo>
                  <a:pt x="76" y="418"/>
                </a:lnTo>
                <a:lnTo>
                  <a:pt x="84" y="420"/>
                </a:lnTo>
                <a:lnTo>
                  <a:pt x="92" y="424"/>
                </a:lnTo>
                <a:lnTo>
                  <a:pt x="92" y="426"/>
                </a:lnTo>
                <a:lnTo>
                  <a:pt x="100" y="434"/>
                </a:lnTo>
                <a:lnTo>
                  <a:pt x="104" y="444"/>
                </a:lnTo>
                <a:lnTo>
                  <a:pt x="108" y="448"/>
                </a:lnTo>
                <a:lnTo>
                  <a:pt x="110" y="450"/>
                </a:lnTo>
                <a:lnTo>
                  <a:pt x="120" y="458"/>
                </a:lnTo>
                <a:lnTo>
                  <a:pt x="126" y="458"/>
                </a:lnTo>
                <a:lnTo>
                  <a:pt x="132" y="460"/>
                </a:lnTo>
                <a:lnTo>
                  <a:pt x="136" y="464"/>
                </a:lnTo>
                <a:lnTo>
                  <a:pt x="144" y="468"/>
                </a:lnTo>
                <a:lnTo>
                  <a:pt x="160" y="474"/>
                </a:lnTo>
                <a:lnTo>
                  <a:pt x="162" y="474"/>
                </a:lnTo>
                <a:lnTo>
                  <a:pt x="186" y="482"/>
                </a:lnTo>
                <a:lnTo>
                  <a:pt x="188" y="482"/>
                </a:lnTo>
                <a:lnTo>
                  <a:pt x="204" y="490"/>
                </a:lnTo>
                <a:lnTo>
                  <a:pt x="232" y="498"/>
                </a:lnTo>
                <a:lnTo>
                  <a:pt x="234" y="498"/>
                </a:lnTo>
                <a:lnTo>
                  <a:pt x="272" y="500"/>
                </a:lnTo>
                <a:lnTo>
                  <a:pt x="288" y="494"/>
                </a:lnTo>
                <a:lnTo>
                  <a:pt x="304" y="494"/>
                </a:lnTo>
                <a:lnTo>
                  <a:pt x="304" y="496"/>
                </a:lnTo>
                <a:lnTo>
                  <a:pt x="316" y="512"/>
                </a:lnTo>
                <a:lnTo>
                  <a:pt x="324" y="526"/>
                </a:lnTo>
                <a:lnTo>
                  <a:pt x="332" y="532"/>
                </a:lnTo>
                <a:lnTo>
                  <a:pt x="340" y="536"/>
                </a:lnTo>
                <a:lnTo>
                  <a:pt x="340" y="538"/>
                </a:lnTo>
                <a:lnTo>
                  <a:pt x="342" y="538"/>
                </a:lnTo>
                <a:lnTo>
                  <a:pt x="348" y="554"/>
                </a:lnTo>
                <a:lnTo>
                  <a:pt x="350" y="554"/>
                </a:lnTo>
                <a:lnTo>
                  <a:pt x="350" y="556"/>
                </a:lnTo>
                <a:lnTo>
                  <a:pt x="354" y="574"/>
                </a:lnTo>
                <a:lnTo>
                  <a:pt x="364" y="578"/>
                </a:lnTo>
                <a:lnTo>
                  <a:pt x="366" y="578"/>
                </a:lnTo>
                <a:lnTo>
                  <a:pt x="376" y="582"/>
                </a:lnTo>
                <a:lnTo>
                  <a:pt x="388" y="580"/>
                </a:lnTo>
                <a:lnTo>
                  <a:pt x="390" y="568"/>
                </a:lnTo>
                <a:lnTo>
                  <a:pt x="392" y="566"/>
                </a:lnTo>
                <a:lnTo>
                  <a:pt x="404" y="554"/>
                </a:lnTo>
                <a:lnTo>
                  <a:pt x="420" y="558"/>
                </a:lnTo>
                <a:lnTo>
                  <a:pt x="428" y="574"/>
                </a:lnTo>
                <a:lnTo>
                  <a:pt x="442" y="570"/>
                </a:lnTo>
                <a:lnTo>
                  <a:pt x="444" y="554"/>
                </a:lnTo>
                <a:lnTo>
                  <a:pt x="444" y="552"/>
                </a:lnTo>
                <a:lnTo>
                  <a:pt x="456" y="546"/>
                </a:lnTo>
                <a:lnTo>
                  <a:pt x="452" y="524"/>
                </a:lnTo>
                <a:lnTo>
                  <a:pt x="452" y="522"/>
                </a:lnTo>
                <a:lnTo>
                  <a:pt x="464" y="496"/>
                </a:lnTo>
                <a:lnTo>
                  <a:pt x="476" y="492"/>
                </a:lnTo>
                <a:lnTo>
                  <a:pt x="472" y="470"/>
                </a:lnTo>
                <a:lnTo>
                  <a:pt x="484" y="470"/>
                </a:lnTo>
                <a:lnTo>
                  <a:pt x="484" y="458"/>
                </a:lnTo>
                <a:lnTo>
                  <a:pt x="476" y="438"/>
                </a:lnTo>
                <a:lnTo>
                  <a:pt x="476" y="436"/>
                </a:lnTo>
                <a:lnTo>
                  <a:pt x="478" y="420"/>
                </a:lnTo>
                <a:lnTo>
                  <a:pt x="478" y="418"/>
                </a:lnTo>
                <a:lnTo>
                  <a:pt x="480" y="418"/>
                </a:lnTo>
                <a:lnTo>
                  <a:pt x="488" y="406"/>
                </a:lnTo>
                <a:lnTo>
                  <a:pt x="490" y="406"/>
                </a:lnTo>
                <a:lnTo>
                  <a:pt x="492" y="406"/>
                </a:lnTo>
                <a:lnTo>
                  <a:pt x="514" y="410"/>
                </a:lnTo>
                <a:lnTo>
                  <a:pt x="532" y="414"/>
                </a:lnTo>
                <a:lnTo>
                  <a:pt x="548" y="410"/>
                </a:lnTo>
                <a:lnTo>
                  <a:pt x="556" y="426"/>
                </a:lnTo>
                <a:lnTo>
                  <a:pt x="556" y="428"/>
                </a:lnTo>
                <a:lnTo>
                  <a:pt x="556" y="440"/>
                </a:lnTo>
                <a:lnTo>
                  <a:pt x="560" y="452"/>
                </a:lnTo>
                <a:lnTo>
                  <a:pt x="562" y="458"/>
                </a:lnTo>
                <a:lnTo>
                  <a:pt x="568" y="462"/>
                </a:lnTo>
                <a:lnTo>
                  <a:pt x="578" y="464"/>
                </a:lnTo>
                <a:lnTo>
                  <a:pt x="580" y="468"/>
                </a:lnTo>
                <a:lnTo>
                  <a:pt x="580" y="470"/>
                </a:lnTo>
                <a:lnTo>
                  <a:pt x="584" y="478"/>
                </a:lnTo>
                <a:lnTo>
                  <a:pt x="590" y="486"/>
                </a:lnTo>
                <a:lnTo>
                  <a:pt x="598" y="498"/>
                </a:lnTo>
                <a:lnTo>
                  <a:pt x="602" y="506"/>
                </a:lnTo>
                <a:lnTo>
                  <a:pt x="610" y="506"/>
                </a:lnTo>
                <a:lnTo>
                  <a:pt x="624" y="494"/>
                </a:lnTo>
                <a:lnTo>
                  <a:pt x="632" y="512"/>
                </a:lnTo>
                <a:lnTo>
                  <a:pt x="650" y="518"/>
                </a:lnTo>
                <a:lnTo>
                  <a:pt x="652" y="518"/>
                </a:lnTo>
                <a:lnTo>
                  <a:pt x="660" y="534"/>
                </a:lnTo>
                <a:lnTo>
                  <a:pt x="664" y="538"/>
                </a:lnTo>
                <a:lnTo>
                  <a:pt x="664" y="522"/>
                </a:lnTo>
                <a:lnTo>
                  <a:pt x="664" y="518"/>
                </a:lnTo>
                <a:lnTo>
                  <a:pt x="700" y="518"/>
                </a:lnTo>
                <a:lnTo>
                  <a:pt x="700" y="514"/>
                </a:lnTo>
                <a:lnTo>
                  <a:pt x="702" y="512"/>
                </a:lnTo>
                <a:lnTo>
                  <a:pt x="700" y="508"/>
                </a:lnTo>
                <a:lnTo>
                  <a:pt x="698" y="500"/>
                </a:lnTo>
                <a:lnTo>
                  <a:pt x="696" y="494"/>
                </a:lnTo>
                <a:lnTo>
                  <a:pt x="696" y="486"/>
                </a:lnTo>
                <a:lnTo>
                  <a:pt x="698" y="480"/>
                </a:lnTo>
                <a:lnTo>
                  <a:pt x="702" y="478"/>
                </a:lnTo>
                <a:lnTo>
                  <a:pt x="706" y="478"/>
                </a:lnTo>
                <a:lnTo>
                  <a:pt x="720" y="482"/>
                </a:lnTo>
                <a:lnTo>
                  <a:pt x="722" y="472"/>
                </a:lnTo>
                <a:lnTo>
                  <a:pt x="696" y="460"/>
                </a:lnTo>
                <a:lnTo>
                  <a:pt x="694" y="460"/>
                </a:lnTo>
                <a:lnTo>
                  <a:pt x="692" y="458"/>
                </a:lnTo>
                <a:lnTo>
                  <a:pt x="688" y="426"/>
                </a:lnTo>
                <a:lnTo>
                  <a:pt x="690" y="406"/>
                </a:lnTo>
                <a:lnTo>
                  <a:pt x="690" y="402"/>
                </a:lnTo>
                <a:lnTo>
                  <a:pt x="734" y="406"/>
                </a:lnTo>
                <a:lnTo>
                  <a:pt x="744" y="396"/>
                </a:lnTo>
                <a:lnTo>
                  <a:pt x="746" y="392"/>
                </a:lnTo>
                <a:lnTo>
                  <a:pt x="744" y="388"/>
                </a:lnTo>
                <a:lnTo>
                  <a:pt x="732" y="382"/>
                </a:lnTo>
                <a:lnTo>
                  <a:pt x="730" y="378"/>
                </a:lnTo>
                <a:lnTo>
                  <a:pt x="728" y="374"/>
                </a:lnTo>
                <a:lnTo>
                  <a:pt x="730" y="372"/>
                </a:lnTo>
                <a:lnTo>
                  <a:pt x="732" y="368"/>
                </a:lnTo>
                <a:lnTo>
                  <a:pt x="752" y="350"/>
                </a:lnTo>
                <a:lnTo>
                  <a:pt x="772" y="348"/>
                </a:lnTo>
                <a:lnTo>
                  <a:pt x="782" y="330"/>
                </a:lnTo>
                <a:lnTo>
                  <a:pt x="782" y="314"/>
                </a:lnTo>
                <a:lnTo>
                  <a:pt x="796" y="310"/>
                </a:lnTo>
                <a:lnTo>
                  <a:pt x="804" y="290"/>
                </a:lnTo>
                <a:lnTo>
                  <a:pt x="812" y="276"/>
                </a:lnTo>
                <a:lnTo>
                  <a:pt x="800" y="256"/>
                </a:lnTo>
                <a:lnTo>
                  <a:pt x="800" y="254"/>
                </a:lnTo>
                <a:lnTo>
                  <a:pt x="792" y="228"/>
                </a:lnTo>
                <a:lnTo>
                  <a:pt x="792" y="226"/>
                </a:lnTo>
                <a:lnTo>
                  <a:pt x="788" y="198"/>
                </a:lnTo>
                <a:lnTo>
                  <a:pt x="778" y="182"/>
                </a:lnTo>
                <a:lnTo>
                  <a:pt x="764" y="168"/>
                </a:lnTo>
                <a:lnTo>
                  <a:pt x="764" y="166"/>
                </a:lnTo>
                <a:lnTo>
                  <a:pt x="762" y="150"/>
                </a:lnTo>
                <a:lnTo>
                  <a:pt x="736" y="158"/>
                </a:lnTo>
                <a:lnTo>
                  <a:pt x="724" y="144"/>
                </a:lnTo>
                <a:lnTo>
                  <a:pt x="688" y="118"/>
                </a:lnTo>
                <a:lnTo>
                  <a:pt x="686" y="118"/>
                </a:lnTo>
                <a:lnTo>
                  <a:pt x="672" y="100"/>
                </a:lnTo>
                <a:lnTo>
                  <a:pt x="664" y="94"/>
                </a:lnTo>
                <a:lnTo>
                  <a:pt x="658" y="102"/>
                </a:lnTo>
                <a:lnTo>
                  <a:pt x="658" y="104"/>
                </a:lnTo>
                <a:lnTo>
                  <a:pt x="658" y="106"/>
                </a:lnTo>
                <a:lnTo>
                  <a:pt x="656" y="106"/>
                </a:lnTo>
                <a:lnTo>
                  <a:pt x="644" y="106"/>
                </a:lnTo>
                <a:lnTo>
                  <a:pt x="642" y="106"/>
                </a:lnTo>
                <a:lnTo>
                  <a:pt x="616" y="78"/>
                </a:lnTo>
                <a:lnTo>
                  <a:pt x="606" y="72"/>
                </a:lnTo>
                <a:lnTo>
                  <a:pt x="596" y="62"/>
                </a:lnTo>
                <a:lnTo>
                  <a:pt x="584" y="54"/>
                </a:lnTo>
                <a:lnTo>
                  <a:pt x="584" y="52"/>
                </a:lnTo>
                <a:lnTo>
                  <a:pt x="570" y="44"/>
                </a:lnTo>
                <a:lnTo>
                  <a:pt x="562" y="50"/>
                </a:lnTo>
                <a:lnTo>
                  <a:pt x="560" y="52"/>
                </a:lnTo>
                <a:lnTo>
                  <a:pt x="552" y="50"/>
                </a:lnTo>
                <a:lnTo>
                  <a:pt x="544" y="54"/>
                </a:lnTo>
                <a:lnTo>
                  <a:pt x="542" y="56"/>
                </a:lnTo>
                <a:lnTo>
                  <a:pt x="530" y="58"/>
                </a:lnTo>
                <a:lnTo>
                  <a:pt x="484" y="30"/>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29" name="四川"/>
          <p:cNvSpPr/>
          <p:nvPr>
            <p:custDataLst>
              <p:tags r:id="rId7"/>
            </p:custDataLst>
          </p:nvPr>
        </p:nvSpPr>
        <p:spPr bwMode="auto">
          <a:xfrm>
            <a:off x="2941955" y="4088765"/>
            <a:ext cx="1480185" cy="1299210"/>
          </a:xfrm>
          <a:custGeom>
            <a:avLst/>
            <a:gdLst>
              <a:gd name="T0" fmla="*/ 2147483646 w 702"/>
              <a:gd name="T1" fmla="*/ 2147483646 h 616"/>
              <a:gd name="T2" fmla="*/ 2147483646 w 702"/>
              <a:gd name="T3" fmla="*/ 2147483646 h 616"/>
              <a:gd name="T4" fmla="*/ 2147483646 w 702"/>
              <a:gd name="T5" fmla="*/ 2147483646 h 616"/>
              <a:gd name="T6" fmla="*/ 2147483646 w 702"/>
              <a:gd name="T7" fmla="*/ 2147483646 h 616"/>
              <a:gd name="T8" fmla="*/ 2147483646 w 702"/>
              <a:gd name="T9" fmla="*/ 2147483646 h 616"/>
              <a:gd name="T10" fmla="*/ 2147483646 w 702"/>
              <a:gd name="T11" fmla="*/ 2147483646 h 616"/>
              <a:gd name="T12" fmla="*/ 2147483646 w 702"/>
              <a:gd name="T13" fmla="*/ 2147483646 h 616"/>
              <a:gd name="T14" fmla="*/ 2147483646 w 702"/>
              <a:gd name="T15" fmla="*/ 2147483646 h 616"/>
              <a:gd name="T16" fmla="*/ 2147483646 w 702"/>
              <a:gd name="T17" fmla="*/ 2147483646 h 616"/>
              <a:gd name="T18" fmla="*/ 2147483646 w 702"/>
              <a:gd name="T19" fmla="*/ 2147483646 h 616"/>
              <a:gd name="T20" fmla="*/ 2147483646 w 702"/>
              <a:gd name="T21" fmla="*/ 2147483646 h 616"/>
              <a:gd name="T22" fmla="*/ 2147483646 w 702"/>
              <a:gd name="T23" fmla="*/ 2147483646 h 616"/>
              <a:gd name="T24" fmla="*/ 2147483646 w 702"/>
              <a:gd name="T25" fmla="*/ 2147483646 h 616"/>
              <a:gd name="T26" fmla="*/ 2147483646 w 702"/>
              <a:gd name="T27" fmla="*/ 2147483646 h 616"/>
              <a:gd name="T28" fmla="*/ 2147483646 w 702"/>
              <a:gd name="T29" fmla="*/ 2147483646 h 616"/>
              <a:gd name="T30" fmla="*/ 2147483646 w 702"/>
              <a:gd name="T31" fmla="*/ 2147483646 h 616"/>
              <a:gd name="T32" fmla="*/ 2147483646 w 702"/>
              <a:gd name="T33" fmla="*/ 2147483646 h 616"/>
              <a:gd name="T34" fmla="*/ 2147483646 w 702"/>
              <a:gd name="T35" fmla="*/ 2147483646 h 616"/>
              <a:gd name="T36" fmla="*/ 2147483646 w 702"/>
              <a:gd name="T37" fmla="*/ 2147483646 h 616"/>
              <a:gd name="T38" fmla="*/ 2147483646 w 702"/>
              <a:gd name="T39" fmla="*/ 2147483646 h 616"/>
              <a:gd name="T40" fmla="*/ 2147483646 w 702"/>
              <a:gd name="T41" fmla="*/ 2147483646 h 616"/>
              <a:gd name="T42" fmla="*/ 2147483646 w 702"/>
              <a:gd name="T43" fmla="*/ 2147483646 h 616"/>
              <a:gd name="T44" fmla="*/ 2147483646 w 702"/>
              <a:gd name="T45" fmla="*/ 2147483646 h 616"/>
              <a:gd name="T46" fmla="*/ 2147483646 w 702"/>
              <a:gd name="T47" fmla="*/ 2147483646 h 616"/>
              <a:gd name="T48" fmla="*/ 2147483646 w 702"/>
              <a:gd name="T49" fmla="*/ 2147483646 h 616"/>
              <a:gd name="T50" fmla="*/ 2147483646 w 702"/>
              <a:gd name="T51" fmla="*/ 2147483646 h 616"/>
              <a:gd name="T52" fmla="*/ 2147483646 w 702"/>
              <a:gd name="T53" fmla="*/ 2147483646 h 616"/>
              <a:gd name="T54" fmla="*/ 2147483646 w 702"/>
              <a:gd name="T55" fmla="*/ 2147483646 h 616"/>
              <a:gd name="T56" fmla="*/ 2147483646 w 702"/>
              <a:gd name="T57" fmla="*/ 2147483646 h 616"/>
              <a:gd name="T58" fmla="*/ 2147483646 w 702"/>
              <a:gd name="T59" fmla="*/ 2147483646 h 616"/>
              <a:gd name="T60" fmla="*/ 2147483646 w 702"/>
              <a:gd name="T61" fmla="*/ 2147483646 h 616"/>
              <a:gd name="T62" fmla="*/ 2147483646 w 702"/>
              <a:gd name="T63" fmla="*/ 2147483646 h 616"/>
              <a:gd name="T64" fmla="*/ 2147483646 w 702"/>
              <a:gd name="T65" fmla="*/ 2147483646 h 616"/>
              <a:gd name="T66" fmla="*/ 2147483646 w 702"/>
              <a:gd name="T67" fmla="*/ 2147483646 h 616"/>
              <a:gd name="T68" fmla="*/ 2147483646 w 702"/>
              <a:gd name="T69" fmla="*/ 2147483646 h 616"/>
              <a:gd name="T70" fmla="*/ 2147483646 w 702"/>
              <a:gd name="T71" fmla="*/ 2147483646 h 616"/>
              <a:gd name="T72" fmla="*/ 2147483646 w 702"/>
              <a:gd name="T73" fmla="*/ 2147483646 h 616"/>
              <a:gd name="T74" fmla="*/ 2147483646 w 702"/>
              <a:gd name="T75" fmla="*/ 2147483646 h 616"/>
              <a:gd name="T76" fmla="*/ 2147483646 w 702"/>
              <a:gd name="T77" fmla="*/ 2147483646 h 616"/>
              <a:gd name="T78" fmla="*/ 2147483646 w 702"/>
              <a:gd name="T79" fmla="*/ 2147483646 h 616"/>
              <a:gd name="T80" fmla="*/ 2147483646 w 702"/>
              <a:gd name="T81" fmla="*/ 2147483646 h 616"/>
              <a:gd name="T82" fmla="*/ 2147483646 w 702"/>
              <a:gd name="T83" fmla="*/ 2147483646 h 616"/>
              <a:gd name="T84" fmla="*/ 2147483646 w 702"/>
              <a:gd name="T85" fmla="*/ 2147483646 h 616"/>
              <a:gd name="T86" fmla="*/ 2147483646 w 702"/>
              <a:gd name="T87" fmla="*/ 2147483646 h 616"/>
              <a:gd name="T88" fmla="*/ 2147483646 w 702"/>
              <a:gd name="T89" fmla="*/ 2147483646 h 616"/>
              <a:gd name="T90" fmla="*/ 2147483646 w 702"/>
              <a:gd name="T91" fmla="*/ 2147483646 h 616"/>
              <a:gd name="T92" fmla="*/ 2147483646 w 702"/>
              <a:gd name="T93" fmla="*/ 2147483646 h 616"/>
              <a:gd name="T94" fmla="*/ 2147483646 w 702"/>
              <a:gd name="T95" fmla="*/ 2147483646 h 616"/>
              <a:gd name="T96" fmla="*/ 2147483646 w 702"/>
              <a:gd name="T97" fmla="*/ 2147483646 h 616"/>
              <a:gd name="T98" fmla="*/ 2147483646 w 702"/>
              <a:gd name="T99" fmla="*/ 0 h 616"/>
              <a:gd name="T100" fmla="*/ 2147483646 w 702"/>
              <a:gd name="T101" fmla="*/ 2147483646 h 616"/>
              <a:gd name="T102" fmla="*/ 2147483646 w 702"/>
              <a:gd name="T103" fmla="*/ 2147483646 h 616"/>
              <a:gd name="T104" fmla="*/ 2147483646 w 702"/>
              <a:gd name="T105" fmla="*/ 2147483646 h 616"/>
              <a:gd name="T106" fmla="*/ 2147483646 w 702"/>
              <a:gd name="T107" fmla="*/ 2147483646 h 616"/>
              <a:gd name="T108" fmla="*/ 2147483646 w 702"/>
              <a:gd name="T109" fmla="*/ 2147483646 h 616"/>
              <a:gd name="T110" fmla="*/ 2147483646 w 702"/>
              <a:gd name="T111" fmla="*/ 2147483646 h 616"/>
              <a:gd name="T112" fmla="*/ 2147483646 w 702"/>
              <a:gd name="T113" fmla="*/ 2147483646 h 616"/>
              <a:gd name="T114" fmla="*/ 2147483646 w 702"/>
              <a:gd name="T115" fmla="*/ 2147483646 h 616"/>
              <a:gd name="T116" fmla="*/ 2147483646 w 702"/>
              <a:gd name="T117" fmla="*/ 2147483646 h 616"/>
              <a:gd name="T118" fmla="*/ 2147483646 w 702"/>
              <a:gd name="T119" fmla="*/ 2147483646 h 6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2" h="616">
                <a:moveTo>
                  <a:pt x="66" y="14"/>
                </a:moveTo>
                <a:lnTo>
                  <a:pt x="46" y="10"/>
                </a:lnTo>
                <a:lnTo>
                  <a:pt x="28" y="6"/>
                </a:lnTo>
                <a:lnTo>
                  <a:pt x="22" y="14"/>
                </a:lnTo>
                <a:lnTo>
                  <a:pt x="20" y="28"/>
                </a:lnTo>
                <a:lnTo>
                  <a:pt x="26" y="50"/>
                </a:lnTo>
                <a:lnTo>
                  <a:pt x="26" y="66"/>
                </a:lnTo>
                <a:lnTo>
                  <a:pt x="26" y="70"/>
                </a:lnTo>
                <a:lnTo>
                  <a:pt x="18" y="70"/>
                </a:lnTo>
                <a:lnTo>
                  <a:pt x="22" y="90"/>
                </a:lnTo>
                <a:lnTo>
                  <a:pt x="6" y="94"/>
                </a:lnTo>
                <a:lnTo>
                  <a:pt x="0" y="106"/>
                </a:lnTo>
                <a:lnTo>
                  <a:pt x="8" y="114"/>
                </a:lnTo>
                <a:lnTo>
                  <a:pt x="10" y="114"/>
                </a:lnTo>
                <a:lnTo>
                  <a:pt x="38" y="136"/>
                </a:lnTo>
                <a:lnTo>
                  <a:pt x="38" y="138"/>
                </a:lnTo>
                <a:lnTo>
                  <a:pt x="42" y="158"/>
                </a:lnTo>
                <a:lnTo>
                  <a:pt x="56" y="178"/>
                </a:lnTo>
                <a:lnTo>
                  <a:pt x="62" y="184"/>
                </a:lnTo>
                <a:lnTo>
                  <a:pt x="70" y="194"/>
                </a:lnTo>
                <a:lnTo>
                  <a:pt x="72" y="194"/>
                </a:lnTo>
                <a:lnTo>
                  <a:pt x="70" y="196"/>
                </a:lnTo>
                <a:lnTo>
                  <a:pt x="70" y="214"/>
                </a:lnTo>
                <a:lnTo>
                  <a:pt x="74" y="226"/>
                </a:lnTo>
                <a:lnTo>
                  <a:pt x="74" y="244"/>
                </a:lnTo>
                <a:lnTo>
                  <a:pt x="82" y="258"/>
                </a:lnTo>
                <a:lnTo>
                  <a:pt x="84" y="266"/>
                </a:lnTo>
                <a:lnTo>
                  <a:pt x="86" y="274"/>
                </a:lnTo>
                <a:lnTo>
                  <a:pt x="90" y="286"/>
                </a:lnTo>
                <a:lnTo>
                  <a:pt x="92" y="302"/>
                </a:lnTo>
                <a:lnTo>
                  <a:pt x="90" y="314"/>
                </a:lnTo>
                <a:lnTo>
                  <a:pt x="88" y="320"/>
                </a:lnTo>
                <a:lnTo>
                  <a:pt x="90" y="326"/>
                </a:lnTo>
                <a:lnTo>
                  <a:pt x="94" y="336"/>
                </a:lnTo>
                <a:lnTo>
                  <a:pt x="98" y="346"/>
                </a:lnTo>
                <a:lnTo>
                  <a:pt x="100" y="346"/>
                </a:lnTo>
                <a:lnTo>
                  <a:pt x="100" y="348"/>
                </a:lnTo>
                <a:lnTo>
                  <a:pt x="100" y="350"/>
                </a:lnTo>
                <a:lnTo>
                  <a:pt x="86" y="378"/>
                </a:lnTo>
                <a:lnTo>
                  <a:pt x="90" y="386"/>
                </a:lnTo>
                <a:lnTo>
                  <a:pt x="90" y="392"/>
                </a:lnTo>
                <a:lnTo>
                  <a:pt x="86" y="418"/>
                </a:lnTo>
                <a:lnTo>
                  <a:pt x="86" y="428"/>
                </a:lnTo>
                <a:lnTo>
                  <a:pt x="88" y="432"/>
                </a:lnTo>
                <a:lnTo>
                  <a:pt x="90" y="434"/>
                </a:lnTo>
                <a:lnTo>
                  <a:pt x="94" y="436"/>
                </a:lnTo>
                <a:lnTo>
                  <a:pt x="102" y="442"/>
                </a:lnTo>
                <a:lnTo>
                  <a:pt x="104" y="448"/>
                </a:lnTo>
                <a:lnTo>
                  <a:pt x="102" y="462"/>
                </a:lnTo>
                <a:lnTo>
                  <a:pt x="106" y="462"/>
                </a:lnTo>
                <a:lnTo>
                  <a:pt x="108" y="464"/>
                </a:lnTo>
                <a:lnTo>
                  <a:pt x="110" y="462"/>
                </a:lnTo>
                <a:lnTo>
                  <a:pt x="114" y="458"/>
                </a:lnTo>
                <a:lnTo>
                  <a:pt x="116" y="452"/>
                </a:lnTo>
                <a:lnTo>
                  <a:pt x="118" y="450"/>
                </a:lnTo>
                <a:lnTo>
                  <a:pt x="118" y="448"/>
                </a:lnTo>
                <a:lnTo>
                  <a:pt x="122" y="444"/>
                </a:lnTo>
                <a:lnTo>
                  <a:pt x="126" y="440"/>
                </a:lnTo>
                <a:lnTo>
                  <a:pt x="126" y="434"/>
                </a:lnTo>
                <a:lnTo>
                  <a:pt x="124" y="426"/>
                </a:lnTo>
                <a:lnTo>
                  <a:pt x="122" y="422"/>
                </a:lnTo>
                <a:lnTo>
                  <a:pt x="126" y="420"/>
                </a:lnTo>
                <a:lnTo>
                  <a:pt x="136" y="418"/>
                </a:lnTo>
                <a:lnTo>
                  <a:pt x="142" y="418"/>
                </a:lnTo>
                <a:lnTo>
                  <a:pt x="146" y="420"/>
                </a:lnTo>
                <a:lnTo>
                  <a:pt x="150" y="424"/>
                </a:lnTo>
                <a:lnTo>
                  <a:pt x="156" y="440"/>
                </a:lnTo>
                <a:lnTo>
                  <a:pt x="156" y="442"/>
                </a:lnTo>
                <a:lnTo>
                  <a:pt x="158" y="468"/>
                </a:lnTo>
                <a:lnTo>
                  <a:pt x="170" y="474"/>
                </a:lnTo>
                <a:lnTo>
                  <a:pt x="178" y="478"/>
                </a:lnTo>
                <a:lnTo>
                  <a:pt x="184" y="472"/>
                </a:lnTo>
                <a:lnTo>
                  <a:pt x="190" y="466"/>
                </a:lnTo>
                <a:lnTo>
                  <a:pt x="194" y="466"/>
                </a:lnTo>
                <a:lnTo>
                  <a:pt x="200" y="470"/>
                </a:lnTo>
                <a:lnTo>
                  <a:pt x="204" y="478"/>
                </a:lnTo>
                <a:lnTo>
                  <a:pt x="206" y="498"/>
                </a:lnTo>
                <a:lnTo>
                  <a:pt x="208" y="502"/>
                </a:lnTo>
                <a:lnTo>
                  <a:pt x="230" y="548"/>
                </a:lnTo>
                <a:lnTo>
                  <a:pt x="238" y="556"/>
                </a:lnTo>
                <a:lnTo>
                  <a:pt x="238" y="558"/>
                </a:lnTo>
                <a:lnTo>
                  <a:pt x="242" y="578"/>
                </a:lnTo>
                <a:lnTo>
                  <a:pt x="244" y="596"/>
                </a:lnTo>
                <a:lnTo>
                  <a:pt x="246" y="598"/>
                </a:lnTo>
                <a:lnTo>
                  <a:pt x="254" y="588"/>
                </a:lnTo>
                <a:lnTo>
                  <a:pt x="256" y="586"/>
                </a:lnTo>
                <a:lnTo>
                  <a:pt x="258" y="586"/>
                </a:lnTo>
                <a:lnTo>
                  <a:pt x="262" y="588"/>
                </a:lnTo>
                <a:lnTo>
                  <a:pt x="262" y="592"/>
                </a:lnTo>
                <a:lnTo>
                  <a:pt x="262" y="598"/>
                </a:lnTo>
                <a:lnTo>
                  <a:pt x="262" y="612"/>
                </a:lnTo>
                <a:lnTo>
                  <a:pt x="262" y="616"/>
                </a:lnTo>
                <a:lnTo>
                  <a:pt x="268" y="616"/>
                </a:lnTo>
                <a:lnTo>
                  <a:pt x="270" y="614"/>
                </a:lnTo>
                <a:lnTo>
                  <a:pt x="278" y="602"/>
                </a:lnTo>
                <a:lnTo>
                  <a:pt x="288" y="594"/>
                </a:lnTo>
                <a:lnTo>
                  <a:pt x="296" y="588"/>
                </a:lnTo>
                <a:lnTo>
                  <a:pt x="306" y="586"/>
                </a:lnTo>
                <a:lnTo>
                  <a:pt x="322" y="590"/>
                </a:lnTo>
                <a:lnTo>
                  <a:pt x="328" y="588"/>
                </a:lnTo>
                <a:lnTo>
                  <a:pt x="336" y="576"/>
                </a:lnTo>
                <a:lnTo>
                  <a:pt x="334" y="558"/>
                </a:lnTo>
                <a:lnTo>
                  <a:pt x="330" y="546"/>
                </a:lnTo>
                <a:lnTo>
                  <a:pt x="328" y="540"/>
                </a:lnTo>
                <a:lnTo>
                  <a:pt x="328" y="536"/>
                </a:lnTo>
                <a:lnTo>
                  <a:pt x="330" y="522"/>
                </a:lnTo>
                <a:lnTo>
                  <a:pt x="330" y="520"/>
                </a:lnTo>
                <a:lnTo>
                  <a:pt x="332" y="518"/>
                </a:lnTo>
                <a:lnTo>
                  <a:pt x="346" y="510"/>
                </a:lnTo>
                <a:lnTo>
                  <a:pt x="348" y="510"/>
                </a:lnTo>
                <a:lnTo>
                  <a:pt x="358" y="502"/>
                </a:lnTo>
                <a:lnTo>
                  <a:pt x="372" y="484"/>
                </a:lnTo>
                <a:lnTo>
                  <a:pt x="374" y="470"/>
                </a:lnTo>
                <a:lnTo>
                  <a:pt x="358" y="436"/>
                </a:lnTo>
                <a:lnTo>
                  <a:pt x="390" y="450"/>
                </a:lnTo>
                <a:lnTo>
                  <a:pt x="390" y="438"/>
                </a:lnTo>
                <a:lnTo>
                  <a:pt x="390" y="436"/>
                </a:lnTo>
                <a:lnTo>
                  <a:pt x="402" y="426"/>
                </a:lnTo>
                <a:lnTo>
                  <a:pt x="426" y="420"/>
                </a:lnTo>
                <a:lnTo>
                  <a:pt x="428" y="420"/>
                </a:lnTo>
                <a:lnTo>
                  <a:pt x="442" y="450"/>
                </a:lnTo>
                <a:lnTo>
                  <a:pt x="440" y="462"/>
                </a:lnTo>
                <a:lnTo>
                  <a:pt x="442" y="472"/>
                </a:lnTo>
                <a:lnTo>
                  <a:pt x="444" y="478"/>
                </a:lnTo>
                <a:lnTo>
                  <a:pt x="448" y="480"/>
                </a:lnTo>
                <a:lnTo>
                  <a:pt x="454" y="478"/>
                </a:lnTo>
                <a:lnTo>
                  <a:pt x="458" y="474"/>
                </a:lnTo>
                <a:lnTo>
                  <a:pt x="458" y="472"/>
                </a:lnTo>
                <a:lnTo>
                  <a:pt x="460" y="472"/>
                </a:lnTo>
                <a:lnTo>
                  <a:pt x="478" y="466"/>
                </a:lnTo>
                <a:lnTo>
                  <a:pt x="480" y="466"/>
                </a:lnTo>
                <a:lnTo>
                  <a:pt x="492" y="468"/>
                </a:lnTo>
                <a:lnTo>
                  <a:pt x="496" y="470"/>
                </a:lnTo>
                <a:lnTo>
                  <a:pt x="498" y="472"/>
                </a:lnTo>
                <a:lnTo>
                  <a:pt x="498" y="494"/>
                </a:lnTo>
                <a:lnTo>
                  <a:pt x="502" y="496"/>
                </a:lnTo>
                <a:lnTo>
                  <a:pt x="510" y="498"/>
                </a:lnTo>
                <a:lnTo>
                  <a:pt x="522" y="498"/>
                </a:lnTo>
                <a:lnTo>
                  <a:pt x="542" y="492"/>
                </a:lnTo>
                <a:lnTo>
                  <a:pt x="554" y="482"/>
                </a:lnTo>
                <a:lnTo>
                  <a:pt x="556" y="472"/>
                </a:lnTo>
                <a:lnTo>
                  <a:pt x="550" y="466"/>
                </a:lnTo>
                <a:lnTo>
                  <a:pt x="530" y="458"/>
                </a:lnTo>
                <a:lnTo>
                  <a:pt x="528" y="458"/>
                </a:lnTo>
                <a:lnTo>
                  <a:pt x="504" y="434"/>
                </a:lnTo>
                <a:lnTo>
                  <a:pt x="506" y="432"/>
                </a:lnTo>
                <a:lnTo>
                  <a:pt x="518" y="422"/>
                </a:lnTo>
                <a:lnTo>
                  <a:pt x="518" y="420"/>
                </a:lnTo>
                <a:lnTo>
                  <a:pt x="530" y="416"/>
                </a:lnTo>
                <a:lnTo>
                  <a:pt x="534" y="416"/>
                </a:lnTo>
                <a:lnTo>
                  <a:pt x="550" y="418"/>
                </a:lnTo>
                <a:lnTo>
                  <a:pt x="550" y="420"/>
                </a:lnTo>
                <a:lnTo>
                  <a:pt x="550" y="414"/>
                </a:lnTo>
                <a:lnTo>
                  <a:pt x="544" y="402"/>
                </a:lnTo>
                <a:lnTo>
                  <a:pt x="532" y="396"/>
                </a:lnTo>
                <a:lnTo>
                  <a:pt x="518" y="374"/>
                </a:lnTo>
                <a:lnTo>
                  <a:pt x="516" y="372"/>
                </a:lnTo>
                <a:lnTo>
                  <a:pt x="510" y="346"/>
                </a:lnTo>
                <a:lnTo>
                  <a:pt x="510" y="326"/>
                </a:lnTo>
                <a:lnTo>
                  <a:pt x="522" y="314"/>
                </a:lnTo>
                <a:lnTo>
                  <a:pt x="542" y="314"/>
                </a:lnTo>
                <a:lnTo>
                  <a:pt x="586" y="318"/>
                </a:lnTo>
                <a:lnTo>
                  <a:pt x="606" y="288"/>
                </a:lnTo>
                <a:lnTo>
                  <a:pt x="606" y="286"/>
                </a:lnTo>
                <a:lnTo>
                  <a:pt x="608" y="286"/>
                </a:lnTo>
                <a:lnTo>
                  <a:pt x="626" y="278"/>
                </a:lnTo>
                <a:lnTo>
                  <a:pt x="634" y="260"/>
                </a:lnTo>
                <a:lnTo>
                  <a:pt x="634" y="258"/>
                </a:lnTo>
                <a:lnTo>
                  <a:pt x="654" y="242"/>
                </a:lnTo>
                <a:lnTo>
                  <a:pt x="664" y="224"/>
                </a:lnTo>
                <a:lnTo>
                  <a:pt x="666" y="224"/>
                </a:lnTo>
                <a:lnTo>
                  <a:pt x="666" y="222"/>
                </a:lnTo>
                <a:lnTo>
                  <a:pt x="674" y="214"/>
                </a:lnTo>
                <a:lnTo>
                  <a:pt x="682" y="198"/>
                </a:lnTo>
                <a:lnTo>
                  <a:pt x="686" y="174"/>
                </a:lnTo>
                <a:lnTo>
                  <a:pt x="686" y="172"/>
                </a:lnTo>
                <a:lnTo>
                  <a:pt x="686" y="170"/>
                </a:lnTo>
                <a:lnTo>
                  <a:pt x="700" y="162"/>
                </a:lnTo>
                <a:lnTo>
                  <a:pt x="702" y="158"/>
                </a:lnTo>
                <a:lnTo>
                  <a:pt x="684" y="156"/>
                </a:lnTo>
                <a:lnTo>
                  <a:pt x="652" y="158"/>
                </a:lnTo>
                <a:lnTo>
                  <a:pt x="650" y="156"/>
                </a:lnTo>
                <a:lnTo>
                  <a:pt x="638" y="146"/>
                </a:lnTo>
                <a:lnTo>
                  <a:pt x="630" y="136"/>
                </a:lnTo>
                <a:lnTo>
                  <a:pt x="630" y="138"/>
                </a:lnTo>
                <a:lnTo>
                  <a:pt x="628" y="138"/>
                </a:lnTo>
                <a:lnTo>
                  <a:pt x="624" y="142"/>
                </a:lnTo>
                <a:lnTo>
                  <a:pt x="618" y="142"/>
                </a:lnTo>
                <a:lnTo>
                  <a:pt x="614" y="144"/>
                </a:lnTo>
                <a:lnTo>
                  <a:pt x="612" y="146"/>
                </a:lnTo>
                <a:lnTo>
                  <a:pt x="608" y="146"/>
                </a:lnTo>
                <a:lnTo>
                  <a:pt x="606" y="144"/>
                </a:lnTo>
                <a:lnTo>
                  <a:pt x="604" y="138"/>
                </a:lnTo>
                <a:lnTo>
                  <a:pt x="602" y="132"/>
                </a:lnTo>
                <a:lnTo>
                  <a:pt x="598" y="126"/>
                </a:lnTo>
                <a:lnTo>
                  <a:pt x="596" y="126"/>
                </a:lnTo>
                <a:lnTo>
                  <a:pt x="592" y="114"/>
                </a:lnTo>
                <a:lnTo>
                  <a:pt x="588" y="114"/>
                </a:lnTo>
                <a:lnTo>
                  <a:pt x="576" y="122"/>
                </a:lnTo>
                <a:lnTo>
                  <a:pt x="576" y="124"/>
                </a:lnTo>
                <a:lnTo>
                  <a:pt x="574" y="124"/>
                </a:lnTo>
                <a:lnTo>
                  <a:pt x="546" y="130"/>
                </a:lnTo>
                <a:lnTo>
                  <a:pt x="544" y="128"/>
                </a:lnTo>
                <a:lnTo>
                  <a:pt x="526" y="116"/>
                </a:lnTo>
                <a:lnTo>
                  <a:pt x="524" y="114"/>
                </a:lnTo>
                <a:lnTo>
                  <a:pt x="518" y="104"/>
                </a:lnTo>
                <a:lnTo>
                  <a:pt x="506" y="118"/>
                </a:lnTo>
                <a:lnTo>
                  <a:pt x="498" y="126"/>
                </a:lnTo>
                <a:lnTo>
                  <a:pt x="492" y="130"/>
                </a:lnTo>
                <a:lnTo>
                  <a:pt x="488" y="132"/>
                </a:lnTo>
                <a:lnTo>
                  <a:pt x="484" y="130"/>
                </a:lnTo>
                <a:lnTo>
                  <a:pt x="466" y="120"/>
                </a:lnTo>
                <a:lnTo>
                  <a:pt x="452" y="118"/>
                </a:lnTo>
                <a:lnTo>
                  <a:pt x="450" y="120"/>
                </a:lnTo>
                <a:lnTo>
                  <a:pt x="438" y="110"/>
                </a:lnTo>
                <a:lnTo>
                  <a:pt x="436" y="110"/>
                </a:lnTo>
                <a:lnTo>
                  <a:pt x="442" y="88"/>
                </a:lnTo>
                <a:lnTo>
                  <a:pt x="442" y="80"/>
                </a:lnTo>
                <a:lnTo>
                  <a:pt x="434" y="78"/>
                </a:lnTo>
                <a:lnTo>
                  <a:pt x="416" y="58"/>
                </a:lnTo>
                <a:lnTo>
                  <a:pt x="418" y="46"/>
                </a:lnTo>
                <a:lnTo>
                  <a:pt x="376" y="42"/>
                </a:lnTo>
                <a:lnTo>
                  <a:pt x="360" y="32"/>
                </a:lnTo>
                <a:lnTo>
                  <a:pt x="354" y="28"/>
                </a:lnTo>
                <a:lnTo>
                  <a:pt x="350" y="18"/>
                </a:lnTo>
                <a:lnTo>
                  <a:pt x="348" y="12"/>
                </a:lnTo>
                <a:lnTo>
                  <a:pt x="344" y="0"/>
                </a:lnTo>
                <a:lnTo>
                  <a:pt x="338" y="0"/>
                </a:lnTo>
                <a:lnTo>
                  <a:pt x="326" y="10"/>
                </a:lnTo>
                <a:lnTo>
                  <a:pt x="310" y="30"/>
                </a:lnTo>
                <a:lnTo>
                  <a:pt x="314" y="42"/>
                </a:lnTo>
                <a:lnTo>
                  <a:pt x="318" y="60"/>
                </a:lnTo>
                <a:lnTo>
                  <a:pt x="318" y="62"/>
                </a:lnTo>
                <a:lnTo>
                  <a:pt x="320" y="62"/>
                </a:lnTo>
                <a:lnTo>
                  <a:pt x="318" y="62"/>
                </a:lnTo>
                <a:lnTo>
                  <a:pt x="318" y="66"/>
                </a:lnTo>
                <a:lnTo>
                  <a:pt x="314" y="68"/>
                </a:lnTo>
                <a:lnTo>
                  <a:pt x="306" y="70"/>
                </a:lnTo>
                <a:lnTo>
                  <a:pt x="290" y="70"/>
                </a:lnTo>
                <a:lnTo>
                  <a:pt x="280" y="66"/>
                </a:lnTo>
                <a:lnTo>
                  <a:pt x="268" y="70"/>
                </a:lnTo>
                <a:lnTo>
                  <a:pt x="266" y="70"/>
                </a:lnTo>
                <a:lnTo>
                  <a:pt x="264" y="70"/>
                </a:lnTo>
                <a:lnTo>
                  <a:pt x="262" y="82"/>
                </a:lnTo>
                <a:lnTo>
                  <a:pt x="262" y="86"/>
                </a:lnTo>
                <a:lnTo>
                  <a:pt x="258" y="86"/>
                </a:lnTo>
                <a:lnTo>
                  <a:pt x="238" y="78"/>
                </a:lnTo>
                <a:lnTo>
                  <a:pt x="240" y="88"/>
                </a:lnTo>
                <a:lnTo>
                  <a:pt x="242" y="96"/>
                </a:lnTo>
                <a:lnTo>
                  <a:pt x="246" y="104"/>
                </a:lnTo>
                <a:lnTo>
                  <a:pt x="244" y="110"/>
                </a:lnTo>
                <a:lnTo>
                  <a:pt x="242" y="116"/>
                </a:lnTo>
                <a:lnTo>
                  <a:pt x="234" y="118"/>
                </a:lnTo>
                <a:lnTo>
                  <a:pt x="222" y="118"/>
                </a:lnTo>
                <a:lnTo>
                  <a:pt x="208" y="118"/>
                </a:lnTo>
                <a:lnTo>
                  <a:pt x="206" y="142"/>
                </a:lnTo>
                <a:lnTo>
                  <a:pt x="190" y="134"/>
                </a:lnTo>
                <a:lnTo>
                  <a:pt x="188" y="134"/>
                </a:lnTo>
                <a:lnTo>
                  <a:pt x="178" y="118"/>
                </a:lnTo>
                <a:lnTo>
                  <a:pt x="160" y="110"/>
                </a:lnTo>
                <a:lnTo>
                  <a:pt x="154" y="100"/>
                </a:lnTo>
                <a:lnTo>
                  <a:pt x="148" y="106"/>
                </a:lnTo>
                <a:lnTo>
                  <a:pt x="146" y="106"/>
                </a:lnTo>
                <a:lnTo>
                  <a:pt x="134" y="108"/>
                </a:lnTo>
                <a:lnTo>
                  <a:pt x="132" y="108"/>
                </a:lnTo>
                <a:lnTo>
                  <a:pt x="126" y="94"/>
                </a:lnTo>
                <a:lnTo>
                  <a:pt x="118" y="86"/>
                </a:lnTo>
                <a:lnTo>
                  <a:pt x="118" y="84"/>
                </a:lnTo>
                <a:lnTo>
                  <a:pt x="110" y="74"/>
                </a:lnTo>
                <a:lnTo>
                  <a:pt x="106" y="66"/>
                </a:lnTo>
                <a:lnTo>
                  <a:pt x="106" y="64"/>
                </a:lnTo>
                <a:lnTo>
                  <a:pt x="102" y="62"/>
                </a:lnTo>
                <a:lnTo>
                  <a:pt x="98" y="62"/>
                </a:lnTo>
                <a:lnTo>
                  <a:pt x="90" y="56"/>
                </a:lnTo>
                <a:lnTo>
                  <a:pt x="86" y="46"/>
                </a:lnTo>
                <a:lnTo>
                  <a:pt x="82" y="34"/>
                </a:lnTo>
                <a:lnTo>
                  <a:pt x="82" y="22"/>
                </a:lnTo>
                <a:lnTo>
                  <a:pt x="78" y="12"/>
                </a:lnTo>
                <a:lnTo>
                  <a:pt x="68" y="14"/>
                </a:lnTo>
                <a:lnTo>
                  <a:pt x="66" y="14"/>
                </a:lnTo>
                <a:close/>
              </a:path>
            </a:pathLst>
          </a:custGeom>
          <a:solidFill>
            <a:schemeClr val="tx1">
              <a:lumMod val="50000"/>
              <a:lumOff val="50000"/>
            </a:schemeClr>
          </a:solidFill>
          <a:ln>
            <a:noFill/>
          </a:ln>
        </p:spPr>
        <p:txBody>
          <a:bodyPr anchor="ctr">
            <a:noAutofit/>
            <a:scene3d>
              <a:camera prst="orthographicFront"/>
              <a:lightRig rig="threePt" dir="t"/>
            </a:scene3d>
            <a:sp3d>
              <a:contourClr>
                <a:srgbClr val="FFFFFF"/>
              </a:contourClr>
            </a:sp3d>
          </a:bodyPr>
          <a:p>
            <a:pPr lvl="0" algn="ctr">
              <a:spcBef>
                <a:spcPts val="0"/>
              </a:spcBef>
              <a:spcAft>
                <a:spcPts val="0"/>
              </a:spcAft>
              <a:defRPr/>
            </a:pPr>
            <a:endParaRPr lang="zh-CN" altLang="en-US" sz="2400">
              <a:noFill/>
              <a:sym typeface="+mn-ea"/>
            </a:endParaRPr>
          </a:p>
        </p:txBody>
      </p:sp>
      <p:sp>
        <p:nvSpPr>
          <p:cNvPr id="30" name="西藏"/>
          <p:cNvSpPr/>
          <p:nvPr>
            <p:custDataLst>
              <p:tags r:id="rId8"/>
            </p:custDataLst>
          </p:nvPr>
        </p:nvSpPr>
        <p:spPr bwMode="auto">
          <a:xfrm>
            <a:off x="483870" y="3561080"/>
            <a:ext cx="2649220" cy="1612265"/>
          </a:xfrm>
          <a:custGeom>
            <a:avLst/>
            <a:gdLst>
              <a:gd name="T0" fmla="*/ 2147483646 w 1256"/>
              <a:gd name="T1" fmla="*/ 2147483646 h 764"/>
              <a:gd name="T2" fmla="*/ 2147483646 w 1256"/>
              <a:gd name="T3" fmla="*/ 2147483646 h 764"/>
              <a:gd name="T4" fmla="*/ 2147483646 w 1256"/>
              <a:gd name="T5" fmla="*/ 2147483646 h 764"/>
              <a:gd name="T6" fmla="*/ 2147483646 w 1256"/>
              <a:gd name="T7" fmla="*/ 2147483646 h 764"/>
              <a:gd name="T8" fmla="*/ 2147483646 w 1256"/>
              <a:gd name="T9" fmla="*/ 2147483646 h 764"/>
              <a:gd name="T10" fmla="*/ 2147483646 w 1256"/>
              <a:gd name="T11" fmla="*/ 2147483646 h 764"/>
              <a:gd name="T12" fmla="*/ 2147483646 w 1256"/>
              <a:gd name="T13" fmla="*/ 2147483646 h 764"/>
              <a:gd name="T14" fmla="*/ 2147483646 w 1256"/>
              <a:gd name="T15" fmla="*/ 2147483646 h 764"/>
              <a:gd name="T16" fmla="*/ 2147483646 w 1256"/>
              <a:gd name="T17" fmla="*/ 2147483646 h 764"/>
              <a:gd name="T18" fmla="*/ 2147483646 w 1256"/>
              <a:gd name="T19" fmla="*/ 2147483646 h 764"/>
              <a:gd name="T20" fmla="*/ 2147483646 w 1256"/>
              <a:gd name="T21" fmla="*/ 2147483646 h 764"/>
              <a:gd name="T22" fmla="*/ 2147483646 w 1256"/>
              <a:gd name="T23" fmla="*/ 2147483646 h 764"/>
              <a:gd name="T24" fmla="*/ 2147483646 w 1256"/>
              <a:gd name="T25" fmla="*/ 2147483646 h 764"/>
              <a:gd name="T26" fmla="*/ 2147483646 w 1256"/>
              <a:gd name="T27" fmla="*/ 2147483646 h 764"/>
              <a:gd name="T28" fmla="*/ 2147483646 w 1256"/>
              <a:gd name="T29" fmla="*/ 2147483646 h 764"/>
              <a:gd name="T30" fmla="*/ 2147483646 w 1256"/>
              <a:gd name="T31" fmla="*/ 2147483646 h 764"/>
              <a:gd name="T32" fmla="*/ 2147483646 w 1256"/>
              <a:gd name="T33" fmla="*/ 2147483646 h 764"/>
              <a:gd name="T34" fmla="*/ 2147483646 w 1256"/>
              <a:gd name="T35" fmla="*/ 2147483646 h 764"/>
              <a:gd name="T36" fmla="*/ 2147483646 w 1256"/>
              <a:gd name="T37" fmla="*/ 2147483646 h 764"/>
              <a:gd name="T38" fmla="*/ 2147483646 w 1256"/>
              <a:gd name="T39" fmla="*/ 2147483646 h 764"/>
              <a:gd name="T40" fmla="*/ 2147483646 w 1256"/>
              <a:gd name="T41" fmla="*/ 2147483646 h 764"/>
              <a:gd name="T42" fmla="*/ 2147483646 w 1256"/>
              <a:gd name="T43" fmla="*/ 2147483646 h 764"/>
              <a:gd name="T44" fmla="*/ 2147483646 w 1256"/>
              <a:gd name="T45" fmla="*/ 2147483646 h 764"/>
              <a:gd name="T46" fmla="*/ 2147483646 w 1256"/>
              <a:gd name="T47" fmla="*/ 2147483646 h 764"/>
              <a:gd name="T48" fmla="*/ 2147483646 w 1256"/>
              <a:gd name="T49" fmla="*/ 2147483646 h 764"/>
              <a:gd name="T50" fmla="*/ 2147483646 w 1256"/>
              <a:gd name="T51" fmla="*/ 2147483646 h 764"/>
              <a:gd name="T52" fmla="*/ 2147483646 w 1256"/>
              <a:gd name="T53" fmla="*/ 2147483646 h 764"/>
              <a:gd name="T54" fmla="*/ 2147483646 w 1256"/>
              <a:gd name="T55" fmla="*/ 2147483646 h 764"/>
              <a:gd name="T56" fmla="*/ 2147483646 w 1256"/>
              <a:gd name="T57" fmla="*/ 2147483646 h 764"/>
              <a:gd name="T58" fmla="*/ 2147483646 w 1256"/>
              <a:gd name="T59" fmla="*/ 2147483646 h 764"/>
              <a:gd name="T60" fmla="*/ 2147483646 w 1256"/>
              <a:gd name="T61" fmla="*/ 2147483646 h 764"/>
              <a:gd name="T62" fmla="*/ 2147483646 w 1256"/>
              <a:gd name="T63" fmla="*/ 2147483646 h 764"/>
              <a:gd name="T64" fmla="*/ 2147483646 w 1256"/>
              <a:gd name="T65" fmla="*/ 2147483646 h 764"/>
              <a:gd name="T66" fmla="*/ 2147483646 w 1256"/>
              <a:gd name="T67" fmla="*/ 2147483646 h 764"/>
              <a:gd name="T68" fmla="*/ 2147483646 w 1256"/>
              <a:gd name="T69" fmla="*/ 2147483646 h 764"/>
              <a:gd name="T70" fmla="*/ 2147483646 w 1256"/>
              <a:gd name="T71" fmla="*/ 2147483646 h 764"/>
              <a:gd name="T72" fmla="*/ 2147483646 w 1256"/>
              <a:gd name="T73" fmla="*/ 2147483646 h 764"/>
              <a:gd name="T74" fmla="*/ 2147483646 w 1256"/>
              <a:gd name="T75" fmla="*/ 2147483646 h 764"/>
              <a:gd name="T76" fmla="*/ 2147483646 w 1256"/>
              <a:gd name="T77" fmla="*/ 2147483646 h 764"/>
              <a:gd name="T78" fmla="*/ 2147483646 w 1256"/>
              <a:gd name="T79" fmla="*/ 2147483646 h 764"/>
              <a:gd name="T80" fmla="*/ 2147483646 w 1256"/>
              <a:gd name="T81" fmla="*/ 2147483646 h 764"/>
              <a:gd name="T82" fmla="*/ 2147483646 w 1256"/>
              <a:gd name="T83" fmla="*/ 2147483646 h 764"/>
              <a:gd name="T84" fmla="*/ 2147483646 w 1256"/>
              <a:gd name="T85" fmla="*/ 2147483646 h 764"/>
              <a:gd name="T86" fmla="*/ 2147483646 w 1256"/>
              <a:gd name="T87" fmla="*/ 2147483646 h 764"/>
              <a:gd name="T88" fmla="*/ 2147483646 w 1256"/>
              <a:gd name="T89" fmla="*/ 2147483646 h 764"/>
              <a:gd name="T90" fmla="*/ 2147483646 w 1256"/>
              <a:gd name="T91" fmla="*/ 2147483646 h 764"/>
              <a:gd name="T92" fmla="*/ 2147483646 w 1256"/>
              <a:gd name="T93" fmla="*/ 2147483646 h 764"/>
              <a:gd name="T94" fmla="*/ 2147483646 w 1256"/>
              <a:gd name="T95" fmla="*/ 2147483646 h 764"/>
              <a:gd name="T96" fmla="*/ 2147483646 w 1256"/>
              <a:gd name="T97" fmla="*/ 2147483646 h 764"/>
              <a:gd name="T98" fmla="*/ 2147483646 w 1256"/>
              <a:gd name="T99" fmla="*/ 2147483646 h 764"/>
              <a:gd name="T100" fmla="*/ 2147483646 w 1256"/>
              <a:gd name="T101" fmla="*/ 2147483646 h 764"/>
              <a:gd name="T102" fmla="*/ 2147483646 w 1256"/>
              <a:gd name="T103" fmla="*/ 2147483646 h 764"/>
              <a:gd name="T104" fmla="*/ 2147483646 w 1256"/>
              <a:gd name="T105" fmla="*/ 2147483646 h 764"/>
              <a:gd name="T106" fmla="*/ 2147483646 w 1256"/>
              <a:gd name="T107" fmla="*/ 2147483646 h 764"/>
              <a:gd name="T108" fmla="*/ 2147483646 w 1256"/>
              <a:gd name="T109" fmla="*/ 2147483646 h 764"/>
              <a:gd name="T110" fmla="*/ 2147483646 w 1256"/>
              <a:gd name="T111" fmla="*/ 2147483646 h 764"/>
              <a:gd name="T112" fmla="*/ 2147483646 w 1256"/>
              <a:gd name="T113" fmla="*/ 2147483646 h 764"/>
              <a:gd name="T114" fmla="*/ 2147483646 w 1256"/>
              <a:gd name="T115" fmla="*/ 2147483646 h 764"/>
              <a:gd name="T116" fmla="*/ 2147483646 w 1256"/>
              <a:gd name="T117" fmla="*/ 2147483646 h 764"/>
              <a:gd name="T118" fmla="*/ 2147483646 w 1256"/>
              <a:gd name="T119" fmla="*/ 2147483646 h 764"/>
              <a:gd name="T120" fmla="*/ 2147483646 w 1256"/>
              <a:gd name="T121" fmla="*/ 2147483646 h 764"/>
              <a:gd name="T122" fmla="*/ 2147483646 w 1256"/>
              <a:gd name="T123" fmla="*/ 2147483646 h 764"/>
              <a:gd name="T124" fmla="*/ 2147483646 w 1256"/>
              <a:gd name="T125" fmla="*/ 2147483646 h 7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56" h="764">
                <a:moveTo>
                  <a:pt x="152" y="4"/>
                </a:moveTo>
                <a:lnTo>
                  <a:pt x="152" y="4"/>
                </a:lnTo>
                <a:lnTo>
                  <a:pt x="146" y="14"/>
                </a:lnTo>
                <a:lnTo>
                  <a:pt x="138" y="22"/>
                </a:lnTo>
                <a:lnTo>
                  <a:pt x="132" y="26"/>
                </a:lnTo>
                <a:lnTo>
                  <a:pt x="132" y="32"/>
                </a:lnTo>
                <a:lnTo>
                  <a:pt x="132" y="36"/>
                </a:lnTo>
                <a:lnTo>
                  <a:pt x="130" y="44"/>
                </a:lnTo>
                <a:lnTo>
                  <a:pt x="122" y="56"/>
                </a:lnTo>
                <a:lnTo>
                  <a:pt x="122" y="60"/>
                </a:lnTo>
                <a:lnTo>
                  <a:pt x="118" y="62"/>
                </a:lnTo>
                <a:lnTo>
                  <a:pt x="112" y="64"/>
                </a:lnTo>
                <a:lnTo>
                  <a:pt x="66" y="58"/>
                </a:lnTo>
                <a:lnTo>
                  <a:pt x="62" y="68"/>
                </a:lnTo>
                <a:lnTo>
                  <a:pt x="62" y="70"/>
                </a:lnTo>
                <a:lnTo>
                  <a:pt x="48" y="92"/>
                </a:lnTo>
                <a:lnTo>
                  <a:pt x="42" y="100"/>
                </a:lnTo>
                <a:lnTo>
                  <a:pt x="40" y="108"/>
                </a:lnTo>
                <a:lnTo>
                  <a:pt x="42" y="112"/>
                </a:lnTo>
                <a:lnTo>
                  <a:pt x="44" y="122"/>
                </a:lnTo>
                <a:lnTo>
                  <a:pt x="56" y="150"/>
                </a:lnTo>
                <a:lnTo>
                  <a:pt x="62" y="168"/>
                </a:lnTo>
                <a:lnTo>
                  <a:pt x="64" y="174"/>
                </a:lnTo>
                <a:lnTo>
                  <a:pt x="64" y="180"/>
                </a:lnTo>
                <a:lnTo>
                  <a:pt x="60" y="188"/>
                </a:lnTo>
                <a:lnTo>
                  <a:pt x="56" y="196"/>
                </a:lnTo>
                <a:lnTo>
                  <a:pt x="42" y="210"/>
                </a:lnTo>
                <a:lnTo>
                  <a:pt x="18" y="210"/>
                </a:lnTo>
                <a:lnTo>
                  <a:pt x="12" y="184"/>
                </a:lnTo>
                <a:lnTo>
                  <a:pt x="6" y="216"/>
                </a:lnTo>
                <a:lnTo>
                  <a:pt x="16" y="232"/>
                </a:lnTo>
                <a:lnTo>
                  <a:pt x="16" y="236"/>
                </a:lnTo>
                <a:lnTo>
                  <a:pt x="16" y="238"/>
                </a:lnTo>
                <a:lnTo>
                  <a:pt x="10" y="246"/>
                </a:lnTo>
                <a:lnTo>
                  <a:pt x="2" y="262"/>
                </a:lnTo>
                <a:lnTo>
                  <a:pt x="0" y="272"/>
                </a:lnTo>
                <a:lnTo>
                  <a:pt x="0" y="280"/>
                </a:lnTo>
                <a:lnTo>
                  <a:pt x="4" y="290"/>
                </a:lnTo>
                <a:lnTo>
                  <a:pt x="10" y="300"/>
                </a:lnTo>
                <a:lnTo>
                  <a:pt x="28" y="300"/>
                </a:lnTo>
                <a:lnTo>
                  <a:pt x="34" y="302"/>
                </a:lnTo>
                <a:lnTo>
                  <a:pt x="42" y="308"/>
                </a:lnTo>
                <a:lnTo>
                  <a:pt x="58" y="330"/>
                </a:lnTo>
                <a:lnTo>
                  <a:pt x="60" y="332"/>
                </a:lnTo>
                <a:lnTo>
                  <a:pt x="62" y="338"/>
                </a:lnTo>
                <a:lnTo>
                  <a:pt x="66" y="344"/>
                </a:lnTo>
                <a:lnTo>
                  <a:pt x="108" y="384"/>
                </a:lnTo>
                <a:lnTo>
                  <a:pt x="128" y="408"/>
                </a:lnTo>
                <a:lnTo>
                  <a:pt x="138" y="408"/>
                </a:lnTo>
                <a:lnTo>
                  <a:pt x="150" y="386"/>
                </a:lnTo>
                <a:lnTo>
                  <a:pt x="152" y="384"/>
                </a:lnTo>
                <a:lnTo>
                  <a:pt x="182" y="392"/>
                </a:lnTo>
                <a:lnTo>
                  <a:pt x="182" y="394"/>
                </a:lnTo>
                <a:lnTo>
                  <a:pt x="186" y="414"/>
                </a:lnTo>
                <a:lnTo>
                  <a:pt x="222" y="454"/>
                </a:lnTo>
                <a:lnTo>
                  <a:pt x="234" y="460"/>
                </a:lnTo>
                <a:lnTo>
                  <a:pt x="240" y="464"/>
                </a:lnTo>
                <a:lnTo>
                  <a:pt x="268" y="504"/>
                </a:lnTo>
                <a:lnTo>
                  <a:pt x="288" y="500"/>
                </a:lnTo>
                <a:lnTo>
                  <a:pt x="290" y="500"/>
                </a:lnTo>
                <a:lnTo>
                  <a:pt x="292" y="500"/>
                </a:lnTo>
                <a:lnTo>
                  <a:pt x="292" y="502"/>
                </a:lnTo>
                <a:lnTo>
                  <a:pt x="294" y="504"/>
                </a:lnTo>
                <a:lnTo>
                  <a:pt x="312" y="542"/>
                </a:lnTo>
                <a:lnTo>
                  <a:pt x="334" y="556"/>
                </a:lnTo>
                <a:lnTo>
                  <a:pt x="352" y="560"/>
                </a:lnTo>
                <a:lnTo>
                  <a:pt x="362" y="584"/>
                </a:lnTo>
                <a:lnTo>
                  <a:pt x="376" y="584"/>
                </a:lnTo>
                <a:lnTo>
                  <a:pt x="376" y="586"/>
                </a:lnTo>
                <a:lnTo>
                  <a:pt x="404" y="602"/>
                </a:lnTo>
                <a:lnTo>
                  <a:pt x="406" y="604"/>
                </a:lnTo>
                <a:lnTo>
                  <a:pt x="426" y="628"/>
                </a:lnTo>
                <a:lnTo>
                  <a:pt x="456" y="624"/>
                </a:lnTo>
                <a:lnTo>
                  <a:pt x="458" y="624"/>
                </a:lnTo>
                <a:lnTo>
                  <a:pt x="470" y="628"/>
                </a:lnTo>
                <a:lnTo>
                  <a:pt x="490" y="644"/>
                </a:lnTo>
                <a:lnTo>
                  <a:pt x="524" y="648"/>
                </a:lnTo>
                <a:lnTo>
                  <a:pt x="544" y="644"/>
                </a:lnTo>
                <a:lnTo>
                  <a:pt x="564" y="642"/>
                </a:lnTo>
                <a:lnTo>
                  <a:pt x="580" y="642"/>
                </a:lnTo>
                <a:lnTo>
                  <a:pt x="590" y="644"/>
                </a:lnTo>
                <a:lnTo>
                  <a:pt x="596" y="648"/>
                </a:lnTo>
                <a:lnTo>
                  <a:pt x="598" y="654"/>
                </a:lnTo>
                <a:lnTo>
                  <a:pt x="598" y="658"/>
                </a:lnTo>
                <a:lnTo>
                  <a:pt x="594" y="664"/>
                </a:lnTo>
                <a:lnTo>
                  <a:pt x="588" y="670"/>
                </a:lnTo>
                <a:lnTo>
                  <a:pt x="580" y="678"/>
                </a:lnTo>
                <a:lnTo>
                  <a:pt x="580" y="682"/>
                </a:lnTo>
                <a:lnTo>
                  <a:pt x="582" y="686"/>
                </a:lnTo>
                <a:lnTo>
                  <a:pt x="586" y="692"/>
                </a:lnTo>
                <a:lnTo>
                  <a:pt x="592" y="698"/>
                </a:lnTo>
                <a:lnTo>
                  <a:pt x="592" y="700"/>
                </a:lnTo>
                <a:lnTo>
                  <a:pt x="598" y="704"/>
                </a:lnTo>
                <a:lnTo>
                  <a:pt x="600" y="702"/>
                </a:lnTo>
                <a:lnTo>
                  <a:pt x="616" y="676"/>
                </a:lnTo>
                <a:lnTo>
                  <a:pt x="628" y="658"/>
                </a:lnTo>
                <a:lnTo>
                  <a:pt x="638" y="646"/>
                </a:lnTo>
                <a:lnTo>
                  <a:pt x="648" y="640"/>
                </a:lnTo>
                <a:lnTo>
                  <a:pt x="654" y="638"/>
                </a:lnTo>
                <a:lnTo>
                  <a:pt x="660" y="638"/>
                </a:lnTo>
                <a:lnTo>
                  <a:pt x="676" y="644"/>
                </a:lnTo>
                <a:lnTo>
                  <a:pt x="698" y="654"/>
                </a:lnTo>
                <a:lnTo>
                  <a:pt x="724" y="670"/>
                </a:lnTo>
                <a:lnTo>
                  <a:pt x="772" y="678"/>
                </a:lnTo>
                <a:lnTo>
                  <a:pt x="772" y="680"/>
                </a:lnTo>
                <a:lnTo>
                  <a:pt x="772" y="682"/>
                </a:lnTo>
                <a:lnTo>
                  <a:pt x="768" y="704"/>
                </a:lnTo>
                <a:lnTo>
                  <a:pt x="792" y="708"/>
                </a:lnTo>
                <a:lnTo>
                  <a:pt x="792" y="738"/>
                </a:lnTo>
                <a:lnTo>
                  <a:pt x="802" y="754"/>
                </a:lnTo>
                <a:lnTo>
                  <a:pt x="808" y="762"/>
                </a:lnTo>
                <a:lnTo>
                  <a:pt x="816" y="764"/>
                </a:lnTo>
                <a:lnTo>
                  <a:pt x="830" y="764"/>
                </a:lnTo>
                <a:lnTo>
                  <a:pt x="880" y="762"/>
                </a:lnTo>
                <a:lnTo>
                  <a:pt x="904" y="748"/>
                </a:lnTo>
                <a:lnTo>
                  <a:pt x="928" y="716"/>
                </a:lnTo>
                <a:lnTo>
                  <a:pt x="956" y="714"/>
                </a:lnTo>
                <a:lnTo>
                  <a:pt x="970" y="710"/>
                </a:lnTo>
                <a:lnTo>
                  <a:pt x="1022" y="680"/>
                </a:lnTo>
                <a:lnTo>
                  <a:pt x="1024" y="680"/>
                </a:lnTo>
                <a:lnTo>
                  <a:pt x="1060" y="676"/>
                </a:lnTo>
                <a:lnTo>
                  <a:pt x="1070" y="678"/>
                </a:lnTo>
                <a:lnTo>
                  <a:pt x="1076" y="680"/>
                </a:lnTo>
                <a:lnTo>
                  <a:pt x="1112" y="708"/>
                </a:lnTo>
                <a:lnTo>
                  <a:pt x="1122" y="712"/>
                </a:lnTo>
                <a:lnTo>
                  <a:pt x="1124" y="714"/>
                </a:lnTo>
                <a:lnTo>
                  <a:pt x="1136" y="720"/>
                </a:lnTo>
                <a:lnTo>
                  <a:pt x="1138" y="720"/>
                </a:lnTo>
                <a:lnTo>
                  <a:pt x="1138" y="718"/>
                </a:lnTo>
                <a:lnTo>
                  <a:pt x="1138" y="716"/>
                </a:lnTo>
                <a:lnTo>
                  <a:pt x="1144" y="692"/>
                </a:lnTo>
                <a:lnTo>
                  <a:pt x="1142" y="682"/>
                </a:lnTo>
                <a:lnTo>
                  <a:pt x="1144" y="674"/>
                </a:lnTo>
                <a:lnTo>
                  <a:pt x="1148" y="668"/>
                </a:lnTo>
                <a:lnTo>
                  <a:pt x="1156" y="666"/>
                </a:lnTo>
                <a:lnTo>
                  <a:pt x="1164" y="666"/>
                </a:lnTo>
                <a:lnTo>
                  <a:pt x="1172" y="672"/>
                </a:lnTo>
                <a:lnTo>
                  <a:pt x="1182" y="682"/>
                </a:lnTo>
                <a:lnTo>
                  <a:pt x="1190" y="696"/>
                </a:lnTo>
                <a:lnTo>
                  <a:pt x="1192" y="696"/>
                </a:lnTo>
                <a:lnTo>
                  <a:pt x="1212" y="688"/>
                </a:lnTo>
                <a:lnTo>
                  <a:pt x="1214" y="686"/>
                </a:lnTo>
                <a:lnTo>
                  <a:pt x="1216" y="684"/>
                </a:lnTo>
                <a:lnTo>
                  <a:pt x="1218" y="680"/>
                </a:lnTo>
                <a:lnTo>
                  <a:pt x="1214" y="664"/>
                </a:lnTo>
                <a:lnTo>
                  <a:pt x="1214" y="660"/>
                </a:lnTo>
                <a:lnTo>
                  <a:pt x="1214" y="656"/>
                </a:lnTo>
                <a:lnTo>
                  <a:pt x="1216" y="652"/>
                </a:lnTo>
                <a:lnTo>
                  <a:pt x="1220" y="650"/>
                </a:lnTo>
                <a:lnTo>
                  <a:pt x="1228" y="644"/>
                </a:lnTo>
                <a:lnTo>
                  <a:pt x="1244" y="624"/>
                </a:lnTo>
                <a:lnTo>
                  <a:pt x="1256" y="598"/>
                </a:lnTo>
                <a:lnTo>
                  <a:pt x="1250" y="586"/>
                </a:lnTo>
                <a:lnTo>
                  <a:pt x="1246" y="576"/>
                </a:lnTo>
                <a:lnTo>
                  <a:pt x="1246" y="568"/>
                </a:lnTo>
                <a:lnTo>
                  <a:pt x="1246" y="562"/>
                </a:lnTo>
                <a:lnTo>
                  <a:pt x="1248" y="540"/>
                </a:lnTo>
                <a:lnTo>
                  <a:pt x="1244" y="528"/>
                </a:lnTo>
                <a:lnTo>
                  <a:pt x="1242" y="518"/>
                </a:lnTo>
                <a:lnTo>
                  <a:pt x="1240" y="510"/>
                </a:lnTo>
                <a:lnTo>
                  <a:pt x="1232" y="498"/>
                </a:lnTo>
                <a:lnTo>
                  <a:pt x="1232" y="496"/>
                </a:lnTo>
                <a:lnTo>
                  <a:pt x="1228" y="468"/>
                </a:lnTo>
                <a:lnTo>
                  <a:pt x="1228" y="458"/>
                </a:lnTo>
                <a:lnTo>
                  <a:pt x="1228" y="448"/>
                </a:lnTo>
                <a:lnTo>
                  <a:pt x="1220" y="440"/>
                </a:lnTo>
                <a:lnTo>
                  <a:pt x="1214" y="432"/>
                </a:lnTo>
                <a:lnTo>
                  <a:pt x="1202" y="416"/>
                </a:lnTo>
                <a:lnTo>
                  <a:pt x="1200" y="414"/>
                </a:lnTo>
                <a:lnTo>
                  <a:pt x="1200" y="412"/>
                </a:lnTo>
                <a:lnTo>
                  <a:pt x="1196" y="392"/>
                </a:lnTo>
                <a:lnTo>
                  <a:pt x="1184" y="382"/>
                </a:lnTo>
                <a:lnTo>
                  <a:pt x="1184" y="384"/>
                </a:lnTo>
                <a:lnTo>
                  <a:pt x="1162" y="364"/>
                </a:lnTo>
                <a:lnTo>
                  <a:pt x="1162" y="366"/>
                </a:lnTo>
                <a:lnTo>
                  <a:pt x="1164" y="392"/>
                </a:lnTo>
                <a:lnTo>
                  <a:pt x="1164" y="394"/>
                </a:lnTo>
                <a:lnTo>
                  <a:pt x="1152" y="400"/>
                </a:lnTo>
                <a:lnTo>
                  <a:pt x="1152" y="416"/>
                </a:lnTo>
                <a:lnTo>
                  <a:pt x="1152" y="418"/>
                </a:lnTo>
                <a:lnTo>
                  <a:pt x="1124" y="428"/>
                </a:lnTo>
                <a:lnTo>
                  <a:pt x="1114" y="406"/>
                </a:lnTo>
                <a:lnTo>
                  <a:pt x="1108" y="404"/>
                </a:lnTo>
                <a:lnTo>
                  <a:pt x="1100" y="414"/>
                </a:lnTo>
                <a:lnTo>
                  <a:pt x="1094" y="430"/>
                </a:lnTo>
                <a:lnTo>
                  <a:pt x="1074" y="436"/>
                </a:lnTo>
                <a:lnTo>
                  <a:pt x="1062" y="428"/>
                </a:lnTo>
                <a:lnTo>
                  <a:pt x="1046" y="422"/>
                </a:lnTo>
                <a:lnTo>
                  <a:pt x="1042" y="400"/>
                </a:lnTo>
                <a:lnTo>
                  <a:pt x="1036" y="386"/>
                </a:lnTo>
                <a:lnTo>
                  <a:pt x="1026" y="382"/>
                </a:lnTo>
                <a:lnTo>
                  <a:pt x="1024" y="380"/>
                </a:lnTo>
                <a:lnTo>
                  <a:pt x="1018" y="372"/>
                </a:lnTo>
                <a:lnTo>
                  <a:pt x="1010" y="360"/>
                </a:lnTo>
                <a:lnTo>
                  <a:pt x="1000" y="344"/>
                </a:lnTo>
                <a:lnTo>
                  <a:pt x="990" y="344"/>
                </a:lnTo>
                <a:lnTo>
                  <a:pt x="974" y="350"/>
                </a:lnTo>
                <a:lnTo>
                  <a:pt x="972" y="352"/>
                </a:lnTo>
                <a:lnTo>
                  <a:pt x="932" y="348"/>
                </a:lnTo>
                <a:lnTo>
                  <a:pt x="900" y="342"/>
                </a:lnTo>
                <a:lnTo>
                  <a:pt x="884" y="332"/>
                </a:lnTo>
                <a:lnTo>
                  <a:pt x="860" y="324"/>
                </a:lnTo>
                <a:lnTo>
                  <a:pt x="838" y="318"/>
                </a:lnTo>
                <a:lnTo>
                  <a:pt x="832" y="314"/>
                </a:lnTo>
                <a:lnTo>
                  <a:pt x="828" y="312"/>
                </a:lnTo>
                <a:lnTo>
                  <a:pt x="824" y="308"/>
                </a:lnTo>
                <a:lnTo>
                  <a:pt x="820" y="308"/>
                </a:lnTo>
                <a:lnTo>
                  <a:pt x="804" y="300"/>
                </a:lnTo>
                <a:lnTo>
                  <a:pt x="804" y="298"/>
                </a:lnTo>
                <a:lnTo>
                  <a:pt x="796" y="290"/>
                </a:lnTo>
                <a:lnTo>
                  <a:pt x="794" y="282"/>
                </a:lnTo>
                <a:lnTo>
                  <a:pt x="788" y="272"/>
                </a:lnTo>
                <a:lnTo>
                  <a:pt x="776" y="268"/>
                </a:lnTo>
                <a:lnTo>
                  <a:pt x="772" y="270"/>
                </a:lnTo>
                <a:lnTo>
                  <a:pt x="768" y="274"/>
                </a:lnTo>
                <a:lnTo>
                  <a:pt x="766" y="276"/>
                </a:lnTo>
                <a:lnTo>
                  <a:pt x="760" y="280"/>
                </a:lnTo>
                <a:lnTo>
                  <a:pt x="756" y="280"/>
                </a:lnTo>
                <a:lnTo>
                  <a:pt x="750" y="282"/>
                </a:lnTo>
                <a:lnTo>
                  <a:pt x="746" y="280"/>
                </a:lnTo>
                <a:lnTo>
                  <a:pt x="740" y="276"/>
                </a:lnTo>
                <a:lnTo>
                  <a:pt x="736" y="272"/>
                </a:lnTo>
                <a:lnTo>
                  <a:pt x="720" y="256"/>
                </a:lnTo>
                <a:lnTo>
                  <a:pt x="714" y="246"/>
                </a:lnTo>
                <a:lnTo>
                  <a:pt x="708" y="238"/>
                </a:lnTo>
                <a:lnTo>
                  <a:pt x="704" y="232"/>
                </a:lnTo>
                <a:lnTo>
                  <a:pt x="698" y="224"/>
                </a:lnTo>
                <a:lnTo>
                  <a:pt x="692" y="216"/>
                </a:lnTo>
                <a:lnTo>
                  <a:pt x="690" y="206"/>
                </a:lnTo>
                <a:lnTo>
                  <a:pt x="692" y="196"/>
                </a:lnTo>
                <a:lnTo>
                  <a:pt x="702" y="178"/>
                </a:lnTo>
                <a:lnTo>
                  <a:pt x="708" y="160"/>
                </a:lnTo>
                <a:lnTo>
                  <a:pt x="710" y="148"/>
                </a:lnTo>
                <a:lnTo>
                  <a:pt x="706" y="128"/>
                </a:lnTo>
                <a:lnTo>
                  <a:pt x="694" y="118"/>
                </a:lnTo>
                <a:lnTo>
                  <a:pt x="696" y="104"/>
                </a:lnTo>
                <a:lnTo>
                  <a:pt x="698" y="96"/>
                </a:lnTo>
                <a:lnTo>
                  <a:pt x="700" y="90"/>
                </a:lnTo>
                <a:lnTo>
                  <a:pt x="704" y="86"/>
                </a:lnTo>
                <a:lnTo>
                  <a:pt x="708" y="84"/>
                </a:lnTo>
                <a:lnTo>
                  <a:pt x="712" y="84"/>
                </a:lnTo>
                <a:lnTo>
                  <a:pt x="712" y="80"/>
                </a:lnTo>
                <a:lnTo>
                  <a:pt x="712" y="78"/>
                </a:lnTo>
                <a:lnTo>
                  <a:pt x="712" y="62"/>
                </a:lnTo>
                <a:lnTo>
                  <a:pt x="712" y="44"/>
                </a:lnTo>
                <a:lnTo>
                  <a:pt x="710" y="42"/>
                </a:lnTo>
                <a:lnTo>
                  <a:pt x="708" y="40"/>
                </a:lnTo>
                <a:lnTo>
                  <a:pt x="706" y="40"/>
                </a:lnTo>
                <a:lnTo>
                  <a:pt x="692" y="30"/>
                </a:lnTo>
                <a:lnTo>
                  <a:pt x="680" y="20"/>
                </a:lnTo>
                <a:lnTo>
                  <a:pt x="642" y="14"/>
                </a:lnTo>
                <a:lnTo>
                  <a:pt x="630" y="4"/>
                </a:lnTo>
                <a:lnTo>
                  <a:pt x="608" y="4"/>
                </a:lnTo>
                <a:lnTo>
                  <a:pt x="602" y="6"/>
                </a:lnTo>
                <a:lnTo>
                  <a:pt x="596" y="10"/>
                </a:lnTo>
                <a:lnTo>
                  <a:pt x="594" y="10"/>
                </a:lnTo>
                <a:lnTo>
                  <a:pt x="576" y="16"/>
                </a:lnTo>
                <a:lnTo>
                  <a:pt x="532" y="16"/>
                </a:lnTo>
                <a:lnTo>
                  <a:pt x="524" y="20"/>
                </a:lnTo>
                <a:lnTo>
                  <a:pt x="518" y="24"/>
                </a:lnTo>
                <a:lnTo>
                  <a:pt x="508" y="28"/>
                </a:lnTo>
                <a:lnTo>
                  <a:pt x="492" y="34"/>
                </a:lnTo>
                <a:lnTo>
                  <a:pt x="472" y="40"/>
                </a:lnTo>
                <a:lnTo>
                  <a:pt x="470" y="40"/>
                </a:lnTo>
                <a:lnTo>
                  <a:pt x="440" y="36"/>
                </a:lnTo>
                <a:lnTo>
                  <a:pt x="438" y="36"/>
                </a:lnTo>
                <a:lnTo>
                  <a:pt x="428" y="36"/>
                </a:lnTo>
                <a:lnTo>
                  <a:pt x="410" y="40"/>
                </a:lnTo>
                <a:lnTo>
                  <a:pt x="374" y="44"/>
                </a:lnTo>
                <a:lnTo>
                  <a:pt x="372" y="44"/>
                </a:lnTo>
                <a:lnTo>
                  <a:pt x="356" y="36"/>
                </a:lnTo>
                <a:lnTo>
                  <a:pt x="340" y="36"/>
                </a:lnTo>
                <a:lnTo>
                  <a:pt x="330" y="32"/>
                </a:lnTo>
                <a:lnTo>
                  <a:pt x="320" y="20"/>
                </a:lnTo>
                <a:lnTo>
                  <a:pt x="318" y="20"/>
                </a:lnTo>
                <a:lnTo>
                  <a:pt x="316" y="12"/>
                </a:lnTo>
                <a:lnTo>
                  <a:pt x="314" y="8"/>
                </a:lnTo>
                <a:lnTo>
                  <a:pt x="310" y="4"/>
                </a:lnTo>
                <a:lnTo>
                  <a:pt x="302" y="0"/>
                </a:lnTo>
                <a:lnTo>
                  <a:pt x="296" y="8"/>
                </a:lnTo>
                <a:lnTo>
                  <a:pt x="270" y="20"/>
                </a:lnTo>
                <a:lnTo>
                  <a:pt x="268" y="20"/>
                </a:lnTo>
                <a:lnTo>
                  <a:pt x="236" y="22"/>
                </a:lnTo>
                <a:lnTo>
                  <a:pt x="226" y="20"/>
                </a:lnTo>
                <a:lnTo>
                  <a:pt x="210" y="16"/>
                </a:lnTo>
                <a:lnTo>
                  <a:pt x="184" y="12"/>
                </a:lnTo>
                <a:lnTo>
                  <a:pt x="182" y="12"/>
                </a:lnTo>
                <a:lnTo>
                  <a:pt x="166" y="4"/>
                </a:lnTo>
                <a:lnTo>
                  <a:pt x="152" y="4"/>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34" name="云南"/>
          <p:cNvSpPr/>
          <p:nvPr>
            <p:custDataLst>
              <p:tags r:id="rId9"/>
            </p:custDataLst>
          </p:nvPr>
        </p:nvSpPr>
        <p:spPr bwMode="auto">
          <a:xfrm>
            <a:off x="2896235" y="4902200"/>
            <a:ext cx="1197610" cy="1249680"/>
          </a:xfrm>
          <a:custGeom>
            <a:avLst/>
            <a:gdLst>
              <a:gd name="T0" fmla="*/ 2147483646 w 568"/>
              <a:gd name="T1" fmla="*/ 2147483646 h 592"/>
              <a:gd name="T2" fmla="*/ 2147483646 w 568"/>
              <a:gd name="T3" fmla="*/ 2147483646 h 592"/>
              <a:gd name="T4" fmla="*/ 2147483646 w 568"/>
              <a:gd name="T5" fmla="*/ 2147483646 h 592"/>
              <a:gd name="T6" fmla="*/ 2147483646 w 568"/>
              <a:gd name="T7" fmla="*/ 2147483646 h 592"/>
              <a:gd name="T8" fmla="*/ 2147483646 w 568"/>
              <a:gd name="T9" fmla="*/ 2147483646 h 592"/>
              <a:gd name="T10" fmla="*/ 2147483646 w 568"/>
              <a:gd name="T11" fmla="*/ 2147483646 h 592"/>
              <a:gd name="T12" fmla="*/ 2147483646 w 568"/>
              <a:gd name="T13" fmla="*/ 2147483646 h 592"/>
              <a:gd name="T14" fmla="*/ 2147483646 w 568"/>
              <a:gd name="T15" fmla="*/ 2147483646 h 592"/>
              <a:gd name="T16" fmla="*/ 2147483646 w 568"/>
              <a:gd name="T17" fmla="*/ 2147483646 h 592"/>
              <a:gd name="T18" fmla="*/ 2147483646 w 568"/>
              <a:gd name="T19" fmla="*/ 2147483646 h 592"/>
              <a:gd name="T20" fmla="*/ 2147483646 w 568"/>
              <a:gd name="T21" fmla="*/ 2147483646 h 592"/>
              <a:gd name="T22" fmla="*/ 2147483646 w 568"/>
              <a:gd name="T23" fmla="*/ 2147483646 h 592"/>
              <a:gd name="T24" fmla="*/ 2147483646 w 568"/>
              <a:gd name="T25" fmla="*/ 2147483646 h 592"/>
              <a:gd name="T26" fmla="*/ 2147483646 w 568"/>
              <a:gd name="T27" fmla="*/ 2147483646 h 592"/>
              <a:gd name="T28" fmla="*/ 2147483646 w 568"/>
              <a:gd name="T29" fmla="*/ 2147483646 h 592"/>
              <a:gd name="T30" fmla="*/ 2147483646 w 568"/>
              <a:gd name="T31" fmla="*/ 2147483646 h 592"/>
              <a:gd name="T32" fmla="*/ 2147483646 w 568"/>
              <a:gd name="T33" fmla="*/ 2147483646 h 592"/>
              <a:gd name="T34" fmla="*/ 2147483646 w 568"/>
              <a:gd name="T35" fmla="*/ 2147483646 h 592"/>
              <a:gd name="T36" fmla="*/ 2147483646 w 568"/>
              <a:gd name="T37" fmla="*/ 2147483646 h 592"/>
              <a:gd name="T38" fmla="*/ 2147483646 w 568"/>
              <a:gd name="T39" fmla="*/ 2147483646 h 592"/>
              <a:gd name="T40" fmla="*/ 2147483646 w 568"/>
              <a:gd name="T41" fmla="*/ 2147483646 h 592"/>
              <a:gd name="T42" fmla="*/ 2147483646 w 568"/>
              <a:gd name="T43" fmla="*/ 2147483646 h 592"/>
              <a:gd name="T44" fmla="*/ 2147483646 w 568"/>
              <a:gd name="T45" fmla="*/ 2147483646 h 592"/>
              <a:gd name="T46" fmla="*/ 2147483646 w 568"/>
              <a:gd name="T47" fmla="*/ 2147483646 h 592"/>
              <a:gd name="T48" fmla="*/ 2147483646 w 568"/>
              <a:gd name="T49" fmla="*/ 2147483646 h 592"/>
              <a:gd name="T50" fmla="*/ 2147483646 w 568"/>
              <a:gd name="T51" fmla="*/ 2147483646 h 592"/>
              <a:gd name="T52" fmla="*/ 2147483646 w 568"/>
              <a:gd name="T53" fmla="*/ 2147483646 h 592"/>
              <a:gd name="T54" fmla="*/ 2147483646 w 568"/>
              <a:gd name="T55" fmla="*/ 2147483646 h 592"/>
              <a:gd name="T56" fmla="*/ 2147483646 w 568"/>
              <a:gd name="T57" fmla="*/ 2147483646 h 592"/>
              <a:gd name="T58" fmla="*/ 2147483646 w 568"/>
              <a:gd name="T59" fmla="*/ 2147483646 h 592"/>
              <a:gd name="T60" fmla="*/ 2147483646 w 568"/>
              <a:gd name="T61" fmla="*/ 2147483646 h 592"/>
              <a:gd name="T62" fmla="*/ 2147483646 w 568"/>
              <a:gd name="T63" fmla="*/ 2147483646 h 592"/>
              <a:gd name="T64" fmla="*/ 2147483646 w 568"/>
              <a:gd name="T65" fmla="*/ 2147483646 h 592"/>
              <a:gd name="T66" fmla="*/ 2147483646 w 568"/>
              <a:gd name="T67" fmla="*/ 2147483646 h 592"/>
              <a:gd name="T68" fmla="*/ 2147483646 w 568"/>
              <a:gd name="T69" fmla="*/ 2147483646 h 592"/>
              <a:gd name="T70" fmla="*/ 2147483646 w 568"/>
              <a:gd name="T71" fmla="*/ 2147483646 h 592"/>
              <a:gd name="T72" fmla="*/ 2147483646 w 568"/>
              <a:gd name="T73" fmla="*/ 2147483646 h 592"/>
              <a:gd name="T74" fmla="*/ 2147483646 w 568"/>
              <a:gd name="T75" fmla="*/ 2147483646 h 592"/>
              <a:gd name="T76" fmla="*/ 2147483646 w 568"/>
              <a:gd name="T77" fmla="*/ 2147483646 h 592"/>
              <a:gd name="T78" fmla="*/ 2147483646 w 568"/>
              <a:gd name="T79" fmla="*/ 2147483646 h 592"/>
              <a:gd name="T80" fmla="*/ 2147483646 w 568"/>
              <a:gd name="T81" fmla="*/ 2147483646 h 592"/>
              <a:gd name="T82" fmla="*/ 2147483646 w 568"/>
              <a:gd name="T83" fmla="*/ 2147483646 h 592"/>
              <a:gd name="T84" fmla="*/ 2147483646 w 568"/>
              <a:gd name="T85" fmla="*/ 2147483646 h 592"/>
              <a:gd name="T86" fmla="*/ 2147483646 w 568"/>
              <a:gd name="T87" fmla="*/ 2147483646 h 592"/>
              <a:gd name="T88" fmla="*/ 2147483646 w 568"/>
              <a:gd name="T89" fmla="*/ 2147483646 h 592"/>
              <a:gd name="T90" fmla="*/ 2147483646 w 568"/>
              <a:gd name="T91" fmla="*/ 2147483646 h 592"/>
              <a:gd name="T92" fmla="*/ 2147483646 w 568"/>
              <a:gd name="T93" fmla="*/ 2147483646 h 592"/>
              <a:gd name="T94" fmla="*/ 2147483646 w 568"/>
              <a:gd name="T95" fmla="*/ 2147483646 h 592"/>
              <a:gd name="T96" fmla="*/ 2147483646 w 568"/>
              <a:gd name="T97" fmla="*/ 2147483646 h 592"/>
              <a:gd name="T98" fmla="*/ 2147483646 w 568"/>
              <a:gd name="T99" fmla="*/ 2147483646 h 592"/>
              <a:gd name="T100" fmla="*/ 2147483646 w 568"/>
              <a:gd name="T101" fmla="*/ 2147483646 h 592"/>
              <a:gd name="T102" fmla="*/ 2147483646 w 568"/>
              <a:gd name="T103" fmla="*/ 2147483646 h 592"/>
              <a:gd name="T104" fmla="*/ 2147483646 w 568"/>
              <a:gd name="T105" fmla="*/ 2147483646 h 592"/>
              <a:gd name="T106" fmla="*/ 2147483646 w 568"/>
              <a:gd name="T107" fmla="*/ 2147483646 h 5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68" h="592">
                <a:moveTo>
                  <a:pt x="4" y="364"/>
                </a:moveTo>
                <a:lnTo>
                  <a:pt x="0" y="374"/>
                </a:lnTo>
                <a:lnTo>
                  <a:pt x="10" y="372"/>
                </a:lnTo>
                <a:lnTo>
                  <a:pt x="18" y="366"/>
                </a:lnTo>
                <a:lnTo>
                  <a:pt x="20" y="364"/>
                </a:lnTo>
                <a:lnTo>
                  <a:pt x="52" y="360"/>
                </a:lnTo>
                <a:lnTo>
                  <a:pt x="74" y="350"/>
                </a:lnTo>
                <a:lnTo>
                  <a:pt x="82" y="362"/>
                </a:lnTo>
                <a:lnTo>
                  <a:pt x="84" y="362"/>
                </a:lnTo>
                <a:lnTo>
                  <a:pt x="74" y="378"/>
                </a:lnTo>
                <a:lnTo>
                  <a:pt x="84" y="388"/>
                </a:lnTo>
                <a:lnTo>
                  <a:pt x="84" y="390"/>
                </a:lnTo>
                <a:lnTo>
                  <a:pt x="84" y="392"/>
                </a:lnTo>
                <a:lnTo>
                  <a:pt x="76" y="426"/>
                </a:lnTo>
                <a:lnTo>
                  <a:pt x="98" y="440"/>
                </a:lnTo>
                <a:lnTo>
                  <a:pt x="136" y="442"/>
                </a:lnTo>
                <a:lnTo>
                  <a:pt x="130" y="450"/>
                </a:lnTo>
                <a:lnTo>
                  <a:pt x="104" y="486"/>
                </a:lnTo>
                <a:lnTo>
                  <a:pt x="98" y="496"/>
                </a:lnTo>
                <a:lnTo>
                  <a:pt x="96" y="502"/>
                </a:lnTo>
                <a:lnTo>
                  <a:pt x="110" y="506"/>
                </a:lnTo>
                <a:lnTo>
                  <a:pt x="122" y="508"/>
                </a:lnTo>
                <a:lnTo>
                  <a:pt x="132" y="510"/>
                </a:lnTo>
                <a:lnTo>
                  <a:pt x="140" y="516"/>
                </a:lnTo>
                <a:lnTo>
                  <a:pt x="144" y="520"/>
                </a:lnTo>
                <a:lnTo>
                  <a:pt x="152" y="534"/>
                </a:lnTo>
                <a:lnTo>
                  <a:pt x="158" y="550"/>
                </a:lnTo>
                <a:lnTo>
                  <a:pt x="180" y="562"/>
                </a:lnTo>
                <a:lnTo>
                  <a:pt x="192" y="564"/>
                </a:lnTo>
                <a:lnTo>
                  <a:pt x="220" y="540"/>
                </a:lnTo>
                <a:lnTo>
                  <a:pt x="236" y="562"/>
                </a:lnTo>
                <a:lnTo>
                  <a:pt x="236" y="564"/>
                </a:lnTo>
                <a:lnTo>
                  <a:pt x="240" y="584"/>
                </a:lnTo>
                <a:lnTo>
                  <a:pt x="252" y="586"/>
                </a:lnTo>
                <a:lnTo>
                  <a:pt x="272" y="592"/>
                </a:lnTo>
                <a:lnTo>
                  <a:pt x="276" y="592"/>
                </a:lnTo>
                <a:lnTo>
                  <a:pt x="276" y="590"/>
                </a:lnTo>
                <a:lnTo>
                  <a:pt x="272" y="570"/>
                </a:lnTo>
                <a:lnTo>
                  <a:pt x="272" y="568"/>
                </a:lnTo>
                <a:lnTo>
                  <a:pt x="262" y="522"/>
                </a:lnTo>
                <a:lnTo>
                  <a:pt x="262" y="520"/>
                </a:lnTo>
                <a:lnTo>
                  <a:pt x="268" y="488"/>
                </a:lnTo>
                <a:lnTo>
                  <a:pt x="270" y="488"/>
                </a:lnTo>
                <a:lnTo>
                  <a:pt x="272" y="488"/>
                </a:lnTo>
                <a:lnTo>
                  <a:pt x="294" y="490"/>
                </a:lnTo>
                <a:lnTo>
                  <a:pt x="320" y="470"/>
                </a:lnTo>
                <a:lnTo>
                  <a:pt x="324" y="472"/>
                </a:lnTo>
                <a:lnTo>
                  <a:pt x="342" y="486"/>
                </a:lnTo>
                <a:lnTo>
                  <a:pt x="352" y="498"/>
                </a:lnTo>
                <a:lnTo>
                  <a:pt x="362" y="490"/>
                </a:lnTo>
                <a:lnTo>
                  <a:pt x="378" y="474"/>
                </a:lnTo>
                <a:lnTo>
                  <a:pt x="378" y="472"/>
                </a:lnTo>
                <a:lnTo>
                  <a:pt x="380" y="472"/>
                </a:lnTo>
                <a:lnTo>
                  <a:pt x="420" y="482"/>
                </a:lnTo>
                <a:lnTo>
                  <a:pt x="438" y="468"/>
                </a:lnTo>
                <a:lnTo>
                  <a:pt x="438" y="466"/>
                </a:lnTo>
                <a:lnTo>
                  <a:pt x="440" y="466"/>
                </a:lnTo>
                <a:lnTo>
                  <a:pt x="458" y="470"/>
                </a:lnTo>
                <a:lnTo>
                  <a:pt x="512" y="422"/>
                </a:lnTo>
                <a:lnTo>
                  <a:pt x="528" y="426"/>
                </a:lnTo>
                <a:lnTo>
                  <a:pt x="530" y="428"/>
                </a:lnTo>
                <a:lnTo>
                  <a:pt x="532" y="428"/>
                </a:lnTo>
                <a:lnTo>
                  <a:pt x="536" y="436"/>
                </a:lnTo>
                <a:lnTo>
                  <a:pt x="540" y="432"/>
                </a:lnTo>
                <a:lnTo>
                  <a:pt x="540" y="430"/>
                </a:lnTo>
                <a:lnTo>
                  <a:pt x="556" y="422"/>
                </a:lnTo>
                <a:lnTo>
                  <a:pt x="568" y="410"/>
                </a:lnTo>
                <a:lnTo>
                  <a:pt x="566" y="386"/>
                </a:lnTo>
                <a:lnTo>
                  <a:pt x="564" y="382"/>
                </a:lnTo>
                <a:lnTo>
                  <a:pt x="548" y="388"/>
                </a:lnTo>
                <a:lnTo>
                  <a:pt x="542" y="392"/>
                </a:lnTo>
                <a:lnTo>
                  <a:pt x="534" y="392"/>
                </a:lnTo>
                <a:lnTo>
                  <a:pt x="516" y="392"/>
                </a:lnTo>
                <a:lnTo>
                  <a:pt x="510" y="390"/>
                </a:lnTo>
                <a:lnTo>
                  <a:pt x="504" y="386"/>
                </a:lnTo>
                <a:lnTo>
                  <a:pt x="504" y="360"/>
                </a:lnTo>
                <a:lnTo>
                  <a:pt x="496" y="358"/>
                </a:lnTo>
                <a:lnTo>
                  <a:pt x="492" y="356"/>
                </a:lnTo>
                <a:lnTo>
                  <a:pt x="488" y="358"/>
                </a:lnTo>
                <a:lnTo>
                  <a:pt x="484" y="360"/>
                </a:lnTo>
                <a:lnTo>
                  <a:pt x="472" y="364"/>
                </a:lnTo>
                <a:lnTo>
                  <a:pt x="468" y="364"/>
                </a:lnTo>
                <a:lnTo>
                  <a:pt x="468" y="362"/>
                </a:lnTo>
                <a:lnTo>
                  <a:pt x="462" y="350"/>
                </a:lnTo>
                <a:lnTo>
                  <a:pt x="460" y="340"/>
                </a:lnTo>
                <a:lnTo>
                  <a:pt x="468" y="310"/>
                </a:lnTo>
                <a:lnTo>
                  <a:pt x="468" y="308"/>
                </a:lnTo>
                <a:lnTo>
                  <a:pt x="476" y="294"/>
                </a:lnTo>
                <a:lnTo>
                  <a:pt x="452" y="274"/>
                </a:lnTo>
                <a:lnTo>
                  <a:pt x="452" y="272"/>
                </a:lnTo>
                <a:lnTo>
                  <a:pt x="452" y="248"/>
                </a:lnTo>
                <a:lnTo>
                  <a:pt x="464" y="212"/>
                </a:lnTo>
                <a:lnTo>
                  <a:pt x="456" y="192"/>
                </a:lnTo>
                <a:lnTo>
                  <a:pt x="450" y="190"/>
                </a:lnTo>
                <a:lnTo>
                  <a:pt x="440" y="190"/>
                </a:lnTo>
                <a:lnTo>
                  <a:pt x="432" y="204"/>
                </a:lnTo>
                <a:lnTo>
                  <a:pt x="420" y="196"/>
                </a:lnTo>
                <a:lnTo>
                  <a:pt x="410" y="190"/>
                </a:lnTo>
                <a:lnTo>
                  <a:pt x="400" y="168"/>
                </a:lnTo>
                <a:lnTo>
                  <a:pt x="398" y="152"/>
                </a:lnTo>
                <a:lnTo>
                  <a:pt x="398" y="150"/>
                </a:lnTo>
                <a:lnTo>
                  <a:pt x="396" y="148"/>
                </a:lnTo>
                <a:lnTo>
                  <a:pt x="400" y="148"/>
                </a:lnTo>
                <a:lnTo>
                  <a:pt x="410" y="132"/>
                </a:lnTo>
                <a:lnTo>
                  <a:pt x="412" y="132"/>
                </a:lnTo>
                <a:lnTo>
                  <a:pt x="420" y="130"/>
                </a:lnTo>
                <a:lnTo>
                  <a:pt x="430" y="128"/>
                </a:lnTo>
                <a:lnTo>
                  <a:pt x="472" y="126"/>
                </a:lnTo>
                <a:lnTo>
                  <a:pt x="478" y="128"/>
                </a:lnTo>
                <a:lnTo>
                  <a:pt x="480" y="128"/>
                </a:lnTo>
                <a:lnTo>
                  <a:pt x="486" y="132"/>
                </a:lnTo>
                <a:lnTo>
                  <a:pt x="496" y="126"/>
                </a:lnTo>
                <a:lnTo>
                  <a:pt x="506" y="120"/>
                </a:lnTo>
                <a:lnTo>
                  <a:pt x="512" y="112"/>
                </a:lnTo>
                <a:lnTo>
                  <a:pt x="512" y="108"/>
                </a:lnTo>
                <a:lnTo>
                  <a:pt x="512" y="90"/>
                </a:lnTo>
                <a:lnTo>
                  <a:pt x="502" y="88"/>
                </a:lnTo>
                <a:lnTo>
                  <a:pt x="486" y="94"/>
                </a:lnTo>
                <a:lnTo>
                  <a:pt x="478" y="100"/>
                </a:lnTo>
                <a:lnTo>
                  <a:pt x="474" y="102"/>
                </a:lnTo>
                <a:lnTo>
                  <a:pt x="470" y="104"/>
                </a:lnTo>
                <a:lnTo>
                  <a:pt x="466" y="102"/>
                </a:lnTo>
                <a:lnTo>
                  <a:pt x="462" y="100"/>
                </a:lnTo>
                <a:lnTo>
                  <a:pt x="454" y="90"/>
                </a:lnTo>
                <a:lnTo>
                  <a:pt x="454" y="88"/>
                </a:lnTo>
                <a:lnTo>
                  <a:pt x="452" y="78"/>
                </a:lnTo>
                <a:lnTo>
                  <a:pt x="452" y="76"/>
                </a:lnTo>
                <a:lnTo>
                  <a:pt x="454" y="66"/>
                </a:lnTo>
                <a:lnTo>
                  <a:pt x="444" y="44"/>
                </a:lnTo>
                <a:lnTo>
                  <a:pt x="428" y="48"/>
                </a:lnTo>
                <a:lnTo>
                  <a:pt x="420" y="56"/>
                </a:lnTo>
                <a:lnTo>
                  <a:pt x="424" y="80"/>
                </a:lnTo>
                <a:lnTo>
                  <a:pt x="396" y="68"/>
                </a:lnTo>
                <a:lnTo>
                  <a:pt x="404" y="82"/>
                </a:lnTo>
                <a:lnTo>
                  <a:pt x="404" y="84"/>
                </a:lnTo>
                <a:lnTo>
                  <a:pt x="402" y="100"/>
                </a:lnTo>
                <a:lnTo>
                  <a:pt x="402" y="102"/>
                </a:lnTo>
                <a:lnTo>
                  <a:pt x="400" y="102"/>
                </a:lnTo>
                <a:lnTo>
                  <a:pt x="386" y="124"/>
                </a:lnTo>
                <a:lnTo>
                  <a:pt x="360" y="138"/>
                </a:lnTo>
                <a:lnTo>
                  <a:pt x="358" y="152"/>
                </a:lnTo>
                <a:lnTo>
                  <a:pt x="360" y="160"/>
                </a:lnTo>
                <a:lnTo>
                  <a:pt x="364" y="170"/>
                </a:lnTo>
                <a:lnTo>
                  <a:pt x="366" y="170"/>
                </a:lnTo>
                <a:lnTo>
                  <a:pt x="366" y="172"/>
                </a:lnTo>
                <a:lnTo>
                  <a:pt x="368" y="192"/>
                </a:lnTo>
                <a:lnTo>
                  <a:pt x="368" y="194"/>
                </a:lnTo>
                <a:lnTo>
                  <a:pt x="366" y="196"/>
                </a:lnTo>
                <a:lnTo>
                  <a:pt x="356" y="208"/>
                </a:lnTo>
                <a:lnTo>
                  <a:pt x="348" y="214"/>
                </a:lnTo>
                <a:lnTo>
                  <a:pt x="346" y="214"/>
                </a:lnTo>
                <a:lnTo>
                  <a:pt x="344" y="214"/>
                </a:lnTo>
                <a:lnTo>
                  <a:pt x="326" y="210"/>
                </a:lnTo>
                <a:lnTo>
                  <a:pt x="322" y="210"/>
                </a:lnTo>
                <a:lnTo>
                  <a:pt x="316" y="214"/>
                </a:lnTo>
                <a:lnTo>
                  <a:pt x="308" y="224"/>
                </a:lnTo>
                <a:lnTo>
                  <a:pt x="300" y="232"/>
                </a:lnTo>
                <a:lnTo>
                  <a:pt x="298" y="236"/>
                </a:lnTo>
                <a:lnTo>
                  <a:pt x="294" y="238"/>
                </a:lnTo>
                <a:lnTo>
                  <a:pt x="288" y="240"/>
                </a:lnTo>
                <a:lnTo>
                  <a:pt x="282" y="238"/>
                </a:lnTo>
                <a:lnTo>
                  <a:pt x="280" y="238"/>
                </a:lnTo>
                <a:lnTo>
                  <a:pt x="278" y="234"/>
                </a:lnTo>
                <a:lnTo>
                  <a:pt x="276" y="230"/>
                </a:lnTo>
                <a:lnTo>
                  <a:pt x="276" y="224"/>
                </a:lnTo>
                <a:lnTo>
                  <a:pt x="276" y="220"/>
                </a:lnTo>
                <a:lnTo>
                  <a:pt x="276" y="214"/>
                </a:lnTo>
                <a:lnTo>
                  <a:pt x="272" y="218"/>
                </a:lnTo>
                <a:lnTo>
                  <a:pt x="270" y="220"/>
                </a:lnTo>
                <a:lnTo>
                  <a:pt x="264" y="222"/>
                </a:lnTo>
                <a:lnTo>
                  <a:pt x="260" y="218"/>
                </a:lnTo>
                <a:lnTo>
                  <a:pt x="258" y="212"/>
                </a:lnTo>
                <a:lnTo>
                  <a:pt x="256" y="192"/>
                </a:lnTo>
                <a:lnTo>
                  <a:pt x="252" y="176"/>
                </a:lnTo>
                <a:lnTo>
                  <a:pt x="244" y="168"/>
                </a:lnTo>
                <a:lnTo>
                  <a:pt x="244" y="166"/>
                </a:lnTo>
                <a:lnTo>
                  <a:pt x="226" y="128"/>
                </a:lnTo>
                <a:lnTo>
                  <a:pt x="220" y="116"/>
                </a:lnTo>
                <a:lnTo>
                  <a:pt x="220" y="114"/>
                </a:lnTo>
                <a:lnTo>
                  <a:pt x="216" y="94"/>
                </a:lnTo>
                <a:lnTo>
                  <a:pt x="214" y="90"/>
                </a:lnTo>
                <a:lnTo>
                  <a:pt x="212" y="92"/>
                </a:lnTo>
                <a:lnTo>
                  <a:pt x="204" y="100"/>
                </a:lnTo>
                <a:lnTo>
                  <a:pt x="200" y="104"/>
                </a:lnTo>
                <a:lnTo>
                  <a:pt x="196" y="102"/>
                </a:lnTo>
                <a:lnTo>
                  <a:pt x="188" y="96"/>
                </a:lnTo>
                <a:lnTo>
                  <a:pt x="176" y="90"/>
                </a:lnTo>
                <a:lnTo>
                  <a:pt x="174" y="88"/>
                </a:lnTo>
                <a:lnTo>
                  <a:pt x="172" y="88"/>
                </a:lnTo>
                <a:lnTo>
                  <a:pt x="172" y="86"/>
                </a:lnTo>
                <a:lnTo>
                  <a:pt x="172" y="70"/>
                </a:lnTo>
                <a:lnTo>
                  <a:pt x="168" y="58"/>
                </a:lnTo>
                <a:lnTo>
                  <a:pt x="162" y="42"/>
                </a:lnTo>
                <a:lnTo>
                  <a:pt x="156" y="42"/>
                </a:lnTo>
                <a:lnTo>
                  <a:pt x="156" y="50"/>
                </a:lnTo>
                <a:lnTo>
                  <a:pt x="154" y="58"/>
                </a:lnTo>
                <a:lnTo>
                  <a:pt x="150" y="64"/>
                </a:lnTo>
                <a:lnTo>
                  <a:pt x="144" y="70"/>
                </a:lnTo>
                <a:lnTo>
                  <a:pt x="142" y="78"/>
                </a:lnTo>
                <a:lnTo>
                  <a:pt x="138" y="82"/>
                </a:lnTo>
                <a:lnTo>
                  <a:pt x="134" y="86"/>
                </a:lnTo>
                <a:lnTo>
                  <a:pt x="130" y="86"/>
                </a:lnTo>
                <a:lnTo>
                  <a:pt x="128" y="86"/>
                </a:lnTo>
                <a:lnTo>
                  <a:pt x="124" y="84"/>
                </a:lnTo>
                <a:lnTo>
                  <a:pt x="122" y="84"/>
                </a:lnTo>
                <a:lnTo>
                  <a:pt x="118" y="82"/>
                </a:lnTo>
                <a:lnTo>
                  <a:pt x="118" y="78"/>
                </a:lnTo>
                <a:lnTo>
                  <a:pt x="116" y="66"/>
                </a:lnTo>
                <a:lnTo>
                  <a:pt x="116" y="62"/>
                </a:lnTo>
                <a:lnTo>
                  <a:pt x="106" y="56"/>
                </a:lnTo>
                <a:lnTo>
                  <a:pt x="104" y="54"/>
                </a:lnTo>
                <a:lnTo>
                  <a:pt x="102" y="50"/>
                </a:lnTo>
                <a:lnTo>
                  <a:pt x="100" y="42"/>
                </a:lnTo>
                <a:lnTo>
                  <a:pt x="104" y="6"/>
                </a:lnTo>
                <a:lnTo>
                  <a:pt x="102" y="0"/>
                </a:lnTo>
                <a:lnTo>
                  <a:pt x="88" y="14"/>
                </a:lnTo>
                <a:lnTo>
                  <a:pt x="80" y="20"/>
                </a:lnTo>
                <a:lnTo>
                  <a:pt x="78" y="26"/>
                </a:lnTo>
                <a:lnTo>
                  <a:pt x="82" y="36"/>
                </a:lnTo>
                <a:lnTo>
                  <a:pt x="82" y="44"/>
                </a:lnTo>
                <a:lnTo>
                  <a:pt x="82" y="48"/>
                </a:lnTo>
                <a:lnTo>
                  <a:pt x="80" y="54"/>
                </a:lnTo>
                <a:lnTo>
                  <a:pt x="76" y="58"/>
                </a:lnTo>
                <a:lnTo>
                  <a:pt x="72" y="60"/>
                </a:lnTo>
                <a:lnTo>
                  <a:pt x="56" y="66"/>
                </a:lnTo>
                <a:lnTo>
                  <a:pt x="52" y="68"/>
                </a:lnTo>
                <a:lnTo>
                  <a:pt x="52" y="74"/>
                </a:lnTo>
                <a:lnTo>
                  <a:pt x="52" y="96"/>
                </a:lnTo>
                <a:lnTo>
                  <a:pt x="54" y="104"/>
                </a:lnTo>
                <a:lnTo>
                  <a:pt x="54" y="106"/>
                </a:lnTo>
                <a:lnTo>
                  <a:pt x="56" y="108"/>
                </a:lnTo>
                <a:lnTo>
                  <a:pt x="64" y="108"/>
                </a:lnTo>
                <a:lnTo>
                  <a:pt x="68" y="108"/>
                </a:lnTo>
                <a:lnTo>
                  <a:pt x="72" y="106"/>
                </a:lnTo>
                <a:lnTo>
                  <a:pt x="76" y="104"/>
                </a:lnTo>
                <a:lnTo>
                  <a:pt x="92" y="138"/>
                </a:lnTo>
                <a:lnTo>
                  <a:pt x="92" y="140"/>
                </a:lnTo>
                <a:lnTo>
                  <a:pt x="88" y="184"/>
                </a:lnTo>
                <a:lnTo>
                  <a:pt x="82" y="216"/>
                </a:lnTo>
                <a:lnTo>
                  <a:pt x="78" y="238"/>
                </a:lnTo>
                <a:lnTo>
                  <a:pt x="72" y="250"/>
                </a:lnTo>
                <a:lnTo>
                  <a:pt x="68" y="254"/>
                </a:lnTo>
                <a:lnTo>
                  <a:pt x="62" y="256"/>
                </a:lnTo>
                <a:lnTo>
                  <a:pt x="54" y="254"/>
                </a:lnTo>
                <a:lnTo>
                  <a:pt x="48" y="252"/>
                </a:lnTo>
                <a:lnTo>
                  <a:pt x="22" y="298"/>
                </a:lnTo>
                <a:lnTo>
                  <a:pt x="12" y="312"/>
                </a:lnTo>
                <a:lnTo>
                  <a:pt x="6" y="318"/>
                </a:lnTo>
                <a:lnTo>
                  <a:pt x="8" y="318"/>
                </a:lnTo>
                <a:lnTo>
                  <a:pt x="6" y="320"/>
                </a:lnTo>
                <a:lnTo>
                  <a:pt x="4" y="326"/>
                </a:lnTo>
                <a:lnTo>
                  <a:pt x="4" y="348"/>
                </a:lnTo>
                <a:lnTo>
                  <a:pt x="8" y="352"/>
                </a:lnTo>
                <a:lnTo>
                  <a:pt x="10" y="352"/>
                </a:lnTo>
                <a:lnTo>
                  <a:pt x="12" y="354"/>
                </a:lnTo>
                <a:lnTo>
                  <a:pt x="4" y="364"/>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35" name="贵州"/>
          <p:cNvSpPr/>
          <p:nvPr>
            <p:custDataLst>
              <p:tags r:id="rId10"/>
            </p:custDataLst>
          </p:nvPr>
        </p:nvSpPr>
        <p:spPr bwMode="auto">
          <a:xfrm>
            <a:off x="3755390" y="4885690"/>
            <a:ext cx="809625" cy="701675"/>
          </a:xfrm>
          <a:custGeom>
            <a:avLst/>
            <a:gdLst>
              <a:gd name="T0" fmla="*/ 2147483646 w 384"/>
              <a:gd name="T1" fmla="*/ 2147483646 h 332"/>
              <a:gd name="T2" fmla="*/ 2147483646 w 384"/>
              <a:gd name="T3" fmla="*/ 2147483646 h 332"/>
              <a:gd name="T4" fmla="*/ 2147483646 w 384"/>
              <a:gd name="T5" fmla="*/ 2147483646 h 332"/>
              <a:gd name="T6" fmla="*/ 2147483646 w 384"/>
              <a:gd name="T7" fmla="*/ 2147483646 h 332"/>
              <a:gd name="T8" fmla="*/ 2147483646 w 384"/>
              <a:gd name="T9" fmla="*/ 2147483646 h 332"/>
              <a:gd name="T10" fmla="*/ 2147483646 w 384"/>
              <a:gd name="T11" fmla="*/ 2147483646 h 332"/>
              <a:gd name="T12" fmla="*/ 2147483646 w 384"/>
              <a:gd name="T13" fmla="*/ 2147483646 h 332"/>
              <a:gd name="T14" fmla="*/ 2147483646 w 384"/>
              <a:gd name="T15" fmla="*/ 2147483646 h 332"/>
              <a:gd name="T16" fmla="*/ 2147483646 w 384"/>
              <a:gd name="T17" fmla="*/ 2147483646 h 332"/>
              <a:gd name="T18" fmla="*/ 2147483646 w 384"/>
              <a:gd name="T19" fmla="*/ 2147483646 h 332"/>
              <a:gd name="T20" fmla="*/ 2147483646 w 384"/>
              <a:gd name="T21" fmla="*/ 2147483646 h 332"/>
              <a:gd name="T22" fmla="*/ 2147483646 w 384"/>
              <a:gd name="T23" fmla="*/ 2147483646 h 332"/>
              <a:gd name="T24" fmla="*/ 2147483646 w 384"/>
              <a:gd name="T25" fmla="*/ 2147483646 h 332"/>
              <a:gd name="T26" fmla="*/ 2147483646 w 384"/>
              <a:gd name="T27" fmla="*/ 2147483646 h 332"/>
              <a:gd name="T28" fmla="*/ 2147483646 w 384"/>
              <a:gd name="T29" fmla="*/ 2147483646 h 332"/>
              <a:gd name="T30" fmla="*/ 2147483646 w 384"/>
              <a:gd name="T31" fmla="*/ 2147483646 h 332"/>
              <a:gd name="T32" fmla="*/ 2147483646 w 384"/>
              <a:gd name="T33" fmla="*/ 2147483646 h 332"/>
              <a:gd name="T34" fmla="*/ 2147483646 w 384"/>
              <a:gd name="T35" fmla="*/ 2147483646 h 332"/>
              <a:gd name="T36" fmla="*/ 2147483646 w 384"/>
              <a:gd name="T37" fmla="*/ 2147483646 h 332"/>
              <a:gd name="T38" fmla="*/ 2147483646 w 384"/>
              <a:gd name="T39" fmla="*/ 2147483646 h 332"/>
              <a:gd name="T40" fmla="*/ 2147483646 w 384"/>
              <a:gd name="T41" fmla="*/ 2147483646 h 332"/>
              <a:gd name="T42" fmla="*/ 0 w 384"/>
              <a:gd name="T43" fmla="*/ 2147483646 h 332"/>
              <a:gd name="T44" fmla="*/ 2147483646 w 384"/>
              <a:gd name="T45" fmla="*/ 2147483646 h 332"/>
              <a:gd name="T46" fmla="*/ 2147483646 w 384"/>
              <a:gd name="T47" fmla="*/ 2147483646 h 332"/>
              <a:gd name="T48" fmla="*/ 2147483646 w 384"/>
              <a:gd name="T49" fmla="*/ 2147483646 h 332"/>
              <a:gd name="T50" fmla="*/ 2147483646 w 384"/>
              <a:gd name="T51" fmla="*/ 2147483646 h 332"/>
              <a:gd name="T52" fmla="*/ 2147483646 w 384"/>
              <a:gd name="T53" fmla="*/ 2147483646 h 332"/>
              <a:gd name="T54" fmla="*/ 2147483646 w 384"/>
              <a:gd name="T55" fmla="*/ 2147483646 h 332"/>
              <a:gd name="T56" fmla="*/ 2147483646 w 384"/>
              <a:gd name="T57" fmla="*/ 2147483646 h 332"/>
              <a:gd name="T58" fmla="*/ 2147483646 w 384"/>
              <a:gd name="T59" fmla="*/ 2147483646 h 332"/>
              <a:gd name="T60" fmla="*/ 2147483646 w 384"/>
              <a:gd name="T61" fmla="*/ 2147483646 h 332"/>
              <a:gd name="T62" fmla="*/ 2147483646 w 384"/>
              <a:gd name="T63" fmla="*/ 2147483646 h 332"/>
              <a:gd name="T64" fmla="*/ 2147483646 w 384"/>
              <a:gd name="T65" fmla="*/ 2147483646 h 332"/>
              <a:gd name="T66" fmla="*/ 2147483646 w 384"/>
              <a:gd name="T67" fmla="*/ 2147483646 h 332"/>
              <a:gd name="T68" fmla="*/ 2147483646 w 384"/>
              <a:gd name="T69" fmla="*/ 2147483646 h 332"/>
              <a:gd name="T70" fmla="*/ 2147483646 w 384"/>
              <a:gd name="T71" fmla="*/ 2147483646 h 332"/>
              <a:gd name="T72" fmla="*/ 2147483646 w 384"/>
              <a:gd name="T73" fmla="*/ 2147483646 h 332"/>
              <a:gd name="T74" fmla="*/ 2147483646 w 384"/>
              <a:gd name="T75" fmla="*/ 2147483646 h 332"/>
              <a:gd name="T76" fmla="*/ 2147483646 w 384"/>
              <a:gd name="T77" fmla="*/ 2147483646 h 332"/>
              <a:gd name="T78" fmla="*/ 2147483646 w 384"/>
              <a:gd name="T79" fmla="*/ 2147483646 h 332"/>
              <a:gd name="T80" fmla="*/ 2147483646 w 384"/>
              <a:gd name="T81" fmla="*/ 2147483646 h 332"/>
              <a:gd name="T82" fmla="*/ 2147483646 w 384"/>
              <a:gd name="T83" fmla="*/ 2147483646 h 332"/>
              <a:gd name="T84" fmla="*/ 2147483646 w 384"/>
              <a:gd name="T85" fmla="*/ 2147483646 h 332"/>
              <a:gd name="T86" fmla="*/ 2147483646 w 384"/>
              <a:gd name="T87" fmla="*/ 2147483646 h 332"/>
              <a:gd name="T88" fmla="*/ 2147483646 w 384"/>
              <a:gd name="T89" fmla="*/ 2147483646 h 332"/>
              <a:gd name="T90" fmla="*/ 2147483646 w 384"/>
              <a:gd name="T91" fmla="*/ 2147483646 h 332"/>
              <a:gd name="T92" fmla="*/ 2147483646 w 384"/>
              <a:gd name="T93" fmla="*/ 2147483646 h 332"/>
              <a:gd name="T94" fmla="*/ 2147483646 w 384"/>
              <a:gd name="T95" fmla="*/ 2147483646 h 332"/>
              <a:gd name="T96" fmla="*/ 2147483646 w 384"/>
              <a:gd name="T97" fmla="*/ 2147483646 h 332"/>
              <a:gd name="T98" fmla="*/ 2147483646 w 384"/>
              <a:gd name="T99" fmla="*/ 2147483646 h 332"/>
              <a:gd name="T100" fmla="*/ 2147483646 w 384"/>
              <a:gd name="T101" fmla="*/ 2147483646 h 332"/>
              <a:gd name="T102" fmla="*/ 2147483646 w 384"/>
              <a:gd name="T103" fmla="*/ 2147483646 h 332"/>
              <a:gd name="T104" fmla="*/ 2147483646 w 384"/>
              <a:gd name="T105" fmla="*/ 2147483646 h 332"/>
              <a:gd name="T106" fmla="*/ 2147483646 w 384"/>
              <a:gd name="T107" fmla="*/ 2147483646 h 332"/>
              <a:gd name="T108" fmla="*/ 2147483646 w 384"/>
              <a:gd name="T109" fmla="*/ 2147483646 h 332"/>
              <a:gd name="T110" fmla="*/ 2147483646 w 384"/>
              <a:gd name="T111" fmla="*/ 2147483646 h 332"/>
              <a:gd name="T112" fmla="*/ 2147483646 w 384"/>
              <a:gd name="T113" fmla="*/ 2147483646 h 332"/>
              <a:gd name="T114" fmla="*/ 2147483646 w 384"/>
              <a:gd name="T115" fmla="*/ 2147483646 h 332"/>
              <a:gd name="T116" fmla="*/ 2147483646 w 384"/>
              <a:gd name="T117" fmla="*/ 2147483646 h 3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4" h="332">
                <a:moveTo>
                  <a:pt x="300" y="6"/>
                </a:moveTo>
                <a:lnTo>
                  <a:pt x="296" y="4"/>
                </a:lnTo>
                <a:lnTo>
                  <a:pt x="288" y="8"/>
                </a:lnTo>
                <a:lnTo>
                  <a:pt x="284" y="14"/>
                </a:lnTo>
                <a:lnTo>
                  <a:pt x="280" y="22"/>
                </a:lnTo>
                <a:lnTo>
                  <a:pt x="276" y="24"/>
                </a:lnTo>
                <a:lnTo>
                  <a:pt x="272" y="26"/>
                </a:lnTo>
                <a:lnTo>
                  <a:pt x="268" y="24"/>
                </a:lnTo>
                <a:lnTo>
                  <a:pt x="264" y="20"/>
                </a:lnTo>
                <a:lnTo>
                  <a:pt x="262" y="20"/>
                </a:lnTo>
                <a:lnTo>
                  <a:pt x="260" y="12"/>
                </a:lnTo>
                <a:lnTo>
                  <a:pt x="260" y="10"/>
                </a:lnTo>
                <a:lnTo>
                  <a:pt x="258" y="0"/>
                </a:lnTo>
                <a:lnTo>
                  <a:pt x="254" y="0"/>
                </a:lnTo>
                <a:lnTo>
                  <a:pt x="252" y="0"/>
                </a:lnTo>
                <a:lnTo>
                  <a:pt x="250" y="8"/>
                </a:lnTo>
                <a:lnTo>
                  <a:pt x="250" y="20"/>
                </a:lnTo>
                <a:lnTo>
                  <a:pt x="248" y="20"/>
                </a:lnTo>
                <a:lnTo>
                  <a:pt x="240" y="34"/>
                </a:lnTo>
                <a:lnTo>
                  <a:pt x="238" y="36"/>
                </a:lnTo>
                <a:lnTo>
                  <a:pt x="236" y="36"/>
                </a:lnTo>
                <a:lnTo>
                  <a:pt x="216" y="34"/>
                </a:lnTo>
                <a:lnTo>
                  <a:pt x="216" y="36"/>
                </a:lnTo>
                <a:lnTo>
                  <a:pt x="208" y="44"/>
                </a:lnTo>
                <a:lnTo>
                  <a:pt x="212" y="50"/>
                </a:lnTo>
                <a:lnTo>
                  <a:pt x="206" y="58"/>
                </a:lnTo>
                <a:lnTo>
                  <a:pt x="188" y="58"/>
                </a:lnTo>
                <a:lnTo>
                  <a:pt x="188" y="56"/>
                </a:lnTo>
                <a:lnTo>
                  <a:pt x="188" y="54"/>
                </a:lnTo>
                <a:lnTo>
                  <a:pt x="184" y="52"/>
                </a:lnTo>
                <a:lnTo>
                  <a:pt x="182" y="58"/>
                </a:lnTo>
                <a:lnTo>
                  <a:pt x="180" y="60"/>
                </a:lnTo>
                <a:lnTo>
                  <a:pt x="168" y="60"/>
                </a:lnTo>
                <a:lnTo>
                  <a:pt x="160" y="54"/>
                </a:lnTo>
                <a:lnTo>
                  <a:pt x="160" y="52"/>
                </a:lnTo>
                <a:lnTo>
                  <a:pt x="160" y="50"/>
                </a:lnTo>
                <a:lnTo>
                  <a:pt x="146" y="48"/>
                </a:lnTo>
                <a:lnTo>
                  <a:pt x="136" y="52"/>
                </a:lnTo>
                <a:lnTo>
                  <a:pt x="132" y="56"/>
                </a:lnTo>
                <a:lnTo>
                  <a:pt x="148" y="74"/>
                </a:lnTo>
                <a:lnTo>
                  <a:pt x="168" y="80"/>
                </a:lnTo>
                <a:lnTo>
                  <a:pt x="170" y="82"/>
                </a:lnTo>
                <a:lnTo>
                  <a:pt x="180" y="92"/>
                </a:lnTo>
                <a:lnTo>
                  <a:pt x="176" y="108"/>
                </a:lnTo>
                <a:lnTo>
                  <a:pt x="176" y="110"/>
                </a:lnTo>
                <a:lnTo>
                  <a:pt x="162" y="120"/>
                </a:lnTo>
                <a:lnTo>
                  <a:pt x="162" y="122"/>
                </a:lnTo>
                <a:lnTo>
                  <a:pt x="160" y="122"/>
                </a:lnTo>
                <a:lnTo>
                  <a:pt x="138" y="128"/>
                </a:lnTo>
                <a:lnTo>
                  <a:pt x="124" y="130"/>
                </a:lnTo>
                <a:lnTo>
                  <a:pt x="114" y="126"/>
                </a:lnTo>
                <a:lnTo>
                  <a:pt x="110" y="126"/>
                </a:lnTo>
                <a:lnTo>
                  <a:pt x="104" y="134"/>
                </a:lnTo>
                <a:lnTo>
                  <a:pt x="94" y="142"/>
                </a:lnTo>
                <a:lnTo>
                  <a:pt x="92" y="142"/>
                </a:lnTo>
                <a:lnTo>
                  <a:pt x="78" y="148"/>
                </a:lnTo>
                <a:lnTo>
                  <a:pt x="60" y="142"/>
                </a:lnTo>
                <a:lnTo>
                  <a:pt x="24" y="144"/>
                </a:lnTo>
                <a:lnTo>
                  <a:pt x="16" y="146"/>
                </a:lnTo>
                <a:lnTo>
                  <a:pt x="16" y="148"/>
                </a:lnTo>
                <a:lnTo>
                  <a:pt x="8" y="148"/>
                </a:lnTo>
                <a:lnTo>
                  <a:pt x="0" y="160"/>
                </a:lnTo>
                <a:lnTo>
                  <a:pt x="0" y="172"/>
                </a:lnTo>
                <a:lnTo>
                  <a:pt x="8" y="192"/>
                </a:lnTo>
                <a:lnTo>
                  <a:pt x="18" y="196"/>
                </a:lnTo>
                <a:lnTo>
                  <a:pt x="22" y="200"/>
                </a:lnTo>
                <a:lnTo>
                  <a:pt x="28" y="192"/>
                </a:lnTo>
                <a:lnTo>
                  <a:pt x="28" y="190"/>
                </a:lnTo>
                <a:lnTo>
                  <a:pt x="30" y="190"/>
                </a:lnTo>
                <a:lnTo>
                  <a:pt x="42" y="188"/>
                </a:lnTo>
                <a:lnTo>
                  <a:pt x="44" y="188"/>
                </a:lnTo>
                <a:lnTo>
                  <a:pt x="56" y="192"/>
                </a:lnTo>
                <a:lnTo>
                  <a:pt x="68" y="220"/>
                </a:lnTo>
                <a:lnTo>
                  <a:pt x="66" y="220"/>
                </a:lnTo>
                <a:lnTo>
                  <a:pt x="62" y="236"/>
                </a:lnTo>
                <a:lnTo>
                  <a:pt x="58" y="244"/>
                </a:lnTo>
                <a:lnTo>
                  <a:pt x="58" y="246"/>
                </a:lnTo>
                <a:lnTo>
                  <a:pt x="52" y="260"/>
                </a:lnTo>
                <a:lnTo>
                  <a:pt x="52" y="276"/>
                </a:lnTo>
                <a:lnTo>
                  <a:pt x="62" y="286"/>
                </a:lnTo>
                <a:lnTo>
                  <a:pt x="76" y="296"/>
                </a:lnTo>
                <a:lnTo>
                  <a:pt x="76" y="298"/>
                </a:lnTo>
                <a:lnTo>
                  <a:pt x="78" y="298"/>
                </a:lnTo>
                <a:lnTo>
                  <a:pt x="68" y="320"/>
                </a:lnTo>
                <a:lnTo>
                  <a:pt x="66" y="332"/>
                </a:lnTo>
                <a:lnTo>
                  <a:pt x="68" y="330"/>
                </a:lnTo>
                <a:lnTo>
                  <a:pt x="70" y="330"/>
                </a:lnTo>
                <a:lnTo>
                  <a:pt x="78" y="326"/>
                </a:lnTo>
                <a:lnTo>
                  <a:pt x="92" y="318"/>
                </a:lnTo>
                <a:lnTo>
                  <a:pt x="108" y="320"/>
                </a:lnTo>
                <a:lnTo>
                  <a:pt x="110" y="320"/>
                </a:lnTo>
                <a:lnTo>
                  <a:pt x="134" y="330"/>
                </a:lnTo>
                <a:lnTo>
                  <a:pt x="160" y="330"/>
                </a:lnTo>
                <a:lnTo>
                  <a:pt x="168" y="320"/>
                </a:lnTo>
                <a:lnTo>
                  <a:pt x="182" y="312"/>
                </a:lnTo>
                <a:lnTo>
                  <a:pt x="196" y="302"/>
                </a:lnTo>
                <a:lnTo>
                  <a:pt x="196" y="300"/>
                </a:lnTo>
                <a:lnTo>
                  <a:pt x="206" y="298"/>
                </a:lnTo>
                <a:lnTo>
                  <a:pt x="216" y="290"/>
                </a:lnTo>
                <a:lnTo>
                  <a:pt x="228" y="274"/>
                </a:lnTo>
                <a:lnTo>
                  <a:pt x="246" y="280"/>
                </a:lnTo>
                <a:lnTo>
                  <a:pt x="248" y="280"/>
                </a:lnTo>
                <a:lnTo>
                  <a:pt x="248" y="282"/>
                </a:lnTo>
                <a:lnTo>
                  <a:pt x="252" y="290"/>
                </a:lnTo>
                <a:lnTo>
                  <a:pt x="256" y="292"/>
                </a:lnTo>
                <a:lnTo>
                  <a:pt x="266" y="292"/>
                </a:lnTo>
                <a:lnTo>
                  <a:pt x="268" y="292"/>
                </a:lnTo>
                <a:lnTo>
                  <a:pt x="274" y="292"/>
                </a:lnTo>
                <a:lnTo>
                  <a:pt x="276" y="292"/>
                </a:lnTo>
                <a:lnTo>
                  <a:pt x="276" y="294"/>
                </a:lnTo>
                <a:lnTo>
                  <a:pt x="288" y="298"/>
                </a:lnTo>
                <a:lnTo>
                  <a:pt x="292" y="298"/>
                </a:lnTo>
                <a:lnTo>
                  <a:pt x="294" y="296"/>
                </a:lnTo>
                <a:lnTo>
                  <a:pt x="296" y="290"/>
                </a:lnTo>
                <a:lnTo>
                  <a:pt x="296" y="288"/>
                </a:lnTo>
                <a:lnTo>
                  <a:pt x="302" y="284"/>
                </a:lnTo>
                <a:lnTo>
                  <a:pt x="312" y="276"/>
                </a:lnTo>
                <a:lnTo>
                  <a:pt x="314" y="276"/>
                </a:lnTo>
                <a:lnTo>
                  <a:pt x="322" y="276"/>
                </a:lnTo>
                <a:lnTo>
                  <a:pt x="324" y="268"/>
                </a:lnTo>
                <a:lnTo>
                  <a:pt x="330" y="262"/>
                </a:lnTo>
                <a:lnTo>
                  <a:pt x="336" y="258"/>
                </a:lnTo>
                <a:lnTo>
                  <a:pt x="342" y="256"/>
                </a:lnTo>
                <a:lnTo>
                  <a:pt x="346" y="252"/>
                </a:lnTo>
                <a:lnTo>
                  <a:pt x="348" y="252"/>
                </a:lnTo>
                <a:lnTo>
                  <a:pt x="352" y="248"/>
                </a:lnTo>
                <a:lnTo>
                  <a:pt x="352" y="246"/>
                </a:lnTo>
                <a:lnTo>
                  <a:pt x="354" y="246"/>
                </a:lnTo>
                <a:lnTo>
                  <a:pt x="366" y="244"/>
                </a:lnTo>
                <a:lnTo>
                  <a:pt x="374" y="244"/>
                </a:lnTo>
                <a:lnTo>
                  <a:pt x="376" y="240"/>
                </a:lnTo>
                <a:lnTo>
                  <a:pt x="380" y="236"/>
                </a:lnTo>
                <a:lnTo>
                  <a:pt x="384" y="228"/>
                </a:lnTo>
                <a:lnTo>
                  <a:pt x="382" y="228"/>
                </a:lnTo>
                <a:lnTo>
                  <a:pt x="376" y="218"/>
                </a:lnTo>
                <a:lnTo>
                  <a:pt x="372" y="206"/>
                </a:lnTo>
                <a:lnTo>
                  <a:pt x="372" y="204"/>
                </a:lnTo>
                <a:lnTo>
                  <a:pt x="376" y="188"/>
                </a:lnTo>
                <a:lnTo>
                  <a:pt x="376" y="180"/>
                </a:lnTo>
                <a:lnTo>
                  <a:pt x="380" y="174"/>
                </a:lnTo>
                <a:lnTo>
                  <a:pt x="380" y="160"/>
                </a:lnTo>
                <a:lnTo>
                  <a:pt x="378" y="158"/>
                </a:lnTo>
                <a:lnTo>
                  <a:pt x="372" y="156"/>
                </a:lnTo>
                <a:lnTo>
                  <a:pt x="348" y="166"/>
                </a:lnTo>
                <a:lnTo>
                  <a:pt x="348" y="140"/>
                </a:lnTo>
                <a:lnTo>
                  <a:pt x="350" y="136"/>
                </a:lnTo>
                <a:lnTo>
                  <a:pt x="356" y="132"/>
                </a:lnTo>
                <a:lnTo>
                  <a:pt x="372" y="120"/>
                </a:lnTo>
                <a:lnTo>
                  <a:pt x="366" y="92"/>
                </a:lnTo>
                <a:lnTo>
                  <a:pt x="366" y="84"/>
                </a:lnTo>
                <a:lnTo>
                  <a:pt x="366" y="78"/>
                </a:lnTo>
                <a:lnTo>
                  <a:pt x="368" y="74"/>
                </a:lnTo>
                <a:lnTo>
                  <a:pt x="372" y="68"/>
                </a:lnTo>
                <a:lnTo>
                  <a:pt x="372" y="64"/>
                </a:lnTo>
                <a:lnTo>
                  <a:pt x="364" y="64"/>
                </a:lnTo>
                <a:lnTo>
                  <a:pt x="360" y="64"/>
                </a:lnTo>
                <a:lnTo>
                  <a:pt x="356" y="76"/>
                </a:lnTo>
                <a:lnTo>
                  <a:pt x="352" y="80"/>
                </a:lnTo>
                <a:lnTo>
                  <a:pt x="348" y="82"/>
                </a:lnTo>
                <a:lnTo>
                  <a:pt x="346" y="82"/>
                </a:lnTo>
                <a:lnTo>
                  <a:pt x="338" y="76"/>
                </a:lnTo>
                <a:lnTo>
                  <a:pt x="336" y="76"/>
                </a:lnTo>
                <a:lnTo>
                  <a:pt x="336" y="74"/>
                </a:lnTo>
                <a:lnTo>
                  <a:pt x="334" y="68"/>
                </a:lnTo>
                <a:lnTo>
                  <a:pt x="332" y="60"/>
                </a:lnTo>
                <a:lnTo>
                  <a:pt x="332" y="64"/>
                </a:lnTo>
                <a:lnTo>
                  <a:pt x="316" y="64"/>
                </a:lnTo>
                <a:lnTo>
                  <a:pt x="316" y="60"/>
                </a:lnTo>
                <a:lnTo>
                  <a:pt x="312" y="52"/>
                </a:lnTo>
                <a:lnTo>
                  <a:pt x="312" y="40"/>
                </a:lnTo>
                <a:lnTo>
                  <a:pt x="304" y="24"/>
                </a:lnTo>
                <a:lnTo>
                  <a:pt x="304" y="12"/>
                </a:lnTo>
                <a:lnTo>
                  <a:pt x="300" y="6"/>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36" name="广西"/>
          <p:cNvSpPr/>
          <p:nvPr>
            <p:custDataLst>
              <p:tags r:id="rId11"/>
            </p:custDataLst>
          </p:nvPr>
        </p:nvSpPr>
        <p:spPr bwMode="auto">
          <a:xfrm>
            <a:off x="3886835" y="5316220"/>
            <a:ext cx="1058545" cy="806450"/>
          </a:xfrm>
          <a:custGeom>
            <a:avLst/>
            <a:gdLst>
              <a:gd name="T0" fmla="*/ 2147483646 w 502"/>
              <a:gd name="T1" fmla="*/ 2147483646 h 382"/>
              <a:gd name="T2" fmla="*/ 2147483646 w 502"/>
              <a:gd name="T3" fmla="*/ 2147483646 h 382"/>
              <a:gd name="T4" fmla="*/ 2147483646 w 502"/>
              <a:gd name="T5" fmla="*/ 2147483646 h 382"/>
              <a:gd name="T6" fmla="*/ 2147483646 w 502"/>
              <a:gd name="T7" fmla="*/ 2147483646 h 382"/>
              <a:gd name="T8" fmla="*/ 2147483646 w 502"/>
              <a:gd name="T9" fmla="*/ 2147483646 h 382"/>
              <a:gd name="T10" fmla="*/ 2147483646 w 502"/>
              <a:gd name="T11" fmla="*/ 2147483646 h 382"/>
              <a:gd name="T12" fmla="*/ 2147483646 w 502"/>
              <a:gd name="T13" fmla="*/ 2147483646 h 382"/>
              <a:gd name="T14" fmla="*/ 2147483646 w 502"/>
              <a:gd name="T15" fmla="*/ 2147483646 h 382"/>
              <a:gd name="T16" fmla="*/ 2147483646 w 502"/>
              <a:gd name="T17" fmla="*/ 2147483646 h 382"/>
              <a:gd name="T18" fmla="*/ 2147483646 w 502"/>
              <a:gd name="T19" fmla="*/ 2147483646 h 382"/>
              <a:gd name="T20" fmla="*/ 2147483646 w 502"/>
              <a:gd name="T21" fmla="*/ 2147483646 h 382"/>
              <a:gd name="T22" fmla="*/ 2147483646 w 502"/>
              <a:gd name="T23" fmla="*/ 2147483646 h 382"/>
              <a:gd name="T24" fmla="*/ 2147483646 w 502"/>
              <a:gd name="T25" fmla="*/ 2147483646 h 382"/>
              <a:gd name="T26" fmla="*/ 2147483646 w 502"/>
              <a:gd name="T27" fmla="*/ 2147483646 h 382"/>
              <a:gd name="T28" fmla="*/ 2147483646 w 502"/>
              <a:gd name="T29" fmla="*/ 2147483646 h 382"/>
              <a:gd name="T30" fmla="*/ 2147483646 w 502"/>
              <a:gd name="T31" fmla="*/ 2147483646 h 382"/>
              <a:gd name="T32" fmla="*/ 2147483646 w 502"/>
              <a:gd name="T33" fmla="*/ 2147483646 h 382"/>
              <a:gd name="T34" fmla="*/ 2147483646 w 502"/>
              <a:gd name="T35" fmla="*/ 2147483646 h 382"/>
              <a:gd name="T36" fmla="*/ 2147483646 w 502"/>
              <a:gd name="T37" fmla="*/ 2147483646 h 382"/>
              <a:gd name="T38" fmla="*/ 2147483646 w 502"/>
              <a:gd name="T39" fmla="*/ 2147483646 h 382"/>
              <a:gd name="T40" fmla="*/ 2147483646 w 502"/>
              <a:gd name="T41" fmla="*/ 2147483646 h 382"/>
              <a:gd name="T42" fmla="*/ 2147483646 w 502"/>
              <a:gd name="T43" fmla="*/ 2147483646 h 382"/>
              <a:gd name="T44" fmla="*/ 2147483646 w 502"/>
              <a:gd name="T45" fmla="*/ 2147483646 h 382"/>
              <a:gd name="T46" fmla="*/ 2147483646 w 502"/>
              <a:gd name="T47" fmla="*/ 2147483646 h 382"/>
              <a:gd name="T48" fmla="*/ 2147483646 w 502"/>
              <a:gd name="T49" fmla="*/ 2147483646 h 382"/>
              <a:gd name="T50" fmla="*/ 2147483646 w 502"/>
              <a:gd name="T51" fmla="*/ 2147483646 h 382"/>
              <a:gd name="T52" fmla="*/ 2147483646 w 502"/>
              <a:gd name="T53" fmla="*/ 2147483646 h 382"/>
              <a:gd name="T54" fmla="*/ 2147483646 w 502"/>
              <a:gd name="T55" fmla="*/ 2147483646 h 382"/>
              <a:gd name="T56" fmla="*/ 2147483646 w 502"/>
              <a:gd name="T57" fmla="*/ 2147483646 h 382"/>
              <a:gd name="T58" fmla="*/ 2147483646 w 502"/>
              <a:gd name="T59" fmla="*/ 2147483646 h 382"/>
              <a:gd name="T60" fmla="*/ 2147483646 w 502"/>
              <a:gd name="T61" fmla="*/ 2147483646 h 382"/>
              <a:gd name="T62" fmla="*/ 2147483646 w 502"/>
              <a:gd name="T63" fmla="*/ 2147483646 h 382"/>
              <a:gd name="T64" fmla="*/ 2147483646 w 502"/>
              <a:gd name="T65" fmla="*/ 2147483646 h 382"/>
              <a:gd name="T66" fmla="*/ 2147483646 w 502"/>
              <a:gd name="T67" fmla="*/ 2147483646 h 382"/>
              <a:gd name="T68" fmla="*/ 2147483646 w 502"/>
              <a:gd name="T69" fmla="*/ 2147483646 h 382"/>
              <a:gd name="T70" fmla="*/ 2147483646 w 502"/>
              <a:gd name="T71" fmla="*/ 2147483646 h 382"/>
              <a:gd name="T72" fmla="*/ 2147483646 w 502"/>
              <a:gd name="T73" fmla="*/ 2147483646 h 382"/>
              <a:gd name="T74" fmla="*/ 2147483646 w 502"/>
              <a:gd name="T75" fmla="*/ 2147483646 h 382"/>
              <a:gd name="T76" fmla="*/ 2147483646 w 502"/>
              <a:gd name="T77" fmla="*/ 2147483646 h 382"/>
              <a:gd name="T78" fmla="*/ 2147483646 w 502"/>
              <a:gd name="T79" fmla="*/ 2147483646 h 382"/>
              <a:gd name="T80" fmla="*/ 2147483646 w 502"/>
              <a:gd name="T81" fmla="*/ 2147483646 h 382"/>
              <a:gd name="T82" fmla="*/ 2147483646 w 502"/>
              <a:gd name="T83" fmla="*/ 2147483646 h 382"/>
              <a:gd name="T84" fmla="*/ 2147483646 w 502"/>
              <a:gd name="T85" fmla="*/ 2147483646 h 382"/>
              <a:gd name="T86" fmla="*/ 2147483646 w 502"/>
              <a:gd name="T87" fmla="*/ 2147483646 h 382"/>
              <a:gd name="T88" fmla="*/ 2147483646 w 502"/>
              <a:gd name="T89" fmla="*/ 2147483646 h 382"/>
              <a:gd name="T90" fmla="*/ 2147483646 w 502"/>
              <a:gd name="T91" fmla="*/ 2147483646 h 382"/>
              <a:gd name="T92" fmla="*/ 2147483646 w 502"/>
              <a:gd name="T93" fmla="*/ 2147483646 h 382"/>
              <a:gd name="T94" fmla="*/ 2147483646 w 502"/>
              <a:gd name="T95" fmla="*/ 2147483646 h 382"/>
              <a:gd name="T96" fmla="*/ 2147483646 w 502"/>
              <a:gd name="T97" fmla="*/ 2147483646 h 382"/>
              <a:gd name="T98" fmla="*/ 2147483646 w 502"/>
              <a:gd name="T99" fmla="*/ 2147483646 h 382"/>
              <a:gd name="T100" fmla="*/ 2147483646 w 502"/>
              <a:gd name="T101" fmla="*/ 2147483646 h 382"/>
              <a:gd name="T102" fmla="*/ 2147483646 w 502"/>
              <a:gd name="T103" fmla="*/ 2147483646 h 382"/>
              <a:gd name="T104" fmla="*/ 2147483646 w 502"/>
              <a:gd name="T105" fmla="*/ 2147483646 h 382"/>
              <a:gd name="T106" fmla="*/ 2147483646 w 502"/>
              <a:gd name="T107" fmla="*/ 2147483646 h 382"/>
              <a:gd name="T108" fmla="*/ 2147483646 w 502"/>
              <a:gd name="T109" fmla="*/ 2147483646 h 382"/>
              <a:gd name="T110" fmla="*/ 2147483646 w 502"/>
              <a:gd name="T111" fmla="*/ 2147483646 h 3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2" h="382">
                <a:moveTo>
                  <a:pt x="402" y="8"/>
                </a:moveTo>
                <a:lnTo>
                  <a:pt x="402" y="10"/>
                </a:lnTo>
                <a:lnTo>
                  <a:pt x="404" y="12"/>
                </a:lnTo>
                <a:lnTo>
                  <a:pt x="394" y="28"/>
                </a:lnTo>
                <a:lnTo>
                  <a:pt x="386" y="34"/>
                </a:lnTo>
                <a:lnTo>
                  <a:pt x="378" y="36"/>
                </a:lnTo>
                <a:lnTo>
                  <a:pt x="376" y="36"/>
                </a:lnTo>
                <a:lnTo>
                  <a:pt x="368" y="30"/>
                </a:lnTo>
                <a:lnTo>
                  <a:pt x="360" y="32"/>
                </a:lnTo>
                <a:lnTo>
                  <a:pt x="344" y="44"/>
                </a:lnTo>
                <a:lnTo>
                  <a:pt x="340" y="44"/>
                </a:lnTo>
                <a:lnTo>
                  <a:pt x="336" y="42"/>
                </a:lnTo>
                <a:lnTo>
                  <a:pt x="328" y="32"/>
                </a:lnTo>
                <a:lnTo>
                  <a:pt x="322" y="42"/>
                </a:lnTo>
                <a:lnTo>
                  <a:pt x="316" y="48"/>
                </a:lnTo>
                <a:lnTo>
                  <a:pt x="306" y="48"/>
                </a:lnTo>
                <a:lnTo>
                  <a:pt x="294" y="52"/>
                </a:lnTo>
                <a:lnTo>
                  <a:pt x="282" y="60"/>
                </a:lnTo>
                <a:lnTo>
                  <a:pt x="278" y="60"/>
                </a:lnTo>
                <a:lnTo>
                  <a:pt x="274" y="64"/>
                </a:lnTo>
                <a:lnTo>
                  <a:pt x="270" y="70"/>
                </a:lnTo>
                <a:lnTo>
                  <a:pt x="270" y="72"/>
                </a:lnTo>
                <a:lnTo>
                  <a:pt x="270" y="74"/>
                </a:lnTo>
                <a:lnTo>
                  <a:pt x="276" y="82"/>
                </a:lnTo>
                <a:lnTo>
                  <a:pt x="254" y="80"/>
                </a:lnTo>
                <a:lnTo>
                  <a:pt x="242" y="90"/>
                </a:lnTo>
                <a:lnTo>
                  <a:pt x="240" y="94"/>
                </a:lnTo>
                <a:lnTo>
                  <a:pt x="238" y="100"/>
                </a:lnTo>
                <a:lnTo>
                  <a:pt x="236" y="102"/>
                </a:lnTo>
                <a:lnTo>
                  <a:pt x="224" y="102"/>
                </a:lnTo>
                <a:lnTo>
                  <a:pt x="210" y="96"/>
                </a:lnTo>
                <a:lnTo>
                  <a:pt x="206" y="96"/>
                </a:lnTo>
                <a:lnTo>
                  <a:pt x="194" y="98"/>
                </a:lnTo>
                <a:lnTo>
                  <a:pt x="190" y="96"/>
                </a:lnTo>
                <a:lnTo>
                  <a:pt x="186" y="94"/>
                </a:lnTo>
                <a:lnTo>
                  <a:pt x="178" y="84"/>
                </a:lnTo>
                <a:lnTo>
                  <a:pt x="170" y="80"/>
                </a:lnTo>
                <a:lnTo>
                  <a:pt x="162" y="92"/>
                </a:lnTo>
                <a:lnTo>
                  <a:pt x="160" y="92"/>
                </a:lnTo>
                <a:lnTo>
                  <a:pt x="150" y="100"/>
                </a:lnTo>
                <a:lnTo>
                  <a:pt x="148" y="100"/>
                </a:lnTo>
                <a:lnTo>
                  <a:pt x="148" y="102"/>
                </a:lnTo>
                <a:lnTo>
                  <a:pt x="146" y="102"/>
                </a:lnTo>
                <a:lnTo>
                  <a:pt x="138" y="104"/>
                </a:lnTo>
                <a:lnTo>
                  <a:pt x="126" y="116"/>
                </a:lnTo>
                <a:lnTo>
                  <a:pt x="112" y="122"/>
                </a:lnTo>
                <a:lnTo>
                  <a:pt x="102" y="134"/>
                </a:lnTo>
                <a:lnTo>
                  <a:pt x="70" y="134"/>
                </a:lnTo>
                <a:lnTo>
                  <a:pt x="46" y="124"/>
                </a:lnTo>
                <a:lnTo>
                  <a:pt x="32" y="124"/>
                </a:lnTo>
                <a:lnTo>
                  <a:pt x="20" y="130"/>
                </a:lnTo>
                <a:lnTo>
                  <a:pt x="18" y="130"/>
                </a:lnTo>
                <a:lnTo>
                  <a:pt x="10" y="132"/>
                </a:lnTo>
                <a:lnTo>
                  <a:pt x="2" y="138"/>
                </a:lnTo>
                <a:lnTo>
                  <a:pt x="0" y="142"/>
                </a:lnTo>
                <a:lnTo>
                  <a:pt x="0" y="152"/>
                </a:lnTo>
                <a:lnTo>
                  <a:pt x="4" y="158"/>
                </a:lnTo>
                <a:lnTo>
                  <a:pt x="22" y="152"/>
                </a:lnTo>
                <a:lnTo>
                  <a:pt x="30" y="154"/>
                </a:lnTo>
                <a:lnTo>
                  <a:pt x="40" y="158"/>
                </a:lnTo>
                <a:lnTo>
                  <a:pt x="42" y="158"/>
                </a:lnTo>
                <a:lnTo>
                  <a:pt x="42" y="160"/>
                </a:lnTo>
                <a:lnTo>
                  <a:pt x="42" y="186"/>
                </a:lnTo>
                <a:lnTo>
                  <a:pt x="46" y="188"/>
                </a:lnTo>
                <a:lnTo>
                  <a:pt x="64" y="188"/>
                </a:lnTo>
                <a:lnTo>
                  <a:pt x="74" y="184"/>
                </a:lnTo>
                <a:lnTo>
                  <a:pt x="76" y="184"/>
                </a:lnTo>
                <a:lnTo>
                  <a:pt x="86" y="180"/>
                </a:lnTo>
                <a:lnTo>
                  <a:pt x="94" y="176"/>
                </a:lnTo>
                <a:lnTo>
                  <a:pt x="98" y="176"/>
                </a:lnTo>
                <a:lnTo>
                  <a:pt x="100" y="178"/>
                </a:lnTo>
                <a:lnTo>
                  <a:pt x="104" y="188"/>
                </a:lnTo>
                <a:lnTo>
                  <a:pt x="106" y="216"/>
                </a:lnTo>
                <a:lnTo>
                  <a:pt x="106" y="218"/>
                </a:lnTo>
                <a:lnTo>
                  <a:pt x="92" y="232"/>
                </a:lnTo>
                <a:lnTo>
                  <a:pt x="92" y="234"/>
                </a:lnTo>
                <a:lnTo>
                  <a:pt x="74" y="242"/>
                </a:lnTo>
                <a:lnTo>
                  <a:pt x="70" y="248"/>
                </a:lnTo>
                <a:lnTo>
                  <a:pt x="72" y="252"/>
                </a:lnTo>
                <a:lnTo>
                  <a:pt x="106" y="256"/>
                </a:lnTo>
                <a:lnTo>
                  <a:pt x="108" y="258"/>
                </a:lnTo>
                <a:lnTo>
                  <a:pt x="122" y="266"/>
                </a:lnTo>
                <a:lnTo>
                  <a:pt x="152" y="264"/>
                </a:lnTo>
                <a:lnTo>
                  <a:pt x="152" y="268"/>
                </a:lnTo>
                <a:lnTo>
                  <a:pt x="154" y="284"/>
                </a:lnTo>
                <a:lnTo>
                  <a:pt x="154" y="286"/>
                </a:lnTo>
                <a:lnTo>
                  <a:pt x="140" y="300"/>
                </a:lnTo>
                <a:lnTo>
                  <a:pt x="140" y="312"/>
                </a:lnTo>
                <a:lnTo>
                  <a:pt x="142" y="320"/>
                </a:lnTo>
                <a:lnTo>
                  <a:pt x="144" y="326"/>
                </a:lnTo>
                <a:lnTo>
                  <a:pt x="150" y="330"/>
                </a:lnTo>
                <a:lnTo>
                  <a:pt x="174" y="344"/>
                </a:lnTo>
                <a:lnTo>
                  <a:pt x="194" y="356"/>
                </a:lnTo>
                <a:lnTo>
                  <a:pt x="212" y="348"/>
                </a:lnTo>
                <a:lnTo>
                  <a:pt x="214" y="348"/>
                </a:lnTo>
                <a:lnTo>
                  <a:pt x="216" y="348"/>
                </a:lnTo>
                <a:lnTo>
                  <a:pt x="242" y="368"/>
                </a:lnTo>
                <a:lnTo>
                  <a:pt x="246" y="368"/>
                </a:lnTo>
                <a:lnTo>
                  <a:pt x="252" y="360"/>
                </a:lnTo>
                <a:lnTo>
                  <a:pt x="254" y="360"/>
                </a:lnTo>
                <a:lnTo>
                  <a:pt x="254" y="358"/>
                </a:lnTo>
                <a:lnTo>
                  <a:pt x="256" y="358"/>
                </a:lnTo>
                <a:lnTo>
                  <a:pt x="270" y="360"/>
                </a:lnTo>
                <a:lnTo>
                  <a:pt x="274" y="334"/>
                </a:lnTo>
                <a:lnTo>
                  <a:pt x="294" y="368"/>
                </a:lnTo>
                <a:lnTo>
                  <a:pt x="310" y="370"/>
                </a:lnTo>
                <a:lnTo>
                  <a:pt x="312" y="370"/>
                </a:lnTo>
                <a:lnTo>
                  <a:pt x="314" y="370"/>
                </a:lnTo>
                <a:lnTo>
                  <a:pt x="314" y="372"/>
                </a:lnTo>
                <a:lnTo>
                  <a:pt x="314" y="382"/>
                </a:lnTo>
                <a:lnTo>
                  <a:pt x="320" y="380"/>
                </a:lnTo>
                <a:lnTo>
                  <a:pt x="346" y="346"/>
                </a:lnTo>
                <a:lnTo>
                  <a:pt x="358" y="362"/>
                </a:lnTo>
                <a:lnTo>
                  <a:pt x="358" y="356"/>
                </a:lnTo>
                <a:lnTo>
                  <a:pt x="366" y="340"/>
                </a:lnTo>
                <a:lnTo>
                  <a:pt x="372" y="328"/>
                </a:lnTo>
                <a:lnTo>
                  <a:pt x="392" y="328"/>
                </a:lnTo>
                <a:lnTo>
                  <a:pt x="396" y="304"/>
                </a:lnTo>
                <a:lnTo>
                  <a:pt x="398" y="304"/>
                </a:lnTo>
                <a:lnTo>
                  <a:pt x="400" y="306"/>
                </a:lnTo>
                <a:lnTo>
                  <a:pt x="414" y="308"/>
                </a:lnTo>
                <a:lnTo>
                  <a:pt x="416" y="300"/>
                </a:lnTo>
                <a:lnTo>
                  <a:pt x="410" y="288"/>
                </a:lnTo>
                <a:lnTo>
                  <a:pt x="410" y="286"/>
                </a:lnTo>
                <a:lnTo>
                  <a:pt x="414" y="276"/>
                </a:lnTo>
                <a:lnTo>
                  <a:pt x="414" y="274"/>
                </a:lnTo>
                <a:lnTo>
                  <a:pt x="416" y="274"/>
                </a:lnTo>
                <a:lnTo>
                  <a:pt x="458" y="252"/>
                </a:lnTo>
                <a:lnTo>
                  <a:pt x="456" y="230"/>
                </a:lnTo>
                <a:lnTo>
                  <a:pt x="456" y="228"/>
                </a:lnTo>
                <a:lnTo>
                  <a:pt x="464" y="212"/>
                </a:lnTo>
                <a:lnTo>
                  <a:pt x="466" y="210"/>
                </a:lnTo>
                <a:lnTo>
                  <a:pt x="478" y="180"/>
                </a:lnTo>
                <a:lnTo>
                  <a:pt x="490" y="168"/>
                </a:lnTo>
                <a:lnTo>
                  <a:pt x="496" y="156"/>
                </a:lnTo>
                <a:lnTo>
                  <a:pt x="502" y="146"/>
                </a:lnTo>
                <a:lnTo>
                  <a:pt x="496" y="134"/>
                </a:lnTo>
                <a:lnTo>
                  <a:pt x="496" y="132"/>
                </a:lnTo>
                <a:lnTo>
                  <a:pt x="496" y="120"/>
                </a:lnTo>
                <a:lnTo>
                  <a:pt x="490" y="120"/>
                </a:lnTo>
                <a:lnTo>
                  <a:pt x="478" y="126"/>
                </a:lnTo>
                <a:lnTo>
                  <a:pt x="472" y="128"/>
                </a:lnTo>
                <a:lnTo>
                  <a:pt x="468" y="128"/>
                </a:lnTo>
                <a:lnTo>
                  <a:pt x="460" y="126"/>
                </a:lnTo>
                <a:lnTo>
                  <a:pt x="454" y="122"/>
                </a:lnTo>
                <a:lnTo>
                  <a:pt x="452" y="118"/>
                </a:lnTo>
                <a:lnTo>
                  <a:pt x="450" y="114"/>
                </a:lnTo>
                <a:lnTo>
                  <a:pt x="452" y="98"/>
                </a:lnTo>
                <a:lnTo>
                  <a:pt x="446" y="98"/>
                </a:lnTo>
                <a:lnTo>
                  <a:pt x="442" y="102"/>
                </a:lnTo>
                <a:lnTo>
                  <a:pt x="432" y="112"/>
                </a:lnTo>
                <a:lnTo>
                  <a:pt x="428" y="114"/>
                </a:lnTo>
                <a:lnTo>
                  <a:pt x="424" y="114"/>
                </a:lnTo>
                <a:lnTo>
                  <a:pt x="422" y="108"/>
                </a:lnTo>
                <a:lnTo>
                  <a:pt x="422" y="100"/>
                </a:lnTo>
                <a:lnTo>
                  <a:pt x="422" y="92"/>
                </a:lnTo>
                <a:lnTo>
                  <a:pt x="424" y="88"/>
                </a:lnTo>
                <a:lnTo>
                  <a:pt x="426" y="86"/>
                </a:lnTo>
                <a:lnTo>
                  <a:pt x="428" y="86"/>
                </a:lnTo>
                <a:lnTo>
                  <a:pt x="444" y="58"/>
                </a:lnTo>
                <a:lnTo>
                  <a:pt x="448" y="48"/>
                </a:lnTo>
                <a:lnTo>
                  <a:pt x="450" y="36"/>
                </a:lnTo>
                <a:lnTo>
                  <a:pt x="442" y="28"/>
                </a:lnTo>
                <a:lnTo>
                  <a:pt x="440" y="22"/>
                </a:lnTo>
                <a:lnTo>
                  <a:pt x="440" y="12"/>
                </a:lnTo>
                <a:lnTo>
                  <a:pt x="440" y="8"/>
                </a:lnTo>
                <a:lnTo>
                  <a:pt x="438" y="4"/>
                </a:lnTo>
                <a:lnTo>
                  <a:pt x="434" y="0"/>
                </a:lnTo>
                <a:lnTo>
                  <a:pt x="432" y="2"/>
                </a:lnTo>
                <a:lnTo>
                  <a:pt x="430" y="6"/>
                </a:lnTo>
                <a:lnTo>
                  <a:pt x="426" y="8"/>
                </a:lnTo>
                <a:lnTo>
                  <a:pt x="422" y="10"/>
                </a:lnTo>
                <a:lnTo>
                  <a:pt x="416" y="8"/>
                </a:lnTo>
                <a:lnTo>
                  <a:pt x="410" y="8"/>
                </a:lnTo>
                <a:lnTo>
                  <a:pt x="402" y="8"/>
                </a:lnTo>
                <a:close/>
              </a:path>
            </a:pathLst>
          </a:custGeom>
          <a:solidFill>
            <a:schemeClr val="tx1">
              <a:lumMod val="50000"/>
              <a:lumOff val="50000"/>
            </a:schemeClr>
          </a:solidFill>
          <a:ln w="12700">
            <a:noFill/>
          </a:ln>
          <a:effectLst/>
        </p:spPr>
        <p:txBody>
          <a:bodyPr anchor="t">
            <a:noAutofit/>
          </a:bodyPr>
          <a:p>
            <a:pPr lvl="0" algn="l">
              <a:spcBef>
                <a:spcPts val="0"/>
              </a:spcBef>
              <a:spcAft>
                <a:spcPts val="0"/>
              </a:spcAft>
              <a:defRPr/>
            </a:pPr>
            <a:endParaRPr lang="zh-CN" altLang="en-US" sz="2400">
              <a:noFill/>
              <a:sym typeface="+mn-ea"/>
            </a:endParaRPr>
          </a:p>
        </p:txBody>
      </p:sp>
      <p:sp>
        <p:nvSpPr>
          <p:cNvPr id="37" name="重庆"/>
          <p:cNvSpPr/>
          <p:nvPr>
            <p:custDataLst>
              <p:tags r:id="rId12"/>
            </p:custDataLst>
          </p:nvPr>
        </p:nvSpPr>
        <p:spPr bwMode="auto">
          <a:xfrm>
            <a:off x="4033520" y="4429125"/>
            <a:ext cx="598805" cy="608330"/>
          </a:xfrm>
          <a:custGeom>
            <a:avLst/>
            <a:gdLst>
              <a:gd name="T0" fmla="*/ 2147483646 w 284"/>
              <a:gd name="T1" fmla="*/ 2147483646 h 288"/>
              <a:gd name="T2" fmla="*/ 2147483646 w 284"/>
              <a:gd name="T3" fmla="*/ 2147483646 h 288"/>
              <a:gd name="T4" fmla="*/ 2147483646 w 284"/>
              <a:gd name="T5" fmla="*/ 2147483646 h 288"/>
              <a:gd name="T6" fmla="*/ 2147483646 w 284"/>
              <a:gd name="T7" fmla="*/ 2147483646 h 288"/>
              <a:gd name="T8" fmla="*/ 2147483646 w 284"/>
              <a:gd name="T9" fmla="*/ 2147483646 h 288"/>
              <a:gd name="T10" fmla="*/ 2147483646 w 284"/>
              <a:gd name="T11" fmla="*/ 2147483646 h 288"/>
              <a:gd name="T12" fmla="*/ 2147483646 w 284"/>
              <a:gd name="T13" fmla="*/ 2147483646 h 288"/>
              <a:gd name="T14" fmla="*/ 2147483646 w 284"/>
              <a:gd name="T15" fmla="*/ 2147483646 h 288"/>
              <a:gd name="T16" fmla="*/ 2147483646 w 284"/>
              <a:gd name="T17" fmla="*/ 2147483646 h 288"/>
              <a:gd name="T18" fmla="*/ 2147483646 w 284"/>
              <a:gd name="T19" fmla="*/ 2147483646 h 288"/>
              <a:gd name="T20" fmla="*/ 2147483646 w 284"/>
              <a:gd name="T21" fmla="*/ 2147483646 h 288"/>
              <a:gd name="T22" fmla="*/ 2147483646 w 284"/>
              <a:gd name="T23" fmla="*/ 2147483646 h 288"/>
              <a:gd name="T24" fmla="*/ 2147483646 w 284"/>
              <a:gd name="T25" fmla="*/ 2147483646 h 288"/>
              <a:gd name="T26" fmla="*/ 2147483646 w 284"/>
              <a:gd name="T27" fmla="*/ 2147483646 h 288"/>
              <a:gd name="T28" fmla="*/ 2147483646 w 284"/>
              <a:gd name="T29" fmla="*/ 2147483646 h 288"/>
              <a:gd name="T30" fmla="*/ 2147483646 w 284"/>
              <a:gd name="T31" fmla="*/ 2147483646 h 288"/>
              <a:gd name="T32" fmla="*/ 2147483646 w 284"/>
              <a:gd name="T33" fmla="*/ 2147483646 h 288"/>
              <a:gd name="T34" fmla="*/ 2147483646 w 284"/>
              <a:gd name="T35" fmla="*/ 2147483646 h 288"/>
              <a:gd name="T36" fmla="*/ 2147483646 w 284"/>
              <a:gd name="T37" fmla="*/ 2147483646 h 288"/>
              <a:gd name="T38" fmla="*/ 2147483646 w 284"/>
              <a:gd name="T39" fmla="*/ 2147483646 h 288"/>
              <a:gd name="T40" fmla="*/ 2147483646 w 284"/>
              <a:gd name="T41" fmla="*/ 2147483646 h 288"/>
              <a:gd name="T42" fmla="*/ 2147483646 w 284"/>
              <a:gd name="T43" fmla="*/ 2147483646 h 288"/>
              <a:gd name="T44" fmla="*/ 2147483646 w 284"/>
              <a:gd name="T45" fmla="*/ 2147483646 h 288"/>
              <a:gd name="T46" fmla="*/ 2147483646 w 284"/>
              <a:gd name="T47" fmla="*/ 2147483646 h 288"/>
              <a:gd name="T48" fmla="*/ 2147483646 w 284"/>
              <a:gd name="T49" fmla="*/ 2147483646 h 288"/>
              <a:gd name="T50" fmla="*/ 2147483646 w 284"/>
              <a:gd name="T51" fmla="*/ 2147483646 h 288"/>
              <a:gd name="T52" fmla="*/ 2147483646 w 284"/>
              <a:gd name="T53" fmla="*/ 2147483646 h 288"/>
              <a:gd name="T54" fmla="*/ 2147483646 w 284"/>
              <a:gd name="T55" fmla="*/ 2147483646 h 288"/>
              <a:gd name="T56" fmla="*/ 2147483646 w 284"/>
              <a:gd name="T57" fmla="*/ 2147483646 h 288"/>
              <a:gd name="T58" fmla="*/ 2147483646 w 284"/>
              <a:gd name="T59" fmla="*/ 2147483646 h 288"/>
              <a:gd name="T60" fmla="*/ 2147483646 w 284"/>
              <a:gd name="T61" fmla="*/ 2147483646 h 288"/>
              <a:gd name="T62" fmla="*/ 2147483646 w 284"/>
              <a:gd name="T63" fmla="*/ 2147483646 h 288"/>
              <a:gd name="T64" fmla="*/ 2147483646 w 284"/>
              <a:gd name="T65" fmla="*/ 2147483646 h 288"/>
              <a:gd name="T66" fmla="*/ 2147483646 w 284"/>
              <a:gd name="T67" fmla="*/ 2147483646 h 288"/>
              <a:gd name="T68" fmla="*/ 2147483646 w 284"/>
              <a:gd name="T69" fmla="*/ 2147483646 h 288"/>
              <a:gd name="T70" fmla="*/ 2147483646 w 284"/>
              <a:gd name="T71" fmla="*/ 2147483646 h 288"/>
              <a:gd name="T72" fmla="*/ 2147483646 w 284"/>
              <a:gd name="T73" fmla="*/ 2147483646 h 288"/>
              <a:gd name="T74" fmla="*/ 2147483646 w 284"/>
              <a:gd name="T75" fmla="*/ 2147483646 h 288"/>
              <a:gd name="T76" fmla="*/ 2147483646 w 284"/>
              <a:gd name="T77" fmla="*/ 2147483646 h 288"/>
              <a:gd name="T78" fmla="*/ 2147483646 w 284"/>
              <a:gd name="T79" fmla="*/ 2147483646 h 288"/>
              <a:gd name="T80" fmla="*/ 2147483646 w 284"/>
              <a:gd name="T81" fmla="*/ 2147483646 h 288"/>
              <a:gd name="T82" fmla="*/ 2147483646 w 284"/>
              <a:gd name="T83" fmla="*/ 2147483646 h 288"/>
              <a:gd name="T84" fmla="*/ 2147483646 w 284"/>
              <a:gd name="T85" fmla="*/ 2147483646 h 288"/>
              <a:gd name="T86" fmla="*/ 2147483646 w 284"/>
              <a:gd name="T87" fmla="*/ 2147483646 h 288"/>
              <a:gd name="T88" fmla="*/ 2147483646 w 284"/>
              <a:gd name="T89" fmla="*/ 2147483646 h 288"/>
              <a:gd name="T90" fmla="*/ 2147483646 w 284"/>
              <a:gd name="T91" fmla="*/ 2147483646 h 288"/>
              <a:gd name="T92" fmla="*/ 2147483646 w 284"/>
              <a:gd name="T93" fmla="*/ 2147483646 h 288"/>
              <a:gd name="T94" fmla="*/ 2147483646 w 284"/>
              <a:gd name="T95" fmla="*/ 2147483646 h 288"/>
              <a:gd name="T96" fmla="*/ 2147483646 w 284"/>
              <a:gd name="T97" fmla="*/ 2147483646 h 288"/>
              <a:gd name="T98" fmla="*/ 2147483646 w 284"/>
              <a:gd name="T99" fmla="*/ 2147483646 h 288"/>
              <a:gd name="T100" fmla="*/ 2147483646 w 284"/>
              <a:gd name="T101" fmla="*/ 2147483646 h 288"/>
              <a:gd name="T102" fmla="*/ 2147483646 w 284"/>
              <a:gd name="T103" fmla="*/ 2147483646 h 2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4" h="288">
                <a:moveTo>
                  <a:pt x="284" y="58"/>
                </a:moveTo>
                <a:lnTo>
                  <a:pt x="278" y="44"/>
                </a:lnTo>
                <a:lnTo>
                  <a:pt x="268" y="32"/>
                </a:lnTo>
                <a:lnTo>
                  <a:pt x="260" y="30"/>
                </a:lnTo>
                <a:lnTo>
                  <a:pt x="258" y="30"/>
                </a:lnTo>
                <a:lnTo>
                  <a:pt x="258" y="28"/>
                </a:lnTo>
                <a:lnTo>
                  <a:pt x="250" y="24"/>
                </a:lnTo>
                <a:lnTo>
                  <a:pt x="248" y="24"/>
                </a:lnTo>
                <a:lnTo>
                  <a:pt x="244" y="26"/>
                </a:lnTo>
                <a:lnTo>
                  <a:pt x="234" y="28"/>
                </a:lnTo>
                <a:lnTo>
                  <a:pt x="232" y="26"/>
                </a:lnTo>
                <a:lnTo>
                  <a:pt x="222" y="22"/>
                </a:lnTo>
                <a:lnTo>
                  <a:pt x="220" y="22"/>
                </a:lnTo>
                <a:lnTo>
                  <a:pt x="220" y="20"/>
                </a:lnTo>
                <a:lnTo>
                  <a:pt x="212" y="12"/>
                </a:lnTo>
                <a:lnTo>
                  <a:pt x="204" y="4"/>
                </a:lnTo>
                <a:lnTo>
                  <a:pt x="196" y="0"/>
                </a:lnTo>
                <a:lnTo>
                  <a:pt x="188" y="8"/>
                </a:lnTo>
                <a:lnTo>
                  <a:pt x="176" y="16"/>
                </a:lnTo>
                <a:lnTo>
                  <a:pt x="172" y="40"/>
                </a:lnTo>
                <a:lnTo>
                  <a:pt x="162" y="58"/>
                </a:lnTo>
                <a:lnTo>
                  <a:pt x="162" y="60"/>
                </a:lnTo>
                <a:lnTo>
                  <a:pt x="154" y="68"/>
                </a:lnTo>
                <a:lnTo>
                  <a:pt x="144" y="86"/>
                </a:lnTo>
                <a:lnTo>
                  <a:pt x="144" y="88"/>
                </a:lnTo>
                <a:lnTo>
                  <a:pt x="124" y="104"/>
                </a:lnTo>
                <a:lnTo>
                  <a:pt x="116" y="118"/>
                </a:lnTo>
                <a:lnTo>
                  <a:pt x="114" y="120"/>
                </a:lnTo>
                <a:lnTo>
                  <a:pt x="110" y="124"/>
                </a:lnTo>
                <a:lnTo>
                  <a:pt x="96" y="132"/>
                </a:lnTo>
                <a:lnTo>
                  <a:pt x="88" y="144"/>
                </a:lnTo>
                <a:lnTo>
                  <a:pt x="74" y="164"/>
                </a:lnTo>
                <a:lnTo>
                  <a:pt x="72" y="164"/>
                </a:lnTo>
                <a:lnTo>
                  <a:pt x="8" y="160"/>
                </a:lnTo>
                <a:lnTo>
                  <a:pt x="0" y="168"/>
                </a:lnTo>
                <a:lnTo>
                  <a:pt x="0" y="180"/>
                </a:lnTo>
                <a:lnTo>
                  <a:pt x="6" y="208"/>
                </a:lnTo>
                <a:lnTo>
                  <a:pt x="20" y="226"/>
                </a:lnTo>
                <a:lnTo>
                  <a:pt x="32" y="232"/>
                </a:lnTo>
                <a:lnTo>
                  <a:pt x="32" y="234"/>
                </a:lnTo>
                <a:lnTo>
                  <a:pt x="40" y="244"/>
                </a:lnTo>
                <a:lnTo>
                  <a:pt x="42" y="252"/>
                </a:lnTo>
                <a:lnTo>
                  <a:pt x="42" y="262"/>
                </a:lnTo>
                <a:lnTo>
                  <a:pt x="38" y="266"/>
                </a:lnTo>
                <a:lnTo>
                  <a:pt x="40" y="268"/>
                </a:lnTo>
                <a:lnTo>
                  <a:pt x="44" y="268"/>
                </a:lnTo>
                <a:lnTo>
                  <a:pt x="48" y="258"/>
                </a:lnTo>
                <a:lnTo>
                  <a:pt x="50" y="258"/>
                </a:lnTo>
                <a:lnTo>
                  <a:pt x="62" y="262"/>
                </a:lnTo>
                <a:lnTo>
                  <a:pt x="64" y="266"/>
                </a:lnTo>
                <a:lnTo>
                  <a:pt x="70" y="266"/>
                </a:lnTo>
                <a:lnTo>
                  <a:pt x="68" y="260"/>
                </a:lnTo>
                <a:lnTo>
                  <a:pt x="76" y="246"/>
                </a:lnTo>
                <a:lnTo>
                  <a:pt x="78" y="244"/>
                </a:lnTo>
                <a:lnTo>
                  <a:pt x="80" y="242"/>
                </a:lnTo>
                <a:lnTo>
                  <a:pt x="88" y="242"/>
                </a:lnTo>
                <a:lnTo>
                  <a:pt x="102" y="242"/>
                </a:lnTo>
                <a:lnTo>
                  <a:pt x="110" y="232"/>
                </a:lnTo>
                <a:lnTo>
                  <a:pt x="110" y="222"/>
                </a:lnTo>
                <a:lnTo>
                  <a:pt x="112" y="212"/>
                </a:lnTo>
                <a:lnTo>
                  <a:pt x="114" y="210"/>
                </a:lnTo>
                <a:lnTo>
                  <a:pt x="120" y="206"/>
                </a:lnTo>
                <a:lnTo>
                  <a:pt x="122" y="206"/>
                </a:lnTo>
                <a:lnTo>
                  <a:pt x="134" y="208"/>
                </a:lnTo>
                <a:lnTo>
                  <a:pt x="134" y="210"/>
                </a:lnTo>
                <a:lnTo>
                  <a:pt x="136" y="220"/>
                </a:lnTo>
                <a:lnTo>
                  <a:pt x="136" y="224"/>
                </a:lnTo>
                <a:lnTo>
                  <a:pt x="138" y="232"/>
                </a:lnTo>
                <a:lnTo>
                  <a:pt x="140" y="232"/>
                </a:lnTo>
                <a:lnTo>
                  <a:pt x="144" y="226"/>
                </a:lnTo>
                <a:lnTo>
                  <a:pt x="152" y="216"/>
                </a:lnTo>
                <a:lnTo>
                  <a:pt x="160" y="212"/>
                </a:lnTo>
                <a:lnTo>
                  <a:pt x="162" y="212"/>
                </a:lnTo>
                <a:lnTo>
                  <a:pt x="162" y="210"/>
                </a:lnTo>
                <a:lnTo>
                  <a:pt x="172" y="214"/>
                </a:lnTo>
                <a:lnTo>
                  <a:pt x="174" y="214"/>
                </a:lnTo>
                <a:lnTo>
                  <a:pt x="176" y="214"/>
                </a:lnTo>
                <a:lnTo>
                  <a:pt x="180" y="226"/>
                </a:lnTo>
                <a:lnTo>
                  <a:pt x="180" y="236"/>
                </a:lnTo>
                <a:lnTo>
                  <a:pt x="188" y="252"/>
                </a:lnTo>
                <a:lnTo>
                  <a:pt x="188" y="254"/>
                </a:lnTo>
                <a:lnTo>
                  <a:pt x="188" y="264"/>
                </a:lnTo>
                <a:lnTo>
                  <a:pt x="192" y="270"/>
                </a:lnTo>
                <a:lnTo>
                  <a:pt x="194" y="270"/>
                </a:lnTo>
                <a:lnTo>
                  <a:pt x="196" y="266"/>
                </a:lnTo>
                <a:lnTo>
                  <a:pt x="198" y="264"/>
                </a:lnTo>
                <a:lnTo>
                  <a:pt x="208" y="270"/>
                </a:lnTo>
                <a:lnTo>
                  <a:pt x="208" y="272"/>
                </a:lnTo>
                <a:lnTo>
                  <a:pt x="212" y="286"/>
                </a:lnTo>
                <a:lnTo>
                  <a:pt x="216" y="288"/>
                </a:lnTo>
                <a:lnTo>
                  <a:pt x="216" y="286"/>
                </a:lnTo>
                <a:lnTo>
                  <a:pt x="220" y="276"/>
                </a:lnTo>
                <a:lnTo>
                  <a:pt x="222" y="274"/>
                </a:lnTo>
                <a:lnTo>
                  <a:pt x="224" y="274"/>
                </a:lnTo>
                <a:lnTo>
                  <a:pt x="228" y="270"/>
                </a:lnTo>
                <a:lnTo>
                  <a:pt x="230" y="270"/>
                </a:lnTo>
                <a:lnTo>
                  <a:pt x="236" y="270"/>
                </a:lnTo>
                <a:lnTo>
                  <a:pt x="236" y="266"/>
                </a:lnTo>
                <a:lnTo>
                  <a:pt x="236" y="264"/>
                </a:lnTo>
                <a:lnTo>
                  <a:pt x="232" y="226"/>
                </a:lnTo>
                <a:lnTo>
                  <a:pt x="216" y="202"/>
                </a:lnTo>
                <a:lnTo>
                  <a:pt x="188" y="168"/>
                </a:lnTo>
                <a:lnTo>
                  <a:pt x="186" y="168"/>
                </a:lnTo>
                <a:lnTo>
                  <a:pt x="184" y="146"/>
                </a:lnTo>
                <a:lnTo>
                  <a:pt x="176" y="128"/>
                </a:lnTo>
                <a:lnTo>
                  <a:pt x="174" y="128"/>
                </a:lnTo>
                <a:lnTo>
                  <a:pt x="176" y="126"/>
                </a:lnTo>
                <a:lnTo>
                  <a:pt x="180" y="104"/>
                </a:lnTo>
                <a:lnTo>
                  <a:pt x="182" y="104"/>
                </a:lnTo>
                <a:lnTo>
                  <a:pt x="184" y="104"/>
                </a:lnTo>
                <a:lnTo>
                  <a:pt x="234" y="102"/>
                </a:lnTo>
                <a:lnTo>
                  <a:pt x="260" y="88"/>
                </a:lnTo>
                <a:lnTo>
                  <a:pt x="262" y="86"/>
                </a:lnTo>
                <a:lnTo>
                  <a:pt x="274" y="82"/>
                </a:lnTo>
                <a:lnTo>
                  <a:pt x="278" y="78"/>
                </a:lnTo>
                <a:lnTo>
                  <a:pt x="280" y="76"/>
                </a:lnTo>
                <a:lnTo>
                  <a:pt x="282" y="68"/>
                </a:lnTo>
                <a:lnTo>
                  <a:pt x="284" y="58"/>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38" name="陕西"/>
          <p:cNvSpPr/>
          <p:nvPr>
            <p:custDataLst>
              <p:tags r:id="rId13"/>
            </p:custDataLst>
          </p:nvPr>
        </p:nvSpPr>
        <p:spPr bwMode="auto">
          <a:xfrm>
            <a:off x="4033520" y="3249295"/>
            <a:ext cx="683260" cy="1217930"/>
          </a:xfrm>
          <a:custGeom>
            <a:avLst/>
            <a:gdLst>
              <a:gd name="T0" fmla="*/ 2147483646 w 324"/>
              <a:gd name="T1" fmla="*/ 2147483646 h 578"/>
              <a:gd name="T2" fmla="*/ 2147483646 w 324"/>
              <a:gd name="T3" fmla="*/ 2147483646 h 578"/>
              <a:gd name="T4" fmla="*/ 2147483646 w 324"/>
              <a:gd name="T5" fmla="*/ 2147483646 h 578"/>
              <a:gd name="T6" fmla="*/ 2147483646 w 324"/>
              <a:gd name="T7" fmla="*/ 2147483646 h 578"/>
              <a:gd name="T8" fmla="*/ 2147483646 w 324"/>
              <a:gd name="T9" fmla="*/ 2147483646 h 578"/>
              <a:gd name="T10" fmla="*/ 2147483646 w 324"/>
              <a:gd name="T11" fmla="*/ 2147483646 h 578"/>
              <a:gd name="T12" fmla="*/ 2147483646 w 324"/>
              <a:gd name="T13" fmla="*/ 2147483646 h 578"/>
              <a:gd name="T14" fmla="*/ 2147483646 w 324"/>
              <a:gd name="T15" fmla="*/ 2147483646 h 578"/>
              <a:gd name="T16" fmla="*/ 2147483646 w 324"/>
              <a:gd name="T17" fmla="*/ 2147483646 h 578"/>
              <a:gd name="T18" fmla="*/ 2147483646 w 324"/>
              <a:gd name="T19" fmla="*/ 2147483646 h 578"/>
              <a:gd name="T20" fmla="*/ 2147483646 w 324"/>
              <a:gd name="T21" fmla="*/ 2147483646 h 578"/>
              <a:gd name="T22" fmla="*/ 2147483646 w 324"/>
              <a:gd name="T23" fmla="*/ 2147483646 h 578"/>
              <a:gd name="T24" fmla="*/ 2147483646 w 324"/>
              <a:gd name="T25" fmla="*/ 2147483646 h 578"/>
              <a:gd name="T26" fmla="*/ 2147483646 w 324"/>
              <a:gd name="T27" fmla="*/ 2147483646 h 578"/>
              <a:gd name="T28" fmla="*/ 2147483646 w 324"/>
              <a:gd name="T29" fmla="*/ 2147483646 h 578"/>
              <a:gd name="T30" fmla="*/ 2147483646 w 324"/>
              <a:gd name="T31" fmla="*/ 2147483646 h 578"/>
              <a:gd name="T32" fmla="*/ 2147483646 w 324"/>
              <a:gd name="T33" fmla="*/ 2147483646 h 578"/>
              <a:gd name="T34" fmla="*/ 2147483646 w 324"/>
              <a:gd name="T35" fmla="*/ 2147483646 h 578"/>
              <a:gd name="T36" fmla="*/ 2147483646 w 324"/>
              <a:gd name="T37" fmla="*/ 2147483646 h 578"/>
              <a:gd name="T38" fmla="*/ 2147483646 w 324"/>
              <a:gd name="T39" fmla="*/ 2147483646 h 578"/>
              <a:gd name="T40" fmla="*/ 2147483646 w 324"/>
              <a:gd name="T41" fmla="*/ 2147483646 h 578"/>
              <a:gd name="T42" fmla="*/ 2147483646 w 324"/>
              <a:gd name="T43" fmla="*/ 2147483646 h 578"/>
              <a:gd name="T44" fmla="*/ 2147483646 w 324"/>
              <a:gd name="T45" fmla="*/ 2147483646 h 578"/>
              <a:gd name="T46" fmla="*/ 2147483646 w 324"/>
              <a:gd name="T47" fmla="*/ 2147483646 h 578"/>
              <a:gd name="T48" fmla="*/ 2147483646 w 324"/>
              <a:gd name="T49" fmla="*/ 2147483646 h 578"/>
              <a:gd name="T50" fmla="*/ 2147483646 w 324"/>
              <a:gd name="T51" fmla="*/ 2147483646 h 578"/>
              <a:gd name="T52" fmla="*/ 2147483646 w 324"/>
              <a:gd name="T53" fmla="*/ 2147483646 h 578"/>
              <a:gd name="T54" fmla="*/ 2147483646 w 324"/>
              <a:gd name="T55" fmla="*/ 2147483646 h 578"/>
              <a:gd name="T56" fmla="*/ 2147483646 w 324"/>
              <a:gd name="T57" fmla="*/ 2147483646 h 578"/>
              <a:gd name="T58" fmla="*/ 2147483646 w 324"/>
              <a:gd name="T59" fmla="*/ 2147483646 h 578"/>
              <a:gd name="T60" fmla="*/ 2147483646 w 324"/>
              <a:gd name="T61" fmla="*/ 2147483646 h 578"/>
              <a:gd name="T62" fmla="*/ 2147483646 w 324"/>
              <a:gd name="T63" fmla="*/ 2147483646 h 578"/>
              <a:gd name="T64" fmla="*/ 2147483646 w 324"/>
              <a:gd name="T65" fmla="*/ 2147483646 h 578"/>
              <a:gd name="T66" fmla="*/ 2147483646 w 324"/>
              <a:gd name="T67" fmla="*/ 2147483646 h 578"/>
              <a:gd name="T68" fmla="*/ 2147483646 w 324"/>
              <a:gd name="T69" fmla="*/ 2147483646 h 578"/>
              <a:gd name="T70" fmla="*/ 2147483646 w 324"/>
              <a:gd name="T71" fmla="*/ 2147483646 h 578"/>
              <a:gd name="T72" fmla="*/ 2147483646 w 324"/>
              <a:gd name="T73" fmla="*/ 2147483646 h 578"/>
              <a:gd name="T74" fmla="*/ 2147483646 w 324"/>
              <a:gd name="T75" fmla="*/ 2147483646 h 578"/>
              <a:gd name="T76" fmla="*/ 2147483646 w 324"/>
              <a:gd name="T77" fmla="*/ 2147483646 h 578"/>
              <a:gd name="T78" fmla="*/ 2147483646 w 324"/>
              <a:gd name="T79" fmla="*/ 2147483646 h 578"/>
              <a:gd name="T80" fmla="*/ 2147483646 w 324"/>
              <a:gd name="T81" fmla="*/ 2147483646 h 578"/>
              <a:gd name="T82" fmla="*/ 2147483646 w 324"/>
              <a:gd name="T83" fmla="*/ 2147483646 h 578"/>
              <a:gd name="T84" fmla="*/ 2147483646 w 324"/>
              <a:gd name="T85" fmla="*/ 2147483646 h 578"/>
              <a:gd name="T86" fmla="*/ 2147483646 w 324"/>
              <a:gd name="T87" fmla="*/ 2147483646 h 578"/>
              <a:gd name="T88" fmla="*/ 2147483646 w 324"/>
              <a:gd name="T89" fmla="*/ 2147483646 h 578"/>
              <a:gd name="T90" fmla="*/ 2147483646 w 324"/>
              <a:gd name="T91" fmla="*/ 2147483646 h 578"/>
              <a:gd name="T92" fmla="*/ 2147483646 w 324"/>
              <a:gd name="T93" fmla="*/ 2147483646 h 578"/>
              <a:gd name="T94" fmla="*/ 2147483646 w 324"/>
              <a:gd name="T95" fmla="*/ 2147483646 h 578"/>
              <a:gd name="T96" fmla="*/ 2147483646 w 324"/>
              <a:gd name="T97" fmla="*/ 2147483646 h 578"/>
              <a:gd name="T98" fmla="*/ 2147483646 w 324"/>
              <a:gd name="T99" fmla="*/ 2147483646 h 578"/>
              <a:gd name="T100" fmla="*/ 2147483646 w 324"/>
              <a:gd name="T101" fmla="*/ 2147483646 h 5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24" h="578">
                <a:moveTo>
                  <a:pt x="108" y="132"/>
                </a:moveTo>
                <a:lnTo>
                  <a:pt x="104" y="130"/>
                </a:lnTo>
                <a:lnTo>
                  <a:pt x="96" y="180"/>
                </a:lnTo>
                <a:lnTo>
                  <a:pt x="108" y="196"/>
                </a:lnTo>
                <a:lnTo>
                  <a:pt x="122" y="200"/>
                </a:lnTo>
                <a:lnTo>
                  <a:pt x="124" y="202"/>
                </a:lnTo>
                <a:lnTo>
                  <a:pt x="140" y="216"/>
                </a:lnTo>
                <a:lnTo>
                  <a:pt x="164" y="220"/>
                </a:lnTo>
                <a:lnTo>
                  <a:pt x="176" y="228"/>
                </a:lnTo>
                <a:lnTo>
                  <a:pt x="176" y="230"/>
                </a:lnTo>
                <a:lnTo>
                  <a:pt x="186" y="244"/>
                </a:lnTo>
                <a:lnTo>
                  <a:pt x="188" y="244"/>
                </a:lnTo>
                <a:lnTo>
                  <a:pt x="186" y="246"/>
                </a:lnTo>
                <a:lnTo>
                  <a:pt x="178" y="260"/>
                </a:lnTo>
                <a:lnTo>
                  <a:pt x="178" y="264"/>
                </a:lnTo>
                <a:lnTo>
                  <a:pt x="176" y="272"/>
                </a:lnTo>
                <a:lnTo>
                  <a:pt x="178" y="272"/>
                </a:lnTo>
                <a:lnTo>
                  <a:pt x="178" y="286"/>
                </a:lnTo>
                <a:lnTo>
                  <a:pt x="176" y="288"/>
                </a:lnTo>
                <a:lnTo>
                  <a:pt x="170" y="312"/>
                </a:lnTo>
                <a:lnTo>
                  <a:pt x="168" y="316"/>
                </a:lnTo>
                <a:lnTo>
                  <a:pt x="164" y="314"/>
                </a:lnTo>
                <a:lnTo>
                  <a:pt x="154" y="312"/>
                </a:lnTo>
                <a:lnTo>
                  <a:pt x="140" y="312"/>
                </a:lnTo>
                <a:lnTo>
                  <a:pt x="128" y="316"/>
                </a:lnTo>
                <a:lnTo>
                  <a:pt x="116" y="328"/>
                </a:lnTo>
                <a:lnTo>
                  <a:pt x="112" y="332"/>
                </a:lnTo>
                <a:lnTo>
                  <a:pt x="130" y="340"/>
                </a:lnTo>
                <a:lnTo>
                  <a:pt x="128" y="344"/>
                </a:lnTo>
                <a:lnTo>
                  <a:pt x="124" y="350"/>
                </a:lnTo>
                <a:lnTo>
                  <a:pt x="116" y="354"/>
                </a:lnTo>
                <a:lnTo>
                  <a:pt x="106" y="354"/>
                </a:lnTo>
                <a:lnTo>
                  <a:pt x="88" y="348"/>
                </a:lnTo>
                <a:lnTo>
                  <a:pt x="70" y="338"/>
                </a:lnTo>
                <a:lnTo>
                  <a:pt x="64" y="338"/>
                </a:lnTo>
                <a:lnTo>
                  <a:pt x="44" y="366"/>
                </a:lnTo>
                <a:lnTo>
                  <a:pt x="40" y="376"/>
                </a:lnTo>
                <a:lnTo>
                  <a:pt x="40" y="392"/>
                </a:lnTo>
                <a:lnTo>
                  <a:pt x="48" y="406"/>
                </a:lnTo>
                <a:lnTo>
                  <a:pt x="48" y="408"/>
                </a:lnTo>
                <a:lnTo>
                  <a:pt x="52" y="420"/>
                </a:lnTo>
                <a:lnTo>
                  <a:pt x="52" y="422"/>
                </a:lnTo>
                <a:lnTo>
                  <a:pt x="52" y="440"/>
                </a:lnTo>
                <a:lnTo>
                  <a:pt x="52" y="442"/>
                </a:lnTo>
                <a:lnTo>
                  <a:pt x="54" y="444"/>
                </a:lnTo>
                <a:lnTo>
                  <a:pt x="40" y="446"/>
                </a:lnTo>
                <a:lnTo>
                  <a:pt x="16" y="446"/>
                </a:lnTo>
                <a:lnTo>
                  <a:pt x="6" y="454"/>
                </a:lnTo>
                <a:lnTo>
                  <a:pt x="0" y="462"/>
                </a:lnTo>
                <a:lnTo>
                  <a:pt x="2" y="462"/>
                </a:lnTo>
                <a:lnTo>
                  <a:pt x="6" y="486"/>
                </a:lnTo>
                <a:lnTo>
                  <a:pt x="8" y="486"/>
                </a:lnTo>
                <a:lnTo>
                  <a:pt x="8" y="496"/>
                </a:lnTo>
                <a:lnTo>
                  <a:pt x="12" y="508"/>
                </a:lnTo>
                <a:lnTo>
                  <a:pt x="30" y="518"/>
                </a:lnTo>
                <a:lnTo>
                  <a:pt x="54" y="512"/>
                </a:lnTo>
                <a:lnTo>
                  <a:pt x="66" y="504"/>
                </a:lnTo>
                <a:lnTo>
                  <a:pt x="68" y="504"/>
                </a:lnTo>
                <a:lnTo>
                  <a:pt x="80" y="504"/>
                </a:lnTo>
                <a:lnTo>
                  <a:pt x="86" y="520"/>
                </a:lnTo>
                <a:lnTo>
                  <a:pt x="92" y="526"/>
                </a:lnTo>
                <a:lnTo>
                  <a:pt x="94" y="532"/>
                </a:lnTo>
                <a:lnTo>
                  <a:pt x="100" y="532"/>
                </a:lnTo>
                <a:lnTo>
                  <a:pt x="102" y="532"/>
                </a:lnTo>
                <a:lnTo>
                  <a:pt x="104" y="532"/>
                </a:lnTo>
                <a:lnTo>
                  <a:pt x="104" y="530"/>
                </a:lnTo>
                <a:lnTo>
                  <a:pt x="116" y="520"/>
                </a:lnTo>
                <a:lnTo>
                  <a:pt x="126" y="540"/>
                </a:lnTo>
                <a:lnTo>
                  <a:pt x="136" y="546"/>
                </a:lnTo>
                <a:lnTo>
                  <a:pt x="152" y="546"/>
                </a:lnTo>
                <a:lnTo>
                  <a:pt x="164" y="544"/>
                </a:lnTo>
                <a:lnTo>
                  <a:pt x="168" y="544"/>
                </a:lnTo>
                <a:lnTo>
                  <a:pt x="196" y="548"/>
                </a:lnTo>
                <a:lnTo>
                  <a:pt x="196" y="550"/>
                </a:lnTo>
                <a:lnTo>
                  <a:pt x="208" y="556"/>
                </a:lnTo>
                <a:lnTo>
                  <a:pt x="208" y="558"/>
                </a:lnTo>
                <a:lnTo>
                  <a:pt x="220" y="566"/>
                </a:lnTo>
                <a:lnTo>
                  <a:pt x="226" y="574"/>
                </a:lnTo>
                <a:lnTo>
                  <a:pt x="234" y="578"/>
                </a:lnTo>
                <a:lnTo>
                  <a:pt x="248" y="576"/>
                </a:lnTo>
                <a:lnTo>
                  <a:pt x="248" y="560"/>
                </a:lnTo>
                <a:lnTo>
                  <a:pt x="240" y="548"/>
                </a:lnTo>
                <a:lnTo>
                  <a:pt x="236" y="526"/>
                </a:lnTo>
                <a:lnTo>
                  <a:pt x="246" y="516"/>
                </a:lnTo>
                <a:lnTo>
                  <a:pt x="248" y="514"/>
                </a:lnTo>
                <a:lnTo>
                  <a:pt x="258" y="512"/>
                </a:lnTo>
                <a:lnTo>
                  <a:pt x="268" y="512"/>
                </a:lnTo>
                <a:lnTo>
                  <a:pt x="272" y="508"/>
                </a:lnTo>
                <a:lnTo>
                  <a:pt x="264" y="500"/>
                </a:lnTo>
                <a:lnTo>
                  <a:pt x="242" y="484"/>
                </a:lnTo>
                <a:lnTo>
                  <a:pt x="236" y="476"/>
                </a:lnTo>
                <a:lnTo>
                  <a:pt x="234" y="474"/>
                </a:lnTo>
                <a:lnTo>
                  <a:pt x="236" y="472"/>
                </a:lnTo>
                <a:lnTo>
                  <a:pt x="242" y="460"/>
                </a:lnTo>
                <a:lnTo>
                  <a:pt x="244" y="462"/>
                </a:lnTo>
                <a:lnTo>
                  <a:pt x="260" y="466"/>
                </a:lnTo>
                <a:lnTo>
                  <a:pt x="302" y="464"/>
                </a:lnTo>
                <a:lnTo>
                  <a:pt x="302" y="466"/>
                </a:lnTo>
                <a:lnTo>
                  <a:pt x="304" y="466"/>
                </a:lnTo>
                <a:lnTo>
                  <a:pt x="316" y="470"/>
                </a:lnTo>
                <a:lnTo>
                  <a:pt x="324" y="462"/>
                </a:lnTo>
                <a:lnTo>
                  <a:pt x="320" y="438"/>
                </a:lnTo>
                <a:lnTo>
                  <a:pt x="304" y="428"/>
                </a:lnTo>
                <a:lnTo>
                  <a:pt x="300" y="424"/>
                </a:lnTo>
                <a:lnTo>
                  <a:pt x="296" y="420"/>
                </a:lnTo>
                <a:lnTo>
                  <a:pt x="292" y="410"/>
                </a:lnTo>
                <a:lnTo>
                  <a:pt x="290" y="394"/>
                </a:lnTo>
                <a:lnTo>
                  <a:pt x="290" y="374"/>
                </a:lnTo>
                <a:lnTo>
                  <a:pt x="276" y="368"/>
                </a:lnTo>
                <a:lnTo>
                  <a:pt x="274" y="368"/>
                </a:lnTo>
                <a:lnTo>
                  <a:pt x="274" y="366"/>
                </a:lnTo>
                <a:lnTo>
                  <a:pt x="274" y="364"/>
                </a:lnTo>
                <a:lnTo>
                  <a:pt x="272" y="344"/>
                </a:lnTo>
                <a:lnTo>
                  <a:pt x="288" y="262"/>
                </a:lnTo>
                <a:lnTo>
                  <a:pt x="280" y="232"/>
                </a:lnTo>
                <a:lnTo>
                  <a:pt x="278" y="214"/>
                </a:lnTo>
                <a:lnTo>
                  <a:pt x="276" y="190"/>
                </a:lnTo>
                <a:lnTo>
                  <a:pt x="278" y="164"/>
                </a:lnTo>
                <a:lnTo>
                  <a:pt x="278" y="162"/>
                </a:lnTo>
                <a:lnTo>
                  <a:pt x="280" y="160"/>
                </a:lnTo>
                <a:lnTo>
                  <a:pt x="296" y="148"/>
                </a:lnTo>
                <a:lnTo>
                  <a:pt x="296" y="136"/>
                </a:lnTo>
                <a:lnTo>
                  <a:pt x="294" y="130"/>
                </a:lnTo>
                <a:lnTo>
                  <a:pt x="290" y="122"/>
                </a:lnTo>
                <a:lnTo>
                  <a:pt x="280" y="110"/>
                </a:lnTo>
                <a:lnTo>
                  <a:pt x="278" y="110"/>
                </a:lnTo>
                <a:lnTo>
                  <a:pt x="278" y="108"/>
                </a:lnTo>
                <a:lnTo>
                  <a:pt x="276" y="88"/>
                </a:lnTo>
                <a:lnTo>
                  <a:pt x="276" y="86"/>
                </a:lnTo>
                <a:lnTo>
                  <a:pt x="298" y="60"/>
                </a:lnTo>
                <a:lnTo>
                  <a:pt x="298" y="48"/>
                </a:lnTo>
                <a:lnTo>
                  <a:pt x="292" y="36"/>
                </a:lnTo>
                <a:lnTo>
                  <a:pt x="290" y="34"/>
                </a:lnTo>
                <a:lnTo>
                  <a:pt x="300" y="20"/>
                </a:lnTo>
                <a:lnTo>
                  <a:pt x="302" y="20"/>
                </a:lnTo>
                <a:lnTo>
                  <a:pt x="312" y="12"/>
                </a:lnTo>
                <a:lnTo>
                  <a:pt x="312" y="0"/>
                </a:lnTo>
                <a:lnTo>
                  <a:pt x="306" y="0"/>
                </a:lnTo>
                <a:lnTo>
                  <a:pt x="296" y="0"/>
                </a:lnTo>
                <a:lnTo>
                  <a:pt x="292" y="18"/>
                </a:lnTo>
                <a:lnTo>
                  <a:pt x="290" y="18"/>
                </a:lnTo>
                <a:lnTo>
                  <a:pt x="268" y="10"/>
                </a:lnTo>
                <a:lnTo>
                  <a:pt x="256" y="8"/>
                </a:lnTo>
                <a:lnTo>
                  <a:pt x="260" y="28"/>
                </a:lnTo>
                <a:lnTo>
                  <a:pt x="244" y="32"/>
                </a:lnTo>
                <a:lnTo>
                  <a:pt x="218" y="46"/>
                </a:lnTo>
                <a:lnTo>
                  <a:pt x="210" y="56"/>
                </a:lnTo>
                <a:lnTo>
                  <a:pt x="210" y="58"/>
                </a:lnTo>
                <a:lnTo>
                  <a:pt x="208" y="58"/>
                </a:lnTo>
                <a:lnTo>
                  <a:pt x="196" y="70"/>
                </a:lnTo>
                <a:lnTo>
                  <a:pt x="192" y="88"/>
                </a:lnTo>
                <a:lnTo>
                  <a:pt x="192" y="90"/>
                </a:lnTo>
                <a:lnTo>
                  <a:pt x="186" y="118"/>
                </a:lnTo>
                <a:lnTo>
                  <a:pt x="184" y="130"/>
                </a:lnTo>
                <a:lnTo>
                  <a:pt x="184" y="132"/>
                </a:lnTo>
                <a:lnTo>
                  <a:pt x="182" y="132"/>
                </a:lnTo>
                <a:lnTo>
                  <a:pt x="174" y="144"/>
                </a:lnTo>
                <a:lnTo>
                  <a:pt x="172" y="144"/>
                </a:lnTo>
                <a:lnTo>
                  <a:pt x="172" y="146"/>
                </a:lnTo>
                <a:lnTo>
                  <a:pt x="152" y="148"/>
                </a:lnTo>
                <a:lnTo>
                  <a:pt x="122" y="138"/>
                </a:lnTo>
                <a:lnTo>
                  <a:pt x="108" y="132"/>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39" name="山西"/>
          <p:cNvSpPr/>
          <p:nvPr>
            <p:custDataLst>
              <p:tags r:id="rId14"/>
            </p:custDataLst>
          </p:nvPr>
        </p:nvSpPr>
        <p:spPr bwMode="auto">
          <a:xfrm>
            <a:off x="4625975" y="3020695"/>
            <a:ext cx="454025" cy="1000125"/>
          </a:xfrm>
          <a:custGeom>
            <a:avLst/>
            <a:gdLst>
              <a:gd name="T0" fmla="*/ 2147483646 w 216"/>
              <a:gd name="T1" fmla="*/ 2147483646 h 474"/>
              <a:gd name="T2" fmla="*/ 2147483646 w 216"/>
              <a:gd name="T3" fmla="*/ 2147483646 h 474"/>
              <a:gd name="T4" fmla="*/ 2147483646 w 216"/>
              <a:gd name="T5" fmla="*/ 2147483646 h 474"/>
              <a:gd name="T6" fmla="*/ 2147483646 w 216"/>
              <a:gd name="T7" fmla="*/ 2147483646 h 474"/>
              <a:gd name="T8" fmla="*/ 2147483646 w 216"/>
              <a:gd name="T9" fmla="*/ 2147483646 h 474"/>
              <a:gd name="T10" fmla="*/ 2147483646 w 216"/>
              <a:gd name="T11" fmla="*/ 2147483646 h 474"/>
              <a:gd name="T12" fmla="*/ 2147483646 w 216"/>
              <a:gd name="T13" fmla="*/ 2147483646 h 474"/>
              <a:gd name="T14" fmla="*/ 2147483646 w 216"/>
              <a:gd name="T15" fmla="*/ 2147483646 h 474"/>
              <a:gd name="T16" fmla="*/ 2147483646 w 216"/>
              <a:gd name="T17" fmla="*/ 2147483646 h 474"/>
              <a:gd name="T18" fmla="*/ 2147483646 w 216"/>
              <a:gd name="T19" fmla="*/ 2147483646 h 474"/>
              <a:gd name="T20" fmla="*/ 2147483646 w 216"/>
              <a:gd name="T21" fmla="*/ 2147483646 h 474"/>
              <a:gd name="T22" fmla="*/ 2147483646 w 216"/>
              <a:gd name="T23" fmla="*/ 2147483646 h 474"/>
              <a:gd name="T24" fmla="*/ 2147483646 w 216"/>
              <a:gd name="T25" fmla="*/ 2147483646 h 474"/>
              <a:gd name="T26" fmla="*/ 2147483646 w 216"/>
              <a:gd name="T27" fmla="*/ 2147483646 h 474"/>
              <a:gd name="T28" fmla="*/ 2147483646 w 216"/>
              <a:gd name="T29" fmla="*/ 2147483646 h 474"/>
              <a:gd name="T30" fmla="*/ 2147483646 w 216"/>
              <a:gd name="T31" fmla="*/ 2147483646 h 474"/>
              <a:gd name="T32" fmla="*/ 2147483646 w 216"/>
              <a:gd name="T33" fmla="*/ 2147483646 h 474"/>
              <a:gd name="T34" fmla="*/ 2147483646 w 216"/>
              <a:gd name="T35" fmla="*/ 2147483646 h 474"/>
              <a:gd name="T36" fmla="*/ 2147483646 w 216"/>
              <a:gd name="T37" fmla="*/ 2147483646 h 474"/>
              <a:gd name="T38" fmla="*/ 2147483646 w 216"/>
              <a:gd name="T39" fmla="*/ 2147483646 h 474"/>
              <a:gd name="T40" fmla="*/ 2147483646 w 216"/>
              <a:gd name="T41" fmla="*/ 2147483646 h 474"/>
              <a:gd name="T42" fmla="*/ 2147483646 w 216"/>
              <a:gd name="T43" fmla="*/ 2147483646 h 474"/>
              <a:gd name="T44" fmla="*/ 2147483646 w 216"/>
              <a:gd name="T45" fmla="*/ 2147483646 h 474"/>
              <a:gd name="T46" fmla="*/ 2147483646 w 216"/>
              <a:gd name="T47" fmla="*/ 2147483646 h 474"/>
              <a:gd name="T48" fmla="*/ 2147483646 w 216"/>
              <a:gd name="T49" fmla="*/ 2147483646 h 474"/>
              <a:gd name="T50" fmla="*/ 2147483646 w 216"/>
              <a:gd name="T51" fmla="*/ 2147483646 h 474"/>
              <a:gd name="T52" fmla="*/ 2147483646 w 216"/>
              <a:gd name="T53" fmla="*/ 2147483646 h 474"/>
              <a:gd name="T54" fmla="*/ 2147483646 w 216"/>
              <a:gd name="T55" fmla="*/ 2147483646 h 474"/>
              <a:gd name="T56" fmla="*/ 2147483646 w 216"/>
              <a:gd name="T57" fmla="*/ 2147483646 h 474"/>
              <a:gd name="T58" fmla="*/ 2147483646 w 216"/>
              <a:gd name="T59" fmla="*/ 2147483646 h 474"/>
              <a:gd name="T60" fmla="*/ 2147483646 w 216"/>
              <a:gd name="T61" fmla="*/ 2147483646 h 474"/>
              <a:gd name="T62" fmla="*/ 2147483646 w 216"/>
              <a:gd name="T63" fmla="*/ 2147483646 h 474"/>
              <a:gd name="T64" fmla="*/ 2147483646 w 216"/>
              <a:gd name="T65" fmla="*/ 2147483646 h 474"/>
              <a:gd name="T66" fmla="*/ 2147483646 w 216"/>
              <a:gd name="T67" fmla="*/ 2147483646 h 474"/>
              <a:gd name="T68" fmla="*/ 2147483646 w 216"/>
              <a:gd name="T69" fmla="*/ 2147483646 h 474"/>
              <a:gd name="T70" fmla="*/ 2147483646 w 216"/>
              <a:gd name="T71" fmla="*/ 2147483646 h 474"/>
              <a:gd name="T72" fmla="*/ 2147483646 w 216"/>
              <a:gd name="T73" fmla="*/ 2147483646 h 474"/>
              <a:gd name="T74" fmla="*/ 2147483646 w 216"/>
              <a:gd name="T75" fmla="*/ 2147483646 h 474"/>
              <a:gd name="T76" fmla="*/ 2147483646 w 216"/>
              <a:gd name="T77" fmla="*/ 2147483646 h 474"/>
              <a:gd name="T78" fmla="*/ 2147483646 w 216"/>
              <a:gd name="T79" fmla="*/ 2147483646 h 474"/>
              <a:gd name="T80" fmla="*/ 2147483646 w 216"/>
              <a:gd name="T81" fmla="*/ 2147483646 h 474"/>
              <a:gd name="T82" fmla="*/ 2147483646 w 216"/>
              <a:gd name="T83" fmla="*/ 2147483646 h 474"/>
              <a:gd name="T84" fmla="*/ 2147483646 w 216"/>
              <a:gd name="T85" fmla="*/ 2147483646 h 474"/>
              <a:gd name="T86" fmla="*/ 2147483646 w 216"/>
              <a:gd name="T87" fmla="*/ 2147483646 h 474"/>
              <a:gd name="T88" fmla="*/ 2147483646 w 216"/>
              <a:gd name="T89" fmla="*/ 2147483646 h 474"/>
              <a:gd name="T90" fmla="*/ 2147483646 w 216"/>
              <a:gd name="T91" fmla="*/ 2147483646 h 474"/>
              <a:gd name="T92" fmla="*/ 2147483646 w 216"/>
              <a:gd name="T93" fmla="*/ 2147483646 h 474"/>
              <a:gd name="T94" fmla="*/ 2147483646 w 216"/>
              <a:gd name="T95" fmla="*/ 2147483646 h 474"/>
              <a:gd name="T96" fmla="*/ 2147483646 w 216"/>
              <a:gd name="T97" fmla="*/ 2147483646 h 4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16" h="474">
                <a:moveTo>
                  <a:pt x="202" y="24"/>
                </a:moveTo>
                <a:lnTo>
                  <a:pt x="204" y="20"/>
                </a:lnTo>
                <a:lnTo>
                  <a:pt x="200" y="8"/>
                </a:lnTo>
                <a:lnTo>
                  <a:pt x="194" y="0"/>
                </a:lnTo>
                <a:lnTo>
                  <a:pt x="188" y="12"/>
                </a:lnTo>
                <a:lnTo>
                  <a:pt x="176" y="24"/>
                </a:lnTo>
                <a:lnTo>
                  <a:pt x="174" y="24"/>
                </a:lnTo>
                <a:lnTo>
                  <a:pt x="156" y="30"/>
                </a:lnTo>
                <a:lnTo>
                  <a:pt x="154" y="30"/>
                </a:lnTo>
                <a:lnTo>
                  <a:pt x="136" y="28"/>
                </a:lnTo>
                <a:lnTo>
                  <a:pt x="124" y="30"/>
                </a:lnTo>
                <a:lnTo>
                  <a:pt x="122" y="40"/>
                </a:lnTo>
                <a:lnTo>
                  <a:pt x="112" y="46"/>
                </a:lnTo>
                <a:lnTo>
                  <a:pt x="112" y="48"/>
                </a:lnTo>
                <a:lnTo>
                  <a:pt x="110" y="48"/>
                </a:lnTo>
                <a:lnTo>
                  <a:pt x="94" y="46"/>
                </a:lnTo>
                <a:lnTo>
                  <a:pt x="92" y="48"/>
                </a:lnTo>
                <a:lnTo>
                  <a:pt x="92" y="64"/>
                </a:lnTo>
                <a:lnTo>
                  <a:pt x="84" y="76"/>
                </a:lnTo>
                <a:lnTo>
                  <a:pt x="82" y="76"/>
                </a:lnTo>
                <a:lnTo>
                  <a:pt x="68" y="92"/>
                </a:lnTo>
                <a:lnTo>
                  <a:pt x="66" y="92"/>
                </a:lnTo>
                <a:lnTo>
                  <a:pt x="50" y="96"/>
                </a:lnTo>
                <a:lnTo>
                  <a:pt x="40" y="106"/>
                </a:lnTo>
                <a:lnTo>
                  <a:pt x="42" y="120"/>
                </a:lnTo>
                <a:lnTo>
                  <a:pt x="42" y="124"/>
                </a:lnTo>
                <a:lnTo>
                  <a:pt x="40" y="124"/>
                </a:lnTo>
                <a:lnTo>
                  <a:pt x="28" y="136"/>
                </a:lnTo>
                <a:lnTo>
                  <a:pt x="20" y="144"/>
                </a:lnTo>
                <a:lnTo>
                  <a:pt x="26" y="154"/>
                </a:lnTo>
                <a:lnTo>
                  <a:pt x="26" y="156"/>
                </a:lnTo>
                <a:lnTo>
                  <a:pt x="26" y="170"/>
                </a:lnTo>
                <a:lnTo>
                  <a:pt x="26" y="172"/>
                </a:lnTo>
                <a:lnTo>
                  <a:pt x="16" y="184"/>
                </a:lnTo>
                <a:lnTo>
                  <a:pt x="4" y="198"/>
                </a:lnTo>
                <a:lnTo>
                  <a:pt x="6" y="214"/>
                </a:lnTo>
                <a:lnTo>
                  <a:pt x="16" y="224"/>
                </a:lnTo>
                <a:lnTo>
                  <a:pt x="22" y="236"/>
                </a:lnTo>
                <a:lnTo>
                  <a:pt x="24" y="244"/>
                </a:lnTo>
                <a:lnTo>
                  <a:pt x="24" y="262"/>
                </a:lnTo>
                <a:lnTo>
                  <a:pt x="22" y="264"/>
                </a:lnTo>
                <a:lnTo>
                  <a:pt x="6" y="276"/>
                </a:lnTo>
                <a:lnTo>
                  <a:pt x="4" y="300"/>
                </a:lnTo>
                <a:lnTo>
                  <a:pt x="6" y="324"/>
                </a:lnTo>
                <a:lnTo>
                  <a:pt x="10" y="340"/>
                </a:lnTo>
                <a:lnTo>
                  <a:pt x="18" y="368"/>
                </a:lnTo>
                <a:lnTo>
                  <a:pt x="18" y="370"/>
                </a:lnTo>
                <a:lnTo>
                  <a:pt x="18" y="372"/>
                </a:lnTo>
                <a:lnTo>
                  <a:pt x="0" y="452"/>
                </a:lnTo>
                <a:lnTo>
                  <a:pt x="2" y="468"/>
                </a:lnTo>
                <a:lnTo>
                  <a:pt x="14" y="474"/>
                </a:lnTo>
                <a:lnTo>
                  <a:pt x="32" y="456"/>
                </a:lnTo>
                <a:lnTo>
                  <a:pt x="34" y="456"/>
                </a:lnTo>
                <a:lnTo>
                  <a:pt x="96" y="432"/>
                </a:lnTo>
                <a:lnTo>
                  <a:pt x="112" y="416"/>
                </a:lnTo>
                <a:lnTo>
                  <a:pt x="114" y="416"/>
                </a:lnTo>
                <a:lnTo>
                  <a:pt x="116" y="416"/>
                </a:lnTo>
                <a:lnTo>
                  <a:pt x="150" y="420"/>
                </a:lnTo>
                <a:lnTo>
                  <a:pt x="162" y="416"/>
                </a:lnTo>
                <a:lnTo>
                  <a:pt x="180" y="408"/>
                </a:lnTo>
                <a:lnTo>
                  <a:pt x="180" y="392"/>
                </a:lnTo>
                <a:lnTo>
                  <a:pt x="182" y="392"/>
                </a:lnTo>
                <a:lnTo>
                  <a:pt x="192" y="382"/>
                </a:lnTo>
                <a:lnTo>
                  <a:pt x="190" y="372"/>
                </a:lnTo>
                <a:lnTo>
                  <a:pt x="190" y="370"/>
                </a:lnTo>
                <a:lnTo>
                  <a:pt x="190" y="368"/>
                </a:lnTo>
                <a:lnTo>
                  <a:pt x="194" y="364"/>
                </a:lnTo>
                <a:lnTo>
                  <a:pt x="192" y="360"/>
                </a:lnTo>
                <a:lnTo>
                  <a:pt x="190" y="356"/>
                </a:lnTo>
                <a:lnTo>
                  <a:pt x="190" y="352"/>
                </a:lnTo>
                <a:lnTo>
                  <a:pt x="194" y="340"/>
                </a:lnTo>
                <a:lnTo>
                  <a:pt x="198" y="336"/>
                </a:lnTo>
                <a:lnTo>
                  <a:pt x="196" y="324"/>
                </a:lnTo>
                <a:lnTo>
                  <a:pt x="184" y="310"/>
                </a:lnTo>
                <a:lnTo>
                  <a:pt x="182" y="306"/>
                </a:lnTo>
                <a:lnTo>
                  <a:pt x="180" y="302"/>
                </a:lnTo>
                <a:lnTo>
                  <a:pt x="180" y="298"/>
                </a:lnTo>
                <a:lnTo>
                  <a:pt x="182" y="294"/>
                </a:lnTo>
                <a:lnTo>
                  <a:pt x="184" y="288"/>
                </a:lnTo>
                <a:lnTo>
                  <a:pt x="190" y="280"/>
                </a:lnTo>
                <a:lnTo>
                  <a:pt x="192" y="268"/>
                </a:lnTo>
                <a:lnTo>
                  <a:pt x="202" y="248"/>
                </a:lnTo>
                <a:lnTo>
                  <a:pt x="204" y="240"/>
                </a:lnTo>
                <a:lnTo>
                  <a:pt x="216" y="216"/>
                </a:lnTo>
                <a:lnTo>
                  <a:pt x="208" y="200"/>
                </a:lnTo>
                <a:lnTo>
                  <a:pt x="184" y="184"/>
                </a:lnTo>
                <a:lnTo>
                  <a:pt x="182" y="184"/>
                </a:lnTo>
                <a:lnTo>
                  <a:pt x="176" y="170"/>
                </a:lnTo>
                <a:lnTo>
                  <a:pt x="176" y="168"/>
                </a:lnTo>
                <a:lnTo>
                  <a:pt x="180" y="146"/>
                </a:lnTo>
                <a:lnTo>
                  <a:pt x="184" y="130"/>
                </a:lnTo>
                <a:lnTo>
                  <a:pt x="184" y="122"/>
                </a:lnTo>
                <a:lnTo>
                  <a:pt x="188" y="116"/>
                </a:lnTo>
                <a:lnTo>
                  <a:pt x="190" y="114"/>
                </a:lnTo>
                <a:lnTo>
                  <a:pt x="194" y="114"/>
                </a:lnTo>
                <a:lnTo>
                  <a:pt x="208" y="112"/>
                </a:lnTo>
                <a:lnTo>
                  <a:pt x="212" y="102"/>
                </a:lnTo>
                <a:lnTo>
                  <a:pt x="216" y="76"/>
                </a:lnTo>
                <a:lnTo>
                  <a:pt x="214" y="66"/>
                </a:lnTo>
                <a:lnTo>
                  <a:pt x="200" y="64"/>
                </a:lnTo>
                <a:lnTo>
                  <a:pt x="184" y="56"/>
                </a:lnTo>
                <a:lnTo>
                  <a:pt x="182" y="54"/>
                </a:lnTo>
                <a:lnTo>
                  <a:pt x="182" y="52"/>
                </a:lnTo>
                <a:lnTo>
                  <a:pt x="180" y="32"/>
                </a:lnTo>
                <a:lnTo>
                  <a:pt x="180" y="28"/>
                </a:lnTo>
                <a:lnTo>
                  <a:pt x="202" y="24"/>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40" name="湖南"/>
          <p:cNvSpPr/>
          <p:nvPr>
            <p:custDataLst>
              <p:tags r:id="rId15"/>
            </p:custDataLst>
          </p:nvPr>
        </p:nvSpPr>
        <p:spPr bwMode="auto">
          <a:xfrm>
            <a:off x="4506595" y="4726305"/>
            <a:ext cx="725805" cy="842645"/>
          </a:xfrm>
          <a:custGeom>
            <a:avLst/>
            <a:gdLst>
              <a:gd name="T0" fmla="*/ 2147483646 w 344"/>
              <a:gd name="T1" fmla="*/ 2147483646 h 400"/>
              <a:gd name="T2" fmla="*/ 2147483646 w 344"/>
              <a:gd name="T3" fmla="*/ 2147483646 h 400"/>
              <a:gd name="T4" fmla="*/ 2147483646 w 344"/>
              <a:gd name="T5" fmla="*/ 2147483646 h 400"/>
              <a:gd name="T6" fmla="*/ 2147483646 w 344"/>
              <a:gd name="T7" fmla="*/ 2147483646 h 400"/>
              <a:gd name="T8" fmla="*/ 2147483646 w 344"/>
              <a:gd name="T9" fmla="*/ 2147483646 h 400"/>
              <a:gd name="T10" fmla="*/ 2147483646 w 344"/>
              <a:gd name="T11" fmla="*/ 2147483646 h 400"/>
              <a:gd name="T12" fmla="*/ 2147483646 w 344"/>
              <a:gd name="T13" fmla="*/ 2147483646 h 400"/>
              <a:gd name="T14" fmla="*/ 2147483646 w 344"/>
              <a:gd name="T15" fmla="*/ 2147483646 h 400"/>
              <a:gd name="T16" fmla="*/ 2147483646 w 344"/>
              <a:gd name="T17" fmla="*/ 2147483646 h 400"/>
              <a:gd name="T18" fmla="*/ 2147483646 w 344"/>
              <a:gd name="T19" fmla="*/ 2147483646 h 400"/>
              <a:gd name="T20" fmla="*/ 2147483646 w 344"/>
              <a:gd name="T21" fmla="*/ 0 h 400"/>
              <a:gd name="T22" fmla="*/ 2147483646 w 344"/>
              <a:gd name="T23" fmla="*/ 2147483646 h 400"/>
              <a:gd name="T24" fmla="*/ 2147483646 w 344"/>
              <a:gd name="T25" fmla="*/ 2147483646 h 400"/>
              <a:gd name="T26" fmla="*/ 2147483646 w 344"/>
              <a:gd name="T27" fmla="*/ 2147483646 h 400"/>
              <a:gd name="T28" fmla="*/ 2147483646 w 344"/>
              <a:gd name="T29" fmla="*/ 2147483646 h 400"/>
              <a:gd name="T30" fmla="*/ 2147483646 w 344"/>
              <a:gd name="T31" fmla="*/ 2147483646 h 400"/>
              <a:gd name="T32" fmla="*/ 2147483646 w 344"/>
              <a:gd name="T33" fmla="*/ 2147483646 h 400"/>
              <a:gd name="T34" fmla="*/ 2147483646 w 344"/>
              <a:gd name="T35" fmla="*/ 2147483646 h 400"/>
              <a:gd name="T36" fmla="*/ 2147483646 w 344"/>
              <a:gd name="T37" fmla="*/ 2147483646 h 400"/>
              <a:gd name="T38" fmla="*/ 2147483646 w 344"/>
              <a:gd name="T39" fmla="*/ 2147483646 h 400"/>
              <a:gd name="T40" fmla="*/ 2147483646 w 344"/>
              <a:gd name="T41" fmla="*/ 2147483646 h 400"/>
              <a:gd name="T42" fmla="*/ 2147483646 w 344"/>
              <a:gd name="T43" fmla="*/ 2147483646 h 400"/>
              <a:gd name="T44" fmla="*/ 2147483646 w 344"/>
              <a:gd name="T45" fmla="*/ 2147483646 h 400"/>
              <a:gd name="T46" fmla="*/ 2147483646 w 344"/>
              <a:gd name="T47" fmla="*/ 2147483646 h 400"/>
              <a:gd name="T48" fmla="*/ 2147483646 w 344"/>
              <a:gd name="T49" fmla="*/ 2147483646 h 400"/>
              <a:gd name="T50" fmla="*/ 2147483646 w 344"/>
              <a:gd name="T51" fmla="*/ 2147483646 h 400"/>
              <a:gd name="T52" fmla="*/ 2147483646 w 344"/>
              <a:gd name="T53" fmla="*/ 2147483646 h 400"/>
              <a:gd name="T54" fmla="*/ 2147483646 w 344"/>
              <a:gd name="T55" fmla="*/ 2147483646 h 400"/>
              <a:gd name="T56" fmla="*/ 2147483646 w 344"/>
              <a:gd name="T57" fmla="*/ 2147483646 h 400"/>
              <a:gd name="T58" fmla="*/ 2147483646 w 344"/>
              <a:gd name="T59" fmla="*/ 2147483646 h 400"/>
              <a:gd name="T60" fmla="*/ 2147483646 w 344"/>
              <a:gd name="T61" fmla="*/ 2147483646 h 400"/>
              <a:gd name="T62" fmla="*/ 2147483646 w 344"/>
              <a:gd name="T63" fmla="*/ 2147483646 h 400"/>
              <a:gd name="T64" fmla="*/ 2147483646 w 344"/>
              <a:gd name="T65" fmla="*/ 2147483646 h 400"/>
              <a:gd name="T66" fmla="*/ 2147483646 w 344"/>
              <a:gd name="T67" fmla="*/ 2147483646 h 400"/>
              <a:gd name="T68" fmla="*/ 2147483646 w 344"/>
              <a:gd name="T69" fmla="*/ 2147483646 h 400"/>
              <a:gd name="T70" fmla="*/ 2147483646 w 344"/>
              <a:gd name="T71" fmla="*/ 2147483646 h 400"/>
              <a:gd name="T72" fmla="*/ 2147483646 w 344"/>
              <a:gd name="T73" fmla="*/ 2147483646 h 400"/>
              <a:gd name="T74" fmla="*/ 2147483646 w 344"/>
              <a:gd name="T75" fmla="*/ 2147483646 h 400"/>
              <a:gd name="T76" fmla="*/ 2147483646 w 344"/>
              <a:gd name="T77" fmla="*/ 2147483646 h 400"/>
              <a:gd name="T78" fmla="*/ 2147483646 w 344"/>
              <a:gd name="T79" fmla="*/ 2147483646 h 400"/>
              <a:gd name="T80" fmla="*/ 2147483646 w 344"/>
              <a:gd name="T81" fmla="*/ 2147483646 h 400"/>
              <a:gd name="T82" fmla="*/ 2147483646 w 344"/>
              <a:gd name="T83" fmla="*/ 2147483646 h 400"/>
              <a:gd name="T84" fmla="*/ 2147483646 w 344"/>
              <a:gd name="T85" fmla="*/ 2147483646 h 400"/>
              <a:gd name="T86" fmla="*/ 2147483646 w 344"/>
              <a:gd name="T87" fmla="*/ 2147483646 h 400"/>
              <a:gd name="T88" fmla="*/ 2147483646 w 344"/>
              <a:gd name="T89" fmla="*/ 2147483646 h 400"/>
              <a:gd name="T90" fmla="*/ 2147483646 w 344"/>
              <a:gd name="T91" fmla="*/ 2147483646 h 400"/>
              <a:gd name="T92" fmla="*/ 2147483646 w 344"/>
              <a:gd name="T93" fmla="*/ 2147483646 h 400"/>
              <a:gd name="T94" fmla="*/ 2147483646 w 344"/>
              <a:gd name="T95" fmla="*/ 2147483646 h 400"/>
              <a:gd name="T96" fmla="*/ 2147483646 w 344"/>
              <a:gd name="T97" fmla="*/ 2147483646 h 400"/>
              <a:gd name="T98" fmla="*/ 2147483646 w 344"/>
              <a:gd name="T99" fmla="*/ 2147483646 h 400"/>
              <a:gd name="T100" fmla="*/ 2147483646 w 344"/>
              <a:gd name="T101" fmla="*/ 2147483646 h 400"/>
              <a:gd name="T102" fmla="*/ 2147483646 w 344"/>
              <a:gd name="T103" fmla="*/ 2147483646 h 400"/>
              <a:gd name="T104" fmla="*/ 2147483646 w 344"/>
              <a:gd name="T105" fmla="*/ 2147483646 h 4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4" h="400">
                <a:moveTo>
                  <a:pt x="300" y="68"/>
                </a:moveTo>
                <a:lnTo>
                  <a:pt x="300" y="68"/>
                </a:lnTo>
                <a:lnTo>
                  <a:pt x="300" y="66"/>
                </a:lnTo>
                <a:lnTo>
                  <a:pt x="292" y="54"/>
                </a:lnTo>
                <a:lnTo>
                  <a:pt x="292" y="52"/>
                </a:lnTo>
                <a:lnTo>
                  <a:pt x="294" y="32"/>
                </a:lnTo>
                <a:lnTo>
                  <a:pt x="292" y="28"/>
                </a:lnTo>
                <a:lnTo>
                  <a:pt x="286" y="24"/>
                </a:lnTo>
                <a:lnTo>
                  <a:pt x="282" y="24"/>
                </a:lnTo>
                <a:lnTo>
                  <a:pt x="274" y="34"/>
                </a:lnTo>
                <a:lnTo>
                  <a:pt x="272" y="34"/>
                </a:lnTo>
                <a:lnTo>
                  <a:pt x="252" y="44"/>
                </a:lnTo>
                <a:lnTo>
                  <a:pt x="250" y="30"/>
                </a:lnTo>
                <a:lnTo>
                  <a:pt x="250" y="28"/>
                </a:lnTo>
                <a:lnTo>
                  <a:pt x="252" y="22"/>
                </a:lnTo>
                <a:lnTo>
                  <a:pt x="250" y="14"/>
                </a:lnTo>
                <a:lnTo>
                  <a:pt x="248" y="12"/>
                </a:lnTo>
                <a:lnTo>
                  <a:pt x="244" y="20"/>
                </a:lnTo>
                <a:lnTo>
                  <a:pt x="218" y="42"/>
                </a:lnTo>
                <a:lnTo>
                  <a:pt x="218" y="44"/>
                </a:lnTo>
                <a:lnTo>
                  <a:pt x="216" y="44"/>
                </a:lnTo>
                <a:lnTo>
                  <a:pt x="214" y="44"/>
                </a:lnTo>
                <a:lnTo>
                  <a:pt x="206" y="40"/>
                </a:lnTo>
                <a:lnTo>
                  <a:pt x="198" y="32"/>
                </a:lnTo>
                <a:lnTo>
                  <a:pt x="184" y="28"/>
                </a:lnTo>
                <a:lnTo>
                  <a:pt x="184" y="26"/>
                </a:lnTo>
                <a:lnTo>
                  <a:pt x="176" y="20"/>
                </a:lnTo>
                <a:lnTo>
                  <a:pt x="150" y="16"/>
                </a:lnTo>
                <a:lnTo>
                  <a:pt x="148" y="16"/>
                </a:lnTo>
                <a:lnTo>
                  <a:pt x="132" y="6"/>
                </a:lnTo>
                <a:lnTo>
                  <a:pt x="132" y="8"/>
                </a:lnTo>
                <a:lnTo>
                  <a:pt x="118" y="0"/>
                </a:lnTo>
                <a:lnTo>
                  <a:pt x="100" y="0"/>
                </a:lnTo>
                <a:lnTo>
                  <a:pt x="94" y="0"/>
                </a:lnTo>
                <a:lnTo>
                  <a:pt x="100" y="30"/>
                </a:lnTo>
                <a:lnTo>
                  <a:pt x="96" y="30"/>
                </a:lnTo>
                <a:lnTo>
                  <a:pt x="80" y="32"/>
                </a:lnTo>
                <a:lnTo>
                  <a:pt x="70" y="32"/>
                </a:lnTo>
                <a:lnTo>
                  <a:pt x="68" y="32"/>
                </a:lnTo>
                <a:lnTo>
                  <a:pt x="60" y="24"/>
                </a:lnTo>
                <a:lnTo>
                  <a:pt x="44" y="32"/>
                </a:lnTo>
                <a:lnTo>
                  <a:pt x="28" y="52"/>
                </a:lnTo>
                <a:lnTo>
                  <a:pt x="16" y="86"/>
                </a:lnTo>
                <a:lnTo>
                  <a:pt x="20" y="124"/>
                </a:lnTo>
                <a:lnTo>
                  <a:pt x="26" y="144"/>
                </a:lnTo>
                <a:lnTo>
                  <a:pt x="26" y="148"/>
                </a:lnTo>
                <a:lnTo>
                  <a:pt x="24" y="150"/>
                </a:lnTo>
                <a:lnTo>
                  <a:pt x="20" y="152"/>
                </a:lnTo>
                <a:lnTo>
                  <a:pt x="20" y="156"/>
                </a:lnTo>
                <a:lnTo>
                  <a:pt x="18" y="166"/>
                </a:lnTo>
                <a:lnTo>
                  <a:pt x="26" y="198"/>
                </a:lnTo>
                <a:lnTo>
                  <a:pt x="24" y="200"/>
                </a:lnTo>
                <a:lnTo>
                  <a:pt x="8" y="210"/>
                </a:lnTo>
                <a:lnTo>
                  <a:pt x="4" y="214"/>
                </a:lnTo>
                <a:lnTo>
                  <a:pt x="2" y="218"/>
                </a:lnTo>
                <a:lnTo>
                  <a:pt x="0" y="228"/>
                </a:lnTo>
                <a:lnTo>
                  <a:pt x="14" y="224"/>
                </a:lnTo>
                <a:lnTo>
                  <a:pt x="14" y="222"/>
                </a:lnTo>
                <a:lnTo>
                  <a:pt x="16" y="222"/>
                </a:lnTo>
                <a:lnTo>
                  <a:pt x="22" y="224"/>
                </a:lnTo>
                <a:lnTo>
                  <a:pt x="26" y="226"/>
                </a:lnTo>
                <a:lnTo>
                  <a:pt x="30" y="228"/>
                </a:lnTo>
                <a:lnTo>
                  <a:pt x="32" y="234"/>
                </a:lnTo>
                <a:lnTo>
                  <a:pt x="34" y="252"/>
                </a:lnTo>
                <a:lnTo>
                  <a:pt x="32" y="254"/>
                </a:lnTo>
                <a:lnTo>
                  <a:pt x="32" y="256"/>
                </a:lnTo>
                <a:lnTo>
                  <a:pt x="28" y="260"/>
                </a:lnTo>
                <a:lnTo>
                  <a:pt x="28" y="264"/>
                </a:lnTo>
                <a:lnTo>
                  <a:pt x="24" y="282"/>
                </a:lnTo>
                <a:lnTo>
                  <a:pt x="28" y="290"/>
                </a:lnTo>
                <a:lnTo>
                  <a:pt x="32" y="296"/>
                </a:lnTo>
                <a:lnTo>
                  <a:pt x="48" y="316"/>
                </a:lnTo>
                <a:lnTo>
                  <a:pt x="64" y="304"/>
                </a:lnTo>
                <a:lnTo>
                  <a:pt x="76" y="302"/>
                </a:lnTo>
                <a:lnTo>
                  <a:pt x="76" y="304"/>
                </a:lnTo>
                <a:lnTo>
                  <a:pt x="84" y="306"/>
                </a:lnTo>
                <a:lnTo>
                  <a:pt x="88" y="306"/>
                </a:lnTo>
                <a:lnTo>
                  <a:pt x="92" y="302"/>
                </a:lnTo>
                <a:lnTo>
                  <a:pt x="100" y="292"/>
                </a:lnTo>
                <a:lnTo>
                  <a:pt x="98" y="286"/>
                </a:lnTo>
                <a:lnTo>
                  <a:pt x="100" y="282"/>
                </a:lnTo>
                <a:lnTo>
                  <a:pt x="104" y="280"/>
                </a:lnTo>
                <a:lnTo>
                  <a:pt x="124" y="280"/>
                </a:lnTo>
                <a:lnTo>
                  <a:pt x="128" y="280"/>
                </a:lnTo>
                <a:lnTo>
                  <a:pt x="130" y="280"/>
                </a:lnTo>
                <a:lnTo>
                  <a:pt x="134" y="274"/>
                </a:lnTo>
                <a:lnTo>
                  <a:pt x="136" y="270"/>
                </a:lnTo>
                <a:lnTo>
                  <a:pt x="142" y="270"/>
                </a:lnTo>
                <a:lnTo>
                  <a:pt x="146" y="272"/>
                </a:lnTo>
                <a:lnTo>
                  <a:pt x="152" y="280"/>
                </a:lnTo>
                <a:lnTo>
                  <a:pt x="154" y="284"/>
                </a:lnTo>
                <a:lnTo>
                  <a:pt x="156" y="288"/>
                </a:lnTo>
                <a:lnTo>
                  <a:pt x="154" y="302"/>
                </a:lnTo>
                <a:lnTo>
                  <a:pt x="156" y="304"/>
                </a:lnTo>
                <a:lnTo>
                  <a:pt x="162" y="310"/>
                </a:lnTo>
                <a:lnTo>
                  <a:pt x="164" y="316"/>
                </a:lnTo>
                <a:lnTo>
                  <a:pt x="162" y="330"/>
                </a:lnTo>
                <a:lnTo>
                  <a:pt x="158" y="340"/>
                </a:lnTo>
                <a:lnTo>
                  <a:pt x="154" y="344"/>
                </a:lnTo>
                <a:lnTo>
                  <a:pt x="142" y="370"/>
                </a:lnTo>
                <a:lnTo>
                  <a:pt x="146" y="372"/>
                </a:lnTo>
                <a:lnTo>
                  <a:pt x="164" y="372"/>
                </a:lnTo>
                <a:lnTo>
                  <a:pt x="168" y="374"/>
                </a:lnTo>
                <a:lnTo>
                  <a:pt x="168" y="376"/>
                </a:lnTo>
                <a:lnTo>
                  <a:pt x="164" y="388"/>
                </a:lnTo>
                <a:lnTo>
                  <a:pt x="164" y="394"/>
                </a:lnTo>
                <a:lnTo>
                  <a:pt x="172" y="398"/>
                </a:lnTo>
                <a:lnTo>
                  <a:pt x="176" y="400"/>
                </a:lnTo>
                <a:lnTo>
                  <a:pt x="178" y="398"/>
                </a:lnTo>
                <a:lnTo>
                  <a:pt x="188" y="394"/>
                </a:lnTo>
                <a:lnTo>
                  <a:pt x="194" y="392"/>
                </a:lnTo>
                <a:lnTo>
                  <a:pt x="204" y="392"/>
                </a:lnTo>
                <a:lnTo>
                  <a:pt x="216" y="380"/>
                </a:lnTo>
                <a:lnTo>
                  <a:pt x="216" y="366"/>
                </a:lnTo>
                <a:lnTo>
                  <a:pt x="216" y="360"/>
                </a:lnTo>
                <a:lnTo>
                  <a:pt x="216" y="356"/>
                </a:lnTo>
                <a:lnTo>
                  <a:pt x="220" y="354"/>
                </a:lnTo>
                <a:lnTo>
                  <a:pt x="224" y="354"/>
                </a:lnTo>
                <a:lnTo>
                  <a:pt x="230" y="356"/>
                </a:lnTo>
                <a:lnTo>
                  <a:pt x="236" y="360"/>
                </a:lnTo>
                <a:lnTo>
                  <a:pt x="256" y="372"/>
                </a:lnTo>
                <a:lnTo>
                  <a:pt x="264" y="376"/>
                </a:lnTo>
                <a:lnTo>
                  <a:pt x="270" y="378"/>
                </a:lnTo>
                <a:lnTo>
                  <a:pt x="270" y="376"/>
                </a:lnTo>
                <a:lnTo>
                  <a:pt x="270" y="370"/>
                </a:lnTo>
                <a:lnTo>
                  <a:pt x="266" y="360"/>
                </a:lnTo>
                <a:lnTo>
                  <a:pt x="256" y="344"/>
                </a:lnTo>
                <a:lnTo>
                  <a:pt x="256" y="342"/>
                </a:lnTo>
                <a:lnTo>
                  <a:pt x="256" y="340"/>
                </a:lnTo>
                <a:lnTo>
                  <a:pt x="264" y="332"/>
                </a:lnTo>
                <a:lnTo>
                  <a:pt x="274" y="326"/>
                </a:lnTo>
                <a:lnTo>
                  <a:pt x="282" y="324"/>
                </a:lnTo>
                <a:lnTo>
                  <a:pt x="292" y="326"/>
                </a:lnTo>
                <a:lnTo>
                  <a:pt x="320" y="340"/>
                </a:lnTo>
                <a:lnTo>
                  <a:pt x="332" y="332"/>
                </a:lnTo>
                <a:lnTo>
                  <a:pt x="334" y="332"/>
                </a:lnTo>
                <a:lnTo>
                  <a:pt x="334" y="330"/>
                </a:lnTo>
                <a:lnTo>
                  <a:pt x="332" y="328"/>
                </a:lnTo>
                <a:lnTo>
                  <a:pt x="334" y="326"/>
                </a:lnTo>
                <a:lnTo>
                  <a:pt x="340" y="314"/>
                </a:lnTo>
                <a:lnTo>
                  <a:pt x="344" y="304"/>
                </a:lnTo>
                <a:lnTo>
                  <a:pt x="344" y="298"/>
                </a:lnTo>
                <a:lnTo>
                  <a:pt x="344" y="292"/>
                </a:lnTo>
                <a:lnTo>
                  <a:pt x="338" y="286"/>
                </a:lnTo>
                <a:lnTo>
                  <a:pt x="334" y="284"/>
                </a:lnTo>
                <a:lnTo>
                  <a:pt x="332" y="284"/>
                </a:lnTo>
                <a:lnTo>
                  <a:pt x="330" y="276"/>
                </a:lnTo>
                <a:lnTo>
                  <a:pt x="332" y="276"/>
                </a:lnTo>
                <a:lnTo>
                  <a:pt x="338" y="272"/>
                </a:lnTo>
                <a:lnTo>
                  <a:pt x="340" y="268"/>
                </a:lnTo>
                <a:lnTo>
                  <a:pt x="338" y="264"/>
                </a:lnTo>
                <a:lnTo>
                  <a:pt x="326" y="252"/>
                </a:lnTo>
                <a:lnTo>
                  <a:pt x="326" y="250"/>
                </a:lnTo>
                <a:lnTo>
                  <a:pt x="320" y="232"/>
                </a:lnTo>
                <a:lnTo>
                  <a:pt x="316" y="214"/>
                </a:lnTo>
                <a:lnTo>
                  <a:pt x="316" y="196"/>
                </a:lnTo>
                <a:lnTo>
                  <a:pt x="316" y="188"/>
                </a:lnTo>
                <a:lnTo>
                  <a:pt x="308" y="196"/>
                </a:lnTo>
                <a:lnTo>
                  <a:pt x="302" y="204"/>
                </a:lnTo>
                <a:lnTo>
                  <a:pt x="300" y="170"/>
                </a:lnTo>
                <a:lnTo>
                  <a:pt x="300" y="168"/>
                </a:lnTo>
                <a:lnTo>
                  <a:pt x="322" y="138"/>
                </a:lnTo>
                <a:lnTo>
                  <a:pt x="334" y="124"/>
                </a:lnTo>
                <a:lnTo>
                  <a:pt x="326" y="100"/>
                </a:lnTo>
                <a:lnTo>
                  <a:pt x="322" y="76"/>
                </a:lnTo>
                <a:lnTo>
                  <a:pt x="308" y="70"/>
                </a:lnTo>
                <a:lnTo>
                  <a:pt x="300" y="68"/>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41" name="湖北"/>
          <p:cNvSpPr/>
          <p:nvPr>
            <p:custDataLst>
              <p:tags r:id="rId16"/>
            </p:custDataLst>
          </p:nvPr>
        </p:nvSpPr>
        <p:spPr bwMode="auto">
          <a:xfrm>
            <a:off x="4422140" y="4241165"/>
            <a:ext cx="1029335" cy="644525"/>
          </a:xfrm>
          <a:custGeom>
            <a:avLst/>
            <a:gdLst>
              <a:gd name="T0" fmla="*/ 2147483646 w 488"/>
              <a:gd name="T1" fmla="*/ 2147483646 h 306"/>
              <a:gd name="T2" fmla="*/ 2147483646 w 488"/>
              <a:gd name="T3" fmla="*/ 2147483646 h 306"/>
              <a:gd name="T4" fmla="*/ 2147483646 w 488"/>
              <a:gd name="T5" fmla="*/ 2147483646 h 306"/>
              <a:gd name="T6" fmla="*/ 2147483646 w 488"/>
              <a:gd name="T7" fmla="*/ 2147483646 h 306"/>
              <a:gd name="T8" fmla="*/ 2147483646 w 488"/>
              <a:gd name="T9" fmla="*/ 2147483646 h 306"/>
              <a:gd name="T10" fmla="*/ 2147483646 w 488"/>
              <a:gd name="T11" fmla="*/ 2147483646 h 306"/>
              <a:gd name="T12" fmla="*/ 2147483646 w 488"/>
              <a:gd name="T13" fmla="*/ 2147483646 h 306"/>
              <a:gd name="T14" fmla="*/ 2147483646 w 488"/>
              <a:gd name="T15" fmla="*/ 2147483646 h 306"/>
              <a:gd name="T16" fmla="*/ 2147483646 w 488"/>
              <a:gd name="T17" fmla="*/ 2147483646 h 306"/>
              <a:gd name="T18" fmla="*/ 2147483646 w 488"/>
              <a:gd name="T19" fmla="*/ 2147483646 h 306"/>
              <a:gd name="T20" fmla="*/ 2147483646 w 488"/>
              <a:gd name="T21" fmla="*/ 2147483646 h 306"/>
              <a:gd name="T22" fmla="*/ 2147483646 w 488"/>
              <a:gd name="T23" fmla="*/ 2147483646 h 306"/>
              <a:gd name="T24" fmla="*/ 2147483646 w 488"/>
              <a:gd name="T25" fmla="*/ 2147483646 h 306"/>
              <a:gd name="T26" fmla="*/ 2147483646 w 488"/>
              <a:gd name="T27" fmla="*/ 2147483646 h 306"/>
              <a:gd name="T28" fmla="*/ 2147483646 w 488"/>
              <a:gd name="T29" fmla="*/ 2147483646 h 306"/>
              <a:gd name="T30" fmla="*/ 2147483646 w 488"/>
              <a:gd name="T31" fmla="*/ 2147483646 h 306"/>
              <a:gd name="T32" fmla="*/ 2147483646 w 488"/>
              <a:gd name="T33" fmla="*/ 2147483646 h 306"/>
              <a:gd name="T34" fmla="*/ 2147483646 w 488"/>
              <a:gd name="T35" fmla="*/ 2147483646 h 306"/>
              <a:gd name="T36" fmla="*/ 2147483646 w 488"/>
              <a:gd name="T37" fmla="*/ 2147483646 h 306"/>
              <a:gd name="T38" fmla="*/ 2147483646 w 488"/>
              <a:gd name="T39" fmla="*/ 2147483646 h 306"/>
              <a:gd name="T40" fmla="*/ 2147483646 w 488"/>
              <a:gd name="T41" fmla="*/ 2147483646 h 306"/>
              <a:gd name="T42" fmla="*/ 2147483646 w 488"/>
              <a:gd name="T43" fmla="*/ 2147483646 h 306"/>
              <a:gd name="T44" fmla="*/ 2147483646 w 488"/>
              <a:gd name="T45" fmla="*/ 2147483646 h 306"/>
              <a:gd name="T46" fmla="*/ 2147483646 w 488"/>
              <a:gd name="T47" fmla="*/ 2147483646 h 306"/>
              <a:gd name="T48" fmla="*/ 2147483646 w 488"/>
              <a:gd name="T49" fmla="*/ 2147483646 h 306"/>
              <a:gd name="T50" fmla="*/ 2147483646 w 488"/>
              <a:gd name="T51" fmla="*/ 2147483646 h 306"/>
              <a:gd name="T52" fmla="*/ 2147483646 w 488"/>
              <a:gd name="T53" fmla="*/ 2147483646 h 306"/>
              <a:gd name="T54" fmla="*/ 2147483646 w 488"/>
              <a:gd name="T55" fmla="*/ 2147483646 h 306"/>
              <a:gd name="T56" fmla="*/ 2147483646 w 488"/>
              <a:gd name="T57" fmla="*/ 2147483646 h 306"/>
              <a:gd name="T58" fmla="*/ 2147483646 w 488"/>
              <a:gd name="T59" fmla="*/ 2147483646 h 306"/>
              <a:gd name="T60" fmla="*/ 2147483646 w 488"/>
              <a:gd name="T61" fmla="*/ 2147483646 h 306"/>
              <a:gd name="T62" fmla="*/ 2147483646 w 488"/>
              <a:gd name="T63" fmla="*/ 2147483646 h 306"/>
              <a:gd name="T64" fmla="*/ 2147483646 w 488"/>
              <a:gd name="T65" fmla="*/ 2147483646 h 306"/>
              <a:gd name="T66" fmla="*/ 2147483646 w 488"/>
              <a:gd name="T67" fmla="*/ 2147483646 h 306"/>
              <a:gd name="T68" fmla="*/ 2147483646 w 488"/>
              <a:gd name="T69" fmla="*/ 2147483646 h 306"/>
              <a:gd name="T70" fmla="*/ 2147483646 w 488"/>
              <a:gd name="T71" fmla="*/ 2147483646 h 306"/>
              <a:gd name="T72" fmla="*/ 2147483646 w 488"/>
              <a:gd name="T73" fmla="*/ 2147483646 h 306"/>
              <a:gd name="T74" fmla="*/ 2147483646 w 488"/>
              <a:gd name="T75" fmla="*/ 2147483646 h 306"/>
              <a:gd name="T76" fmla="*/ 2147483646 w 488"/>
              <a:gd name="T77" fmla="*/ 2147483646 h 306"/>
              <a:gd name="T78" fmla="*/ 2147483646 w 488"/>
              <a:gd name="T79" fmla="*/ 2147483646 h 306"/>
              <a:gd name="T80" fmla="*/ 2147483646 w 488"/>
              <a:gd name="T81" fmla="*/ 2147483646 h 306"/>
              <a:gd name="T82" fmla="*/ 2147483646 w 488"/>
              <a:gd name="T83" fmla="*/ 2147483646 h 306"/>
              <a:gd name="T84" fmla="*/ 2147483646 w 488"/>
              <a:gd name="T85" fmla="*/ 2147483646 h 306"/>
              <a:gd name="T86" fmla="*/ 2147483646 w 488"/>
              <a:gd name="T87" fmla="*/ 2147483646 h 306"/>
              <a:gd name="T88" fmla="*/ 2147483646 w 488"/>
              <a:gd name="T89" fmla="*/ 2147483646 h 306"/>
              <a:gd name="T90" fmla="*/ 2147483646 w 488"/>
              <a:gd name="T91" fmla="*/ 2147483646 h 306"/>
              <a:gd name="T92" fmla="*/ 2147483646 w 488"/>
              <a:gd name="T93" fmla="*/ 2147483646 h 306"/>
              <a:gd name="T94" fmla="*/ 2147483646 w 488"/>
              <a:gd name="T95" fmla="*/ 2147483646 h 306"/>
              <a:gd name="T96" fmla="*/ 2147483646 w 488"/>
              <a:gd name="T97" fmla="*/ 2147483646 h 306"/>
              <a:gd name="T98" fmla="*/ 2147483646 w 488"/>
              <a:gd name="T99" fmla="*/ 2147483646 h 306"/>
              <a:gd name="T100" fmla="*/ 2147483646 w 488"/>
              <a:gd name="T101" fmla="*/ 2147483646 h 306"/>
              <a:gd name="T102" fmla="*/ 2147483646 w 488"/>
              <a:gd name="T103" fmla="*/ 2147483646 h 306"/>
              <a:gd name="T104" fmla="*/ 2147483646 w 488"/>
              <a:gd name="T105" fmla="*/ 2147483646 h 306"/>
              <a:gd name="T106" fmla="*/ 2147483646 w 488"/>
              <a:gd name="T107" fmla="*/ 2147483646 h 306"/>
              <a:gd name="T108" fmla="*/ 2147483646 w 488"/>
              <a:gd name="T109" fmla="*/ 2147483646 h 306"/>
              <a:gd name="T110" fmla="*/ 2147483646 w 488"/>
              <a:gd name="T111" fmla="*/ 2147483646 h 306"/>
              <a:gd name="T112" fmla="*/ 2147483646 w 488"/>
              <a:gd name="T113" fmla="*/ 2147483646 h 306"/>
              <a:gd name="T114" fmla="*/ 2147483646 w 488"/>
              <a:gd name="T115" fmla="*/ 2147483646 h 30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8" h="306">
                <a:moveTo>
                  <a:pt x="62" y="2"/>
                </a:moveTo>
                <a:lnTo>
                  <a:pt x="60" y="4"/>
                </a:lnTo>
                <a:lnTo>
                  <a:pt x="64" y="10"/>
                </a:lnTo>
                <a:lnTo>
                  <a:pt x="86" y="24"/>
                </a:lnTo>
                <a:lnTo>
                  <a:pt x="100" y="38"/>
                </a:lnTo>
                <a:lnTo>
                  <a:pt x="98" y="40"/>
                </a:lnTo>
                <a:lnTo>
                  <a:pt x="90" y="50"/>
                </a:lnTo>
                <a:lnTo>
                  <a:pt x="88" y="50"/>
                </a:lnTo>
                <a:lnTo>
                  <a:pt x="88" y="52"/>
                </a:lnTo>
                <a:lnTo>
                  <a:pt x="74" y="52"/>
                </a:lnTo>
                <a:lnTo>
                  <a:pt x="66" y="54"/>
                </a:lnTo>
                <a:lnTo>
                  <a:pt x="60" y="58"/>
                </a:lnTo>
                <a:lnTo>
                  <a:pt x="64" y="66"/>
                </a:lnTo>
                <a:lnTo>
                  <a:pt x="64" y="74"/>
                </a:lnTo>
                <a:lnTo>
                  <a:pt x="72" y="86"/>
                </a:lnTo>
                <a:lnTo>
                  <a:pt x="72" y="108"/>
                </a:lnTo>
                <a:lnTo>
                  <a:pt x="78" y="110"/>
                </a:lnTo>
                <a:lnTo>
                  <a:pt x="88" y="114"/>
                </a:lnTo>
                <a:lnTo>
                  <a:pt x="90" y="114"/>
                </a:lnTo>
                <a:lnTo>
                  <a:pt x="92" y="116"/>
                </a:lnTo>
                <a:lnTo>
                  <a:pt x="102" y="130"/>
                </a:lnTo>
                <a:lnTo>
                  <a:pt x="108" y="146"/>
                </a:lnTo>
                <a:lnTo>
                  <a:pt x="108" y="156"/>
                </a:lnTo>
                <a:lnTo>
                  <a:pt x="106" y="164"/>
                </a:lnTo>
                <a:lnTo>
                  <a:pt x="104" y="170"/>
                </a:lnTo>
                <a:lnTo>
                  <a:pt x="94" y="178"/>
                </a:lnTo>
                <a:lnTo>
                  <a:pt x="80" y="184"/>
                </a:lnTo>
                <a:lnTo>
                  <a:pt x="54" y="200"/>
                </a:lnTo>
                <a:lnTo>
                  <a:pt x="52" y="200"/>
                </a:lnTo>
                <a:lnTo>
                  <a:pt x="4" y="204"/>
                </a:lnTo>
                <a:lnTo>
                  <a:pt x="0" y="216"/>
                </a:lnTo>
                <a:lnTo>
                  <a:pt x="8" y="232"/>
                </a:lnTo>
                <a:lnTo>
                  <a:pt x="8" y="234"/>
                </a:lnTo>
                <a:lnTo>
                  <a:pt x="12" y="254"/>
                </a:lnTo>
                <a:lnTo>
                  <a:pt x="38" y="286"/>
                </a:lnTo>
                <a:lnTo>
                  <a:pt x="40" y="286"/>
                </a:lnTo>
                <a:lnTo>
                  <a:pt x="50" y="306"/>
                </a:lnTo>
                <a:lnTo>
                  <a:pt x="52" y="302"/>
                </a:lnTo>
                <a:lnTo>
                  <a:pt x="60" y="278"/>
                </a:lnTo>
                <a:lnTo>
                  <a:pt x="60" y="276"/>
                </a:lnTo>
                <a:lnTo>
                  <a:pt x="76" y="256"/>
                </a:lnTo>
                <a:lnTo>
                  <a:pt x="78" y="254"/>
                </a:lnTo>
                <a:lnTo>
                  <a:pt x="98" y="246"/>
                </a:lnTo>
                <a:lnTo>
                  <a:pt x="100" y="246"/>
                </a:lnTo>
                <a:lnTo>
                  <a:pt x="112" y="254"/>
                </a:lnTo>
                <a:lnTo>
                  <a:pt x="128" y="252"/>
                </a:lnTo>
                <a:lnTo>
                  <a:pt x="124" y="224"/>
                </a:lnTo>
                <a:lnTo>
                  <a:pt x="126" y="222"/>
                </a:lnTo>
                <a:lnTo>
                  <a:pt x="142" y="222"/>
                </a:lnTo>
                <a:lnTo>
                  <a:pt x="158" y="222"/>
                </a:lnTo>
                <a:lnTo>
                  <a:pt x="160" y="222"/>
                </a:lnTo>
                <a:lnTo>
                  <a:pt x="192" y="238"/>
                </a:lnTo>
                <a:lnTo>
                  <a:pt x="218" y="242"/>
                </a:lnTo>
                <a:lnTo>
                  <a:pt x="220" y="242"/>
                </a:lnTo>
                <a:lnTo>
                  <a:pt x="228" y="250"/>
                </a:lnTo>
                <a:lnTo>
                  <a:pt x="242" y="254"/>
                </a:lnTo>
                <a:lnTo>
                  <a:pt x="250" y="262"/>
                </a:lnTo>
                <a:lnTo>
                  <a:pt x="254" y="264"/>
                </a:lnTo>
                <a:lnTo>
                  <a:pt x="264" y="256"/>
                </a:lnTo>
                <a:lnTo>
                  <a:pt x="264" y="254"/>
                </a:lnTo>
                <a:lnTo>
                  <a:pt x="276" y="244"/>
                </a:lnTo>
                <a:lnTo>
                  <a:pt x="284" y="230"/>
                </a:lnTo>
                <a:lnTo>
                  <a:pt x="296" y="238"/>
                </a:lnTo>
                <a:lnTo>
                  <a:pt x="296" y="240"/>
                </a:lnTo>
                <a:lnTo>
                  <a:pt x="300" y="250"/>
                </a:lnTo>
                <a:lnTo>
                  <a:pt x="300" y="252"/>
                </a:lnTo>
                <a:lnTo>
                  <a:pt x="298" y="258"/>
                </a:lnTo>
                <a:lnTo>
                  <a:pt x="300" y="260"/>
                </a:lnTo>
                <a:lnTo>
                  <a:pt x="308" y="256"/>
                </a:lnTo>
                <a:lnTo>
                  <a:pt x="318" y="246"/>
                </a:lnTo>
                <a:lnTo>
                  <a:pt x="328" y="246"/>
                </a:lnTo>
                <a:lnTo>
                  <a:pt x="330" y="246"/>
                </a:lnTo>
                <a:lnTo>
                  <a:pt x="336" y="250"/>
                </a:lnTo>
                <a:lnTo>
                  <a:pt x="342" y="258"/>
                </a:lnTo>
                <a:lnTo>
                  <a:pt x="342" y="260"/>
                </a:lnTo>
                <a:lnTo>
                  <a:pt x="342" y="264"/>
                </a:lnTo>
                <a:lnTo>
                  <a:pt x="340" y="282"/>
                </a:lnTo>
                <a:lnTo>
                  <a:pt x="346" y="290"/>
                </a:lnTo>
                <a:lnTo>
                  <a:pt x="348" y="290"/>
                </a:lnTo>
                <a:lnTo>
                  <a:pt x="360" y="278"/>
                </a:lnTo>
                <a:lnTo>
                  <a:pt x="372" y="268"/>
                </a:lnTo>
                <a:lnTo>
                  <a:pt x="380" y="262"/>
                </a:lnTo>
                <a:lnTo>
                  <a:pt x="388" y="260"/>
                </a:lnTo>
                <a:lnTo>
                  <a:pt x="408" y="260"/>
                </a:lnTo>
                <a:lnTo>
                  <a:pt x="414" y="250"/>
                </a:lnTo>
                <a:lnTo>
                  <a:pt x="430" y="242"/>
                </a:lnTo>
                <a:lnTo>
                  <a:pt x="432" y="242"/>
                </a:lnTo>
                <a:lnTo>
                  <a:pt x="452" y="240"/>
                </a:lnTo>
                <a:lnTo>
                  <a:pt x="474" y="228"/>
                </a:lnTo>
                <a:lnTo>
                  <a:pt x="488" y="228"/>
                </a:lnTo>
                <a:lnTo>
                  <a:pt x="484" y="222"/>
                </a:lnTo>
                <a:lnTo>
                  <a:pt x="486" y="220"/>
                </a:lnTo>
                <a:lnTo>
                  <a:pt x="488" y="216"/>
                </a:lnTo>
                <a:lnTo>
                  <a:pt x="460" y="154"/>
                </a:lnTo>
                <a:lnTo>
                  <a:pt x="460" y="152"/>
                </a:lnTo>
                <a:lnTo>
                  <a:pt x="458" y="150"/>
                </a:lnTo>
                <a:lnTo>
                  <a:pt x="472" y="134"/>
                </a:lnTo>
                <a:lnTo>
                  <a:pt x="468" y="130"/>
                </a:lnTo>
                <a:lnTo>
                  <a:pt x="446" y="126"/>
                </a:lnTo>
                <a:lnTo>
                  <a:pt x="444" y="126"/>
                </a:lnTo>
                <a:lnTo>
                  <a:pt x="444" y="124"/>
                </a:lnTo>
                <a:lnTo>
                  <a:pt x="430" y="110"/>
                </a:lnTo>
                <a:lnTo>
                  <a:pt x="430" y="106"/>
                </a:lnTo>
                <a:lnTo>
                  <a:pt x="428" y="108"/>
                </a:lnTo>
                <a:lnTo>
                  <a:pt x="416" y="100"/>
                </a:lnTo>
                <a:lnTo>
                  <a:pt x="408" y="108"/>
                </a:lnTo>
                <a:lnTo>
                  <a:pt x="400" y="114"/>
                </a:lnTo>
                <a:lnTo>
                  <a:pt x="394" y="114"/>
                </a:lnTo>
                <a:lnTo>
                  <a:pt x="388" y="110"/>
                </a:lnTo>
                <a:lnTo>
                  <a:pt x="382" y="104"/>
                </a:lnTo>
                <a:lnTo>
                  <a:pt x="372" y="94"/>
                </a:lnTo>
                <a:lnTo>
                  <a:pt x="366" y="86"/>
                </a:lnTo>
                <a:lnTo>
                  <a:pt x="362" y="86"/>
                </a:lnTo>
                <a:lnTo>
                  <a:pt x="352" y="90"/>
                </a:lnTo>
                <a:lnTo>
                  <a:pt x="334" y="94"/>
                </a:lnTo>
                <a:lnTo>
                  <a:pt x="328" y="94"/>
                </a:lnTo>
                <a:lnTo>
                  <a:pt x="324" y="94"/>
                </a:lnTo>
                <a:lnTo>
                  <a:pt x="322" y="90"/>
                </a:lnTo>
                <a:lnTo>
                  <a:pt x="320" y="84"/>
                </a:lnTo>
                <a:lnTo>
                  <a:pt x="320" y="70"/>
                </a:lnTo>
                <a:lnTo>
                  <a:pt x="322" y="60"/>
                </a:lnTo>
                <a:lnTo>
                  <a:pt x="320" y="54"/>
                </a:lnTo>
                <a:lnTo>
                  <a:pt x="216" y="50"/>
                </a:lnTo>
                <a:lnTo>
                  <a:pt x="202" y="44"/>
                </a:lnTo>
                <a:lnTo>
                  <a:pt x="194" y="38"/>
                </a:lnTo>
                <a:lnTo>
                  <a:pt x="178" y="34"/>
                </a:lnTo>
                <a:lnTo>
                  <a:pt x="172" y="30"/>
                </a:lnTo>
                <a:lnTo>
                  <a:pt x="164" y="24"/>
                </a:lnTo>
                <a:lnTo>
                  <a:pt x="144" y="0"/>
                </a:lnTo>
                <a:lnTo>
                  <a:pt x="132" y="10"/>
                </a:lnTo>
                <a:lnTo>
                  <a:pt x="116" y="4"/>
                </a:lnTo>
                <a:lnTo>
                  <a:pt x="74" y="6"/>
                </a:lnTo>
                <a:lnTo>
                  <a:pt x="62" y="2"/>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42" name="广东"/>
          <p:cNvSpPr/>
          <p:nvPr>
            <p:custDataLst>
              <p:tags r:id="rId17"/>
            </p:custDataLst>
          </p:nvPr>
        </p:nvSpPr>
        <p:spPr bwMode="auto">
          <a:xfrm>
            <a:off x="4648835" y="5426075"/>
            <a:ext cx="1071880" cy="848360"/>
          </a:xfrm>
          <a:custGeom>
            <a:avLst/>
            <a:gdLst>
              <a:gd name="T0" fmla="*/ 2147483646 w 508"/>
              <a:gd name="T1" fmla="*/ 2147483646 h 402"/>
              <a:gd name="T2" fmla="*/ 2147483646 w 508"/>
              <a:gd name="T3" fmla="*/ 2147483646 h 402"/>
              <a:gd name="T4" fmla="*/ 2147483646 w 508"/>
              <a:gd name="T5" fmla="*/ 2147483646 h 402"/>
              <a:gd name="T6" fmla="*/ 2147483646 w 508"/>
              <a:gd name="T7" fmla="*/ 2147483646 h 402"/>
              <a:gd name="T8" fmla="*/ 2147483646 w 508"/>
              <a:gd name="T9" fmla="*/ 2147483646 h 402"/>
              <a:gd name="T10" fmla="*/ 2147483646 w 508"/>
              <a:gd name="T11" fmla="*/ 2147483646 h 402"/>
              <a:gd name="T12" fmla="*/ 2147483646 w 508"/>
              <a:gd name="T13" fmla="*/ 2147483646 h 402"/>
              <a:gd name="T14" fmla="*/ 2147483646 w 508"/>
              <a:gd name="T15" fmla="*/ 2147483646 h 402"/>
              <a:gd name="T16" fmla="*/ 2147483646 w 508"/>
              <a:gd name="T17" fmla="*/ 2147483646 h 402"/>
              <a:gd name="T18" fmla="*/ 2147483646 w 508"/>
              <a:gd name="T19" fmla="*/ 2147483646 h 402"/>
              <a:gd name="T20" fmla="*/ 2147483646 w 508"/>
              <a:gd name="T21" fmla="*/ 2147483646 h 402"/>
              <a:gd name="T22" fmla="*/ 2147483646 w 508"/>
              <a:gd name="T23" fmla="*/ 2147483646 h 402"/>
              <a:gd name="T24" fmla="*/ 2147483646 w 508"/>
              <a:gd name="T25" fmla="*/ 2147483646 h 402"/>
              <a:gd name="T26" fmla="*/ 2147483646 w 508"/>
              <a:gd name="T27" fmla="*/ 2147483646 h 402"/>
              <a:gd name="T28" fmla="*/ 2147483646 w 508"/>
              <a:gd name="T29" fmla="*/ 2147483646 h 402"/>
              <a:gd name="T30" fmla="*/ 2147483646 w 508"/>
              <a:gd name="T31" fmla="*/ 2147483646 h 402"/>
              <a:gd name="T32" fmla="*/ 2147483646 w 508"/>
              <a:gd name="T33" fmla="*/ 2147483646 h 402"/>
              <a:gd name="T34" fmla="*/ 2147483646 w 508"/>
              <a:gd name="T35" fmla="*/ 2147483646 h 402"/>
              <a:gd name="T36" fmla="*/ 2147483646 w 508"/>
              <a:gd name="T37" fmla="*/ 2147483646 h 402"/>
              <a:gd name="T38" fmla="*/ 2147483646 w 508"/>
              <a:gd name="T39" fmla="*/ 2147483646 h 402"/>
              <a:gd name="T40" fmla="*/ 2147483646 w 508"/>
              <a:gd name="T41" fmla="*/ 2147483646 h 402"/>
              <a:gd name="T42" fmla="*/ 2147483646 w 508"/>
              <a:gd name="T43" fmla="*/ 2147483646 h 402"/>
              <a:gd name="T44" fmla="*/ 2147483646 w 508"/>
              <a:gd name="T45" fmla="*/ 2147483646 h 402"/>
              <a:gd name="T46" fmla="*/ 2147483646 w 508"/>
              <a:gd name="T47" fmla="*/ 2147483646 h 402"/>
              <a:gd name="T48" fmla="*/ 2147483646 w 508"/>
              <a:gd name="T49" fmla="*/ 2147483646 h 402"/>
              <a:gd name="T50" fmla="*/ 2147483646 w 508"/>
              <a:gd name="T51" fmla="*/ 2147483646 h 402"/>
              <a:gd name="T52" fmla="*/ 2147483646 w 508"/>
              <a:gd name="T53" fmla="*/ 2147483646 h 402"/>
              <a:gd name="T54" fmla="*/ 2147483646 w 508"/>
              <a:gd name="T55" fmla="*/ 2147483646 h 402"/>
              <a:gd name="T56" fmla="*/ 2147483646 w 508"/>
              <a:gd name="T57" fmla="*/ 2147483646 h 402"/>
              <a:gd name="T58" fmla="*/ 2147483646 w 508"/>
              <a:gd name="T59" fmla="*/ 2147483646 h 402"/>
              <a:gd name="T60" fmla="*/ 2147483646 w 508"/>
              <a:gd name="T61" fmla="*/ 2147483646 h 402"/>
              <a:gd name="T62" fmla="*/ 2147483646 w 508"/>
              <a:gd name="T63" fmla="*/ 2147483646 h 402"/>
              <a:gd name="T64" fmla="*/ 2147483646 w 508"/>
              <a:gd name="T65" fmla="*/ 2147483646 h 402"/>
              <a:gd name="T66" fmla="*/ 2147483646 w 508"/>
              <a:gd name="T67" fmla="*/ 2147483646 h 402"/>
              <a:gd name="T68" fmla="*/ 2147483646 w 508"/>
              <a:gd name="T69" fmla="*/ 2147483646 h 402"/>
              <a:gd name="T70" fmla="*/ 2147483646 w 508"/>
              <a:gd name="T71" fmla="*/ 2147483646 h 402"/>
              <a:gd name="T72" fmla="*/ 2147483646 w 508"/>
              <a:gd name="T73" fmla="*/ 2147483646 h 402"/>
              <a:gd name="T74" fmla="*/ 2147483646 w 508"/>
              <a:gd name="T75" fmla="*/ 2147483646 h 402"/>
              <a:gd name="T76" fmla="*/ 2147483646 w 508"/>
              <a:gd name="T77" fmla="*/ 2147483646 h 402"/>
              <a:gd name="T78" fmla="*/ 2147483646 w 508"/>
              <a:gd name="T79" fmla="*/ 2147483646 h 402"/>
              <a:gd name="T80" fmla="*/ 2147483646 w 508"/>
              <a:gd name="T81" fmla="*/ 2147483646 h 402"/>
              <a:gd name="T82" fmla="*/ 2147483646 w 508"/>
              <a:gd name="T83" fmla="*/ 2147483646 h 402"/>
              <a:gd name="T84" fmla="*/ 2147483646 w 508"/>
              <a:gd name="T85" fmla="*/ 2147483646 h 402"/>
              <a:gd name="T86" fmla="*/ 2147483646 w 508"/>
              <a:gd name="T87" fmla="*/ 2147483646 h 402"/>
              <a:gd name="T88" fmla="*/ 2147483646 w 508"/>
              <a:gd name="T89" fmla="*/ 2147483646 h 402"/>
              <a:gd name="T90" fmla="*/ 2147483646 w 508"/>
              <a:gd name="T91" fmla="*/ 2147483646 h 402"/>
              <a:gd name="T92" fmla="*/ 2147483646 w 508"/>
              <a:gd name="T93" fmla="*/ 2147483646 h 402"/>
              <a:gd name="T94" fmla="*/ 2147483646 w 508"/>
              <a:gd name="T95" fmla="*/ 2147483646 h 402"/>
              <a:gd name="T96" fmla="*/ 2147483646 w 508"/>
              <a:gd name="T97" fmla="*/ 2147483646 h 402"/>
              <a:gd name="T98" fmla="*/ 2147483646 w 508"/>
              <a:gd name="T99" fmla="*/ 2147483646 h 402"/>
              <a:gd name="T100" fmla="*/ 2147483646 w 508"/>
              <a:gd name="T101" fmla="*/ 2147483646 h 4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08" h="402">
                <a:moveTo>
                  <a:pt x="476" y="138"/>
                </a:moveTo>
                <a:lnTo>
                  <a:pt x="476" y="138"/>
                </a:lnTo>
                <a:lnTo>
                  <a:pt x="484" y="134"/>
                </a:lnTo>
                <a:lnTo>
                  <a:pt x="488" y="130"/>
                </a:lnTo>
                <a:lnTo>
                  <a:pt x="488" y="128"/>
                </a:lnTo>
                <a:lnTo>
                  <a:pt x="490" y="126"/>
                </a:lnTo>
                <a:lnTo>
                  <a:pt x="492" y="126"/>
                </a:lnTo>
                <a:lnTo>
                  <a:pt x="508" y="126"/>
                </a:lnTo>
                <a:lnTo>
                  <a:pt x="508" y="116"/>
                </a:lnTo>
                <a:lnTo>
                  <a:pt x="502" y="114"/>
                </a:lnTo>
                <a:lnTo>
                  <a:pt x="496" y="110"/>
                </a:lnTo>
                <a:lnTo>
                  <a:pt x="472" y="88"/>
                </a:lnTo>
                <a:lnTo>
                  <a:pt x="460" y="58"/>
                </a:lnTo>
                <a:lnTo>
                  <a:pt x="446" y="44"/>
                </a:lnTo>
                <a:lnTo>
                  <a:pt x="424" y="42"/>
                </a:lnTo>
                <a:lnTo>
                  <a:pt x="406" y="44"/>
                </a:lnTo>
                <a:lnTo>
                  <a:pt x="402" y="44"/>
                </a:lnTo>
                <a:lnTo>
                  <a:pt x="404" y="54"/>
                </a:lnTo>
                <a:lnTo>
                  <a:pt x="404" y="56"/>
                </a:lnTo>
                <a:lnTo>
                  <a:pt x="404" y="58"/>
                </a:lnTo>
                <a:lnTo>
                  <a:pt x="400" y="58"/>
                </a:lnTo>
                <a:lnTo>
                  <a:pt x="388" y="64"/>
                </a:lnTo>
                <a:lnTo>
                  <a:pt x="386" y="62"/>
                </a:lnTo>
                <a:lnTo>
                  <a:pt x="372" y="50"/>
                </a:lnTo>
                <a:lnTo>
                  <a:pt x="368" y="50"/>
                </a:lnTo>
                <a:lnTo>
                  <a:pt x="364" y="50"/>
                </a:lnTo>
                <a:lnTo>
                  <a:pt x="332" y="64"/>
                </a:lnTo>
                <a:lnTo>
                  <a:pt x="322" y="68"/>
                </a:lnTo>
                <a:lnTo>
                  <a:pt x="316" y="66"/>
                </a:lnTo>
                <a:lnTo>
                  <a:pt x="310" y="70"/>
                </a:lnTo>
                <a:lnTo>
                  <a:pt x="304" y="76"/>
                </a:lnTo>
                <a:lnTo>
                  <a:pt x="300" y="80"/>
                </a:lnTo>
                <a:lnTo>
                  <a:pt x="298" y="76"/>
                </a:lnTo>
                <a:lnTo>
                  <a:pt x="288" y="66"/>
                </a:lnTo>
                <a:lnTo>
                  <a:pt x="286" y="62"/>
                </a:lnTo>
                <a:lnTo>
                  <a:pt x="286" y="58"/>
                </a:lnTo>
                <a:lnTo>
                  <a:pt x="290" y="50"/>
                </a:lnTo>
                <a:lnTo>
                  <a:pt x="300" y="38"/>
                </a:lnTo>
                <a:lnTo>
                  <a:pt x="314" y="22"/>
                </a:lnTo>
                <a:lnTo>
                  <a:pt x="318" y="16"/>
                </a:lnTo>
                <a:lnTo>
                  <a:pt x="316" y="12"/>
                </a:lnTo>
                <a:lnTo>
                  <a:pt x="312" y="12"/>
                </a:lnTo>
                <a:lnTo>
                  <a:pt x="308" y="14"/>
                </a:lnTo>
                <a:lnTo>
                  <a:pt x="298" y="20"/>
                </a:lnTo>
                <a:lnTo>
                  <a:pt x="288" y="26"/>
                </a:lnTo>
                <a:lnTo>
                  <a:pt x="282" y="28"/>
                </a:lnTo>
                <a:lnTo>
                  <a:pt x="280" y="26"/>
                </a:lnTo>
                <a:lnTo>
                  <a:pt x="278" y="20"/>
                </a:lnTo>
                <a:lnTo>
                  <a:pt x="276" y="20"/>
                </a:lnTo>
                <a:lnTo>
                  <a:pt x="270" y="6"/>
                </a:lnTo>
                <a:lnTo>
                  <a:pt x="254" y="16"/>
                </a:lnTo>
                <a:lnTo>
                  <a:pt x="252" y="18"/>
                </a:lnTo>
                <a:lnTo>
                  <a:pt x="252" y="16"/>
                </a:lnTo>
                <a:lnTo>
                  <a:pt x="236" y="8"/>
                </a:lnTo>
                <a:lnTo>
                  <a:pt x="220" y="2"/>
                </a:lnTo>
                <a:lnTo>
                  <a:pt x="214" y="0"/>
                </a:lnTo>
                <a:lnTo>
                  <a:pt x="208" y="2"/>
                </a:lnTo>
                <a:lnTo>
                  <a:pt x="204" y="6"/>
                </a:lnTo>
                <a:lnTo>
                  <a:pt x="198" y="12"/>
                </a:lnTo>
                <a:lnTo>
                  <a:pt x="204" y="24"/>
                </a:lnTo>
                <a:lnTo>
                  <a:pt x="210" y="38"/>
                </a:lnTo>
                <a:lnTo>
                  <a:pt x="210" y="44"/>
                </a:lnTo>
                <a:lnTo>
                  <a:pt x="210" y="48"/>
                </a:lnTo>
                <a:lnTo>
                  <a:pt x="208" y="52"/>
                </a:lnTo>
                <a:lnTo>
                  <a:pt x="204" y="54"/>
                </a:lnTo>
                <a:lnTo>
                  <a:pt x="200" y="54"/>
                </a:lnTo>
                <a:lnTo>
                  <a:pt x="194" y="54"/>
                </a:lnTo>
                <a:lnTo>
                  <a:pt x="188" y="50"/>
                </a:lnTo>
                <a:lnTo>
                  <a:pt x="182" y="46"/>
                </a:lnTo>
                <a:lnTo>
                  <a:pt x="164" y="36"/>
                </a:lnTo>
                <a:lnTo>
                  <a:pt x="156" y="32"/>
                </a:lnTo>
                <a:lnTo>
                  <a:pt x="156" y="34"/>
                </a:lnTo>
                <a:lnTo>
                  <a:pt x="156" y="52"/>
                </a:lnTo>
                <a:lnTo>
                  <a:pt x="144" y="66"/>
                </a:lnTo>
                <a:lnTo>
                  <a:pt x="144" y="80"/>
                </a:lnTo>
                <a:lnTo>
                  <a:pt x="148" y="94"/>
                </a:lnTo>
                <a:lnTo>
                  <a:pt x="150" y="94"/>
                </a:lnTo>
                <a:lnTo>
                  <a:pt x="140" y="108"/>
                </a:lnTo>
                <a:lnTo>
                  <a:pt x="136" y="120"/>
                </a:lnTo>
                <a:lnTo>
                  <a:pt x="136" y="122"/>
                </a:lnTo>
                <a:lnTo>
                  <a:pt x="124" y="134"/>
                </a:lnTo>
                <a:lnTo>
                  <a:pt x="104" y="180"/>
                </a:lnTo>
                <a:lnTo>
                  <a:pt x="104" y="204"/>
                </a:lnTo>
                <a:lnTo>
                  <a:pt x="60" y="230"/>
                </a:lnTo>
                <a:lnTo>
                  <a:pt x="58" y="234"/>
                </a:lnTo>
                <a:lnTo>
                  <a:pt x="64" y="248"/>
                </a:lnTo>
                <a:lnTo>
                  <a:pt x="60" y="266"/>
                </a:lnTo>
                <a:lnTo>
                  <a:pt x="42" y="264"/>
                </a:lnTo>
                <a:lnTo>
                  <a:pt x="38" y="284"/>
                </a:lnTo>
                <a:lnTo>
                  <a:pt x="16" y="284"/>
                </a:lnTo>
                <a:lnTo>
                  <a:pt x="10" y="292"/>
                </a:lnTo>
                <a:lnTo>
                  <a:pt x="4" y="306"/>
                </a:lnTo>
                <a:lnTo>
                  <a:pt x="0" y="356"/>
                </a:lnTo>
                <a:lnTo>
                  <a:pt x="4" y="368"/>
                </a:lnTo>
                <a:lnTo>
                  <a:pt x="6" y="368"/>
                </a:lnTo>
                <a:lnTo>
                  <a:pt x="6" y="380"/>
                </a:lnTo>
                <a:lnTo>
                  <a:pt x="16" y="392"/>
                </a:lnTo>
                <a:lnTo>
                  <a:pt x="16" y="402"/>
                </a:lnTo>
                <a:lnTo>
                  <a:pt x="42" y="400"/>
                </a:lnTo>
                <a:lnTo>
                  <a:pt x="44" y="398"/>
                </a:lnTo>
                <a:lnTo>
                  <a:pt x="44" y="396"/>
                </a:lnTo>
                <a:lnTo>
                  <a:pt x="52" y="388"/>
                </a:lnTo>
                <a:lnTo>
                  <a:pt x="36" y="372"/>
                </a:lnTo>
                <a:lnTo>
                  <a:pt x="34" y="372"/>
                </a:lnTo>
                <a:lnTo>
                  <a:pt x="24" y="364"/>
                </a:lnTo>
                <a:lnTo>
                  <a:pt x="24" y="362"/>
                </a:lnTo>
                <a:lnTo>
                  <a:pt x="24" y="346"/>
                </a:lnTo>
                <a:lnTo>
                  <a:pt x="36" y="346"/>
                </a:lnTo>
                <a:lnTo>
                  <a:pt x="38" y="340"/>
                </a:lnTo>
                <a:lnTo>
                  <a:pt x="32" y="324"/>
                </a:lnTo>
                <a:lnTo>
                  <a:pt x="64" y="324"/>
                </a:lnTo>
                <a:lnTo>
                  <a:pt x="120" y="298"/>
                </a:lnTo>
                <a:lnTo>
                  <a:pt x="126" y="286"/>
                </a:lnTo>
                <a:lnTo>
                  <a:pt x="128" y="282"/>
                </a:lnTo>
                <a:lnTo>
                  <a:pt x="140" y="288"/>
                </a:lnTo>
                <a:lnTo>
                  <a:pt x="140" y="290"/>
                </a:lnTo>
                <a:lnTo>
                  <a:pt x="146" y="296"/>
                </a:lnTo>
                <a:lnTo>
                  <a:pt x="152" y="294"/>
                </a:lnTo>
                <a:lnTo>
                  <a:pt x="150" y="282"/>
                </a:lnTo>
                <a:lnTo>
                  <a:pt x="168" y="282"/>
                </a:lnTo>
                <a:lnTo>
                  <a:pt x="186" y="286"/>
                </a:lnTo>
                <a:lnTo>
                  <a:pt x="192" y="274"/>
                </a:lnTo>
                <a:lnTo>
                  <a:pt x="194" y="272"/>
                </a:lnTo>
                <a:lnTo>
                  <a:pt x="196" y="272"/>
                </a:lnTo>
                <a:lnTo>
                  <a:pt x="214" y="266"/>
                </a:lnTo>
                <a:lnTo>
                  <a:pt x="218" y="238"/>
                </a:lnTo>
                <a:lnTo>
                  <a:pt x="238" y="256"/>
                </a:lnTo>
                <a:lnTo>
                  <a:pt x="246" y="256"/>
                </a:lnTo>
                <a:lnTo>
                  <a:pt x="250" y="252"/>
                </a:lnTo>
                <a:lnTo>
                  <a:pt x="248" y="192"/>
                </a:lnTo>
                <a:lnTo>
                  <a:pt x="248" y="190"/>
                </a:lnTo>
                <a:lnTo>
                  <a:pt x="248" y="186"/>
                </a:lnTo>
                <a:lnTo>
                  <a:pt x="260" y="188"/>
                </a:lnTo>
                <a:lnTo>
                  <a:pt x="262" y="188"/>
                </a:lnTo>
                <a:lnTo>
                  <a:pt x="264" y="190"/>
                </a:lnTo>
                <a:lnTo>
                  <a:pt x="286" y="230"/>
                </a:lnTo>
                <a:lnTo>
                  <a:pt x="312" y="226"/>
                </a:lnTo>
                <a:lnTo>
                  <a:pt x="318" y="224"/>
                </a:lnTo>
                <a:lnTo>
                  <a:pt x="322" y="216"/>
                </a:lnTo>
                <a:lnTo>
                  <a:pt x="314" y="208"/>
                </a:lnTo>
                <a:lnTo>
                  <a:pt x="312" y="206"/>
                </a:lnTo>
                <a:lnTo>
                  <a:pt x="330" y="200"/>
                </a:lnTo>
                <a:lnTo>
                  <a:pt x="332" y="198"/>
                </a:lnTo>
                <a:lnTo>
                  <a:pt x="340" y="206"/>
                </a:lnTo>
                <a:lnTo>
                  <a:pt x="346" y="202"/>
                </a:lnTo>
                <a:lnTo>
                  <a:pt x="346" y="190"/>
                </a:lnTo>
                <a:lnTo>
                  <a:pt x="350" y="190"/>
                </a:lnTo>
                <a:lnTo>
                  <a:pt x="364" y="190"/>
                </a:lnTo>
                <a:lnTo>
                  <a:pt x="370" y="192"/>
                </a:lnTo>
                <a:lnTo>
                  <a:pt x="376" y="194"/>
                </a:lnTo>
                <a:lnTo>
                  <a:pt x="382" y="198"/>
                </a:lnTo>
                <a:lnTo>
                  <a:pt x="386" y="202"/>
                </a:lnTo>
                <a:lnTo>
                  <a:pt x="388" y="206"/>
                </a:lnTo>
                <a:lnTo>
                  <a:pt x="392" y="186"/>
                </a:lnTo>
                <a:lnTo>
                  <a:pt x="396" y="184"/>
                </a:lnTo>
                <a:lnTo>
                  <a:pt x="400" y="182"/>
                </a:lnTo>
                <a:lnTo>
                  <a:pt x="406" y="182"/>
                </a:lnTo>
                <a:lnTo>
                  <a:pt x="412" y="184"/>
                </a:lnTo>
                <a:lnTo>
                  <a:pt x="414" y="186"/>
                </a:lnTo>
                <a:lnTo>
                  <a:pt x="414" y="188"/>
                </a:lnTo>
                <a:lnTo>
                  <a:pt x="418" y="188"/>
                </a:lnTo>
                <a:lnTo>
                  <a:pt x="432" y="180"/>
                </a:lnTo>
                <a:lnTo>
                  <a:pt x="460" y="160"/>
                </a:lnTo>
                <a:lnTo>
                  <a:pt x="460" y="152"/>
                </a:lnTo>
                <a:lnTo>
                  <a:pt x="464" y="146"/>
                </a:lnTo>
                <a:lnTo>
                  <a:pt x="470" y="140"/>
                </a:lnTo>
                <a:lnTo>
                  <a:pt x="476" y="138"/>
                </a:lnTo>
                <a:close/>
              </a:path>
            </a:pathLst>
          </a:custGeom>
          <a:solidFill>
            <a:srgbClr val="FF5900"/>
          </a:solidFill>
          <a:ln>
            <a:noFill/>
          </a:ln>
        </p:spPr>
        <p:txBody>
          <a:bodyPr anchor="ctr">
            <a:noAutofit/>
            <a:scene3d>
              <a:camera prst="orthographicFront"/>
              <a:lightRig rig="threePt" dir="t"/>
            </a:scene3d>
            <a:sp3d>
              <a:contourClr>
                <a:srgbClr val="FFFFFF"/>
              </a:contourClr>
            </a:sp3d>
          </a:bodyPr>
          <a:p>
            <a:pPr lvl="0" algn="ctr">
              <a:spcBef>
                <a:spcPts val="0"/>
              </a:spcBef>
              <a:spcAft>
                <a:spcPts val="0"/>
              </a:spcAft>
              <a:defRPr/>
            </a:pPr>
            <a:endParaRPr lang="zh-CN" altLang="en-US" sz="2400">
              <a:solidFill>
                <a:schemeClr val="bg2">
                  <a:lumMod val="50000"/>
                </a:schemeClr>
              </a:solidFill>
              <a:sym typeface="+mn-ea"/>
            </a:endParaRPr>
          </a:p>
        </p:txBody>
      </p:sp>
      <p:sp>
        <p:nvSpPr>
          <p:cNvPr id="43" name="江西"/>
          <p:cNvSpPr/>
          <p:nvPr>
            <p:custDataLst>
              <p:tags r:id="rId18"/>
            </p:custDataLst>
          </p:nvPr>
        </p:nvSpPr>
        <p:spPr bwMode="auto">
          <a:xfrm>
            <a:off x="5156835" y="4692015"/>
            <a:ext cx="641350" cy="874395"/>
          </a:xfrm>
          <a:custGeom>
            <a:avLst/>
            <a:gdLst>
              <a:gd name="T0" fmla="*/ 2147483646 w 304"/>
              <a:gd name="T1" fmla="*/ 0 h 414"/>
              <a:gd name="T2" fmla="*/ 2147483646 w 304"/>
              <a:gd name="T3" fmla="*/ 2147483646 h 414"/>
              <a:gd name="T4" fmla="*/ 2147483646 w 304"/>
              <a:gd name="T5" fmla="*/ 2147483646 h 414"/>
              <a:gd name="T6" fmla="*/ 2147483646 w 304"/>
              <a:gd name="T7" fmla="*/ 2147483646 h 414"/>
              <a:gd name="T8" fmla="*/ 2147483646 w 304"/>
              <a:gd name="T9" fmla="*/ 2147483646 h 414"/>
              <a:gd name="T10" fmla="*/ 2147483646 w 304"/>
              <a:gd name="T11" fmla="*/ 2147483646 h 414"/>
              <a:gd name="T12" fmla="*/ 2147483646 w 304"/>
              <a:gd name="T13" fmla="*/ 2147483646 h 414"/>
              <a:gd name="T14" fmla="*/ 2147483646 w 304"/>
              <a:gd name="T15" fmla="*/ 2147483646 h 414"/>
              <a:gd name="T16" fmla="*/ 2147483646 w 304"/>
              <a:gd name="T17" fmla="*/ 2147483646 h 414"/>
              <a:gd name="T18" fmla="*/ 2147483646 w 304"/>
              <a:gd name="T19" fmla="*/ 2147483646 h 414"/>
              <a:gd name="T20" fmla="*/ 2147483646 w 304"/>
              <a:gd name="T21" fmla="*/ 2147483646 h 414"/>
              <a:gd name="T22" fmla="*/ 2147483646 w 304"/>
              <a:gd name="T23" fmla="*/ 2147483646 h 414"/>
              <a:gd name="T24" fmla="*/ 2147483646 w 304"/>
              <a:gd name="T25" fmla="*/ 2147483646 h 414"/>
              <a:gd name="T26" fmla="*/ 2147483646 w 304"/>
              <a:gd name="T27" fmla="*/ 2147483646 h 414"/>
              <a:gd name="T28" fmla="*/ 0 w 304"/>
              <a:gd name="T29" fmla="*/ 2147483646 h 414"/>
              <a:gd name="T30" fmla="*/ 2147483646 w 304"/>
              <a:gd name="T31" fmla="*/ 2147483646 h 414"/>
              <a:gd name="T32" fmla="*/ 2147483646 w 304"/>
              <a:gd name="T33" fmla="*/ 2147483646 h 414"/>
              <a:gd name="T34" fmla="*/ 2147483646 w 304"/>
              <a:gd name="T35" fmla="*/ 2147483646 h 414"/>
              <a:gd name="T36" fmla="*/ 2147483646 w 304"/>
              <a:gd name="T37" fmla="*/ 2147483646 h 414"/>
              <a:gd name="T38" fmla="*/ 2147483646 w 304"/>
              <a:gd name="T39" fmla="*/ 2147483646 h 414"/>
              <a:gd name="T40" fmla="*/ 2147483646 w 304"/>
              <a:gd name="T41" fmla="*/ 2147483646 h 414"/>
              <a:gd name="T42" fmla="*/ 2147483646 w 304"/>
              <a:gd name="T43" fmla="*/ 2147483646 h 414"/>
              <a:gd name="T44" fmla="*/ 2147483646 w 304"/>
              <a:gd name="T45" fmla="*/ 2147483646 h 414"/>
              <a:gd name="T46" fmla="*/ 2147483646 w 304"/>
              <a:gd name="T47" fmla="*/ 2147483646 h 414"/>
              <a:gd name="T48" fmla="*/ 2147483646 w 304"/>
              <a:gd name="T49" fmla="*/ 2147483646 h 414"/>
              <a:gd name="T50" fmla="*/ 2147483646 w 304"/>
              <a:gd name="T51" fmla="*/ 2147483646 h 414"/>
              <a:gd name="T52" fmla="*/ 2147483646 w 304"/>
              <a:gd name="T53" fmla="*/ 2147483646 h 414"/>
              <a:gd name="T54" fmla="*/ 2147483646 w 304"/>
              <a:gd name="T55" fmla="*/ 2147483646 h 414"/>
              <a:gd name="T56" fmla="*/ 2147483646 w 304"/>
              <a:gd name="T57" fmla="*/ 2147483646 h 414"/>
              <a:gd name="T58" fmla="*/ 2147483646 w 304"/>
              <a:gd name="T59" fmla="*/ 2147483646 h 414"/>
              <a:gd name="T60" fmla="*/ 2147483646 w 304"/>
              <a:gd name="T61" fmla="*/ 2147483646 h 414"/>
              <a:gd name="T62" fmla="*/ 2147483646 w 304"/>
              <a:gd name="T63" fmla="*/ 2147483646 h 414"/>
              <a:gd name="T64" fmla="*/ 2147483646 w 304"/>
              <a:gd name="T65" fmla="*/ 2147483646 h 414"/>
              <a:gd name="T66" fmla="*/ 2147483646 w 304"/>
              <a:gd name="T67" fmla="*/ 2147483646 h 414"/>
              <a:gd name="T68" fmla="*/ 2147483646 w 304"/>
              <a:gd name="T69" fmla="*/ 2147483646 h 414"/>
              <a:gd name="T70" fmla="*/ 2147483646 w 304"/>
              <a:gd name="T71" fmla="*/ 2147483646 h 414"/>
              <a:gd name="T72" fmla="*/ 2147483646 w 304"/>
              <a:gd name="T73" fmla="*/ 2147483646 h 414"/>
              <a:gd name="T74" fmla="*/ 2147483646 w 304"/>
              <a:gd name="T75" fmla="*/ 2147483646 h 414"/>
              <a:gd name="T76" fmla="*/ 2147483646 w 304"/>
              <a:gd name="T77" fmla="*/ 2147483646 h 414"/>
              <a:gd name="T78" fmla="*/ 2147483646 w 304"/>
              <a:gd name="T79" fmla="*/ 2147483646 h 414"/>
              <a:gd name="T80" fmla="*/ 2147483646 w 304"/>
              <a:gd name="T81" fmla="*/ 2147483646 h 414"/>
              <a:gd name="T82" fmla="*/ 2147483646 w 304"/>
              <a:gd name="T83" fmla="*/ 2147483646 h 414"/>
              <a:gd name="T84" fmla="*/ 2147483646 w 304"/>
              <a:gd name="T85" fmla="*/ 2147483646 h 414"/>
              <a:gd name="T86" fmla="*/ 2147483646 w 304"/>
              <a:gd name="T87" fmla="*/ 2147483646 h 414"/>
              <a:gd name="T88" fmla="*/ 2147483646 w 304"/>
              <a:gd name="T89" fmla="*/ 2147483646 h 414"/>
              <a:gd name="T90" fmla="*/ 2147483646 w 304"/>
              <a:gd name="T91" fmla="*/ 2147483646 h 414"/>
              <a:gd name="T92" fmla="*/ 2147483646 w 304"/>
              <a:gd name="T93" fmla="*/ 2147483646 h 414"/>
              <a:gd name="T94" fmla="*/ 2147483646 w 304"/>
              <a:gd name="T95" fmla="*/ 2147483646 h 414"/>
              <a:gd name="T96" fmla="*/ 2147483646 w 304"/>
              <a:gd name="T97" fmla="*/ 2147483646 h 414"/>
              <a:gd name="T98" fmla="*/ 2147483646 w 304"/>
              <a:gd name="T99" fmla="*/ 2147483646 h 414"/>
              <a:gd name="T100" fmla="*/ 2147483646 w 304"/>
              <a:gd name="T101" fmla="*/ 2147483646 h 414"/>
              <a:gd name="T102" fmla="*/ 2147483646 w 304"/>
              <a:gd name="T103" fmla="*/ 2147483646 h 414"/>
              <a:gd name="T104" fmla="*/ 2147483646 w 304"/>
              <a:gd name="T105" fmla="*/ 2147483646 h 414"/>
              <a:gd name="T106" fmla="*/ 2147483646 w 304"/>
              <a:gd name="T107" fmla="*/ 2147483646 h 414"/>
              <a:gd name="T108" fmla="*/ 2147483646 w 304"/>
              <a:gd name="T109" fmla="*/ 2147483646 h 414"/>
              <a:gd name="T110" fmla="*/ 2147483646 w 304"/>
              <a:gd name="T111" fmla="*/ 2147483646 h 414"/>
              <a:gd name="T112" fmla="*/ 2147483646 w 304"/>
              <a:gd name="T113" fmla="*/ 2147483646 h 414"/>
              <a:gd name="T114" fmla="*/ 2147483646 w 304"/>
              <a:gd name="T115" fmla="*/ 2147483646 h 414"/>
              <a:gd name="T116" fmla="*/ 2147483646 w 304"/>
              <a:gd name="T117" fmla="*/ 2147483646 h 4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4" h="414">
                <a:moveTo>
                  <a:pt x="240" y="16"/>
                </a:moveTo>
                <a:lnTo>
                  <a:pt x="238" y="16"/>
                </a:lnTo>
                <a:lnTo>
                  <a:pt x="220" y="0"/>
                </a:lnTo>
                <a:lnTo>
                  <a:pt x="212" y="6"/>
                </a:lnTo>
                <a:lnTo>
                  <a:pt x="206" y="16"/>
                </a:lnTo>
                <a:lnTo>
                  <a:pt x="200" y="24"/>
                </a:lnTo>
                <a:lnTo>
                  <a:pt x="192" y="28"/>
                </a:lnTo>
                <a:lnTo>
                  <a:pt x="184" y="32"/>
                </a:lnTo>
                <a:lnTo>
                  <a:pt x="180" y="34"/>
                </a:lnTo>
                <a:lnTo>
                  <a:pt x="176" y="32"/>
                </a:lnTo>
                <a:lnTo>
                  <a:pt x="174" y="28"/>
                </a:lnTo>
                <a:lnTo>
                  <a:pt x="174" y="22"/>
                </a:lnTo>
                <a:lnTo>
                  <a:pt x="180" y="4"/>
                </a:lnTo>
                <a:lnTo>
                  <a:pt x="152" y="22"/>
                </a:lnTo>
                <a:lnTo>
                  <a:pt x="152" y="24"/>
                </a:lnTo>
                <a:lnTo>
                  <a:pt x="128" y="24"/>
                </a:lnTo>
                <a:lnTo>
                  <a:pt x="108" y="34"/>
                </a:lnTo>
                <a:lnTo>
                  <a:pt x="108" y="36"/>
                </a:lnTo>
                <a:lnTo>
                  <a:pt x="84" y="36"/>
                </a:lnTo>
                <a:lnTo>
                  <a:pt x="72" y="42"/>
                </a:lnTo>
                <a:lnTo>
                  <a:pt x="68" y="54"/>
                </a:lnTo>
                <a:lnTo>
                  <a:pt x="66" y="56"/>
                </a:lnTo>
                <a:lnTo>
                  <a:pt x="40" y="56"/>
                </a:lnTo>
                <a:lnTo>
                  <a:pt x="34" y="56"/>
                </a:lnTo>
                <a:lnTo>
                  <a:pt x="28" y="62"/>
                </a:lnTo>
                <a:lnTo>
                  <a:pt x="8" y="80"/>
                </a:lnTo>
                <a:lnTo>
                  <a:pt x="16" y="84"/>
                </a:lnTo>
                <a:lnTo>
                  <a:pt x="20" y="88"/>
                </a:lnTo>
                <a:lnTo>
                  <a:pt x="22" y="94"/>
                </a:lnTo>
                <a:lnTo>
                  <a:pt x="22" y="92"/>
                </a:lnTo>
                <a:lnTo>
                  <a:pt x="34" y="138"/>
                </a:lnTo>
                <a:lnTo>
                  <a:pt x="34" y="140"/>
                </a:lnTo>
                <a:lnTo>
                  <a:pt x="34" y="144"/>
                </a:lnTo>
                <a:lnTo>
                  <a:pt x="32" y="144"/>
                </a:lnTo>
                <a:lnTo>
                  <a:pt x="0" y="188"/>
                </a:lnTo>
                <a:lnTo>
                  <a:pt x="0" y="200"/>
                </a:lnTo>
                <a:lnTo>
                  <a:pt x="8" y="196"/>
                </a:lnTo>
                <a:lnTo>
                  <a:pt x="12" y="196"/>
                </a:lnTo>
                <a:lnTo>
                  <a:pt x="16" y="198"/>
                </a:lnTo>
                <a:lnTo>
                  <a:pt x="18" y="202"/>
                </a:lnTo>
                <a:lnTo>
                  <a:pt x="16" y="214"/>
                </a:lnTo>
                <a:lnTo>
                  <a:pt x="16" y="226"/>
                </a:lnTo>
                <a:lnTo>
                  <a:pt x="18" y="238"/>
                </a:lnTo>
                <a:lnTo>
                  <a:pt x="20" y="250"/>
                </a:lnTo>
                <a:lnTo>
                  <a:pt x="24" y="262"/>
                </a:lnTo>
                <a:lnTo>
                  <a:pt x="36" y="274"/>
                </a:lnTo>
                <a:lnTo>
                  <a:pt x="40" y="280"/>
                </a:lnTo>
                <a:lnTo>
                  <a:pt x="40" y="286"/>
                </a:lnTo>
                <a:lnTo>
                  <a:pt x="36" y="294"/>
                </a:lnTo>
                <a:lnTo>
                  <a:pt x="42" y="304"/>
                </a:lnTo>
                <a:lnTo>
                  <a:pt x="44" y="310"/>
                </a:lnTo>
                <a:lnTo>
                  <a:pt x="44" y="320"/>
                </a:lnTo>
                <a:lnTo>
                  <a:pt x="40" y="330"/>
                </a:lnTo>
                <a:lnTo>
                  <a:pt x="34" y="344"/>
                </a:lnTo>
                <a:lnTo>
                  <a:pt x="44" y="362"/>
                </a:lnTo>
                <a:lnTo>
                  <a:pt x="46" y="366"/>
                </a:lnTo>
                <a:lnTo>
                  <a:pt x="52" y="362"/>
                </a:lnTo>
                <a:lnTo>
                  <a:pt x="60" y="356"/>
                </a:lnTo>
                <a:lnTo>
                  <a:pt x="66" y="352"/>
                </a:lnTo>
                <a:lnTo>
                  <a:pt x="72" y="352"/>
                </a:lnTo>
                <a:lnTo>
                  <a:pt x="78" y="352"/>
                </a:lnTo>
                <a:lnTo>
                  <a:pt x="84" y="356"/>
                </a:lnTo>
                <a:lnTo>
                  <a:pt x="86" y="362"/>
                </a:lnTo>
                <a:lnTo>
                  <a:pt x="86" y="366"/>
                </a:lnTo>
                <a:lnTo>
                  <a:pt x="82" y="374"/>
                </a:lnTo>
                <a:lnTo>
                  <a:pt x="66" y="392"/>
                </a:lnTo>
                <a:lnTo>
                  <a:pt x="56" y="406"/>
                </a:lnTo>
                <a:lnTo>
                  <a:pt x="60" y="414"/>
                </a:lnTo>
                <a:lnTo>
                  <a:pt x="72" y="408"/>
                </a:lnTo>
                <a:lnTo>
                  <a:pt x="76" y="406"/>
                </a:lnTo>
                <a:lnTo>
                  <a:pt x="80" y="406"/>
                </a:lnTo>
                <a:lnTo>
                  <a:pt x="94" y="402"/>
                </a:lnTo>
                <a:lnTo>
                  <a:pt x="120" y="390"/>
                </a:lnTo>
                <a:lnTo>
                  <a:pt x="126" y="388"/>
                </a:lnTo>
                <a:lnTo>
                  <a:pt x="134" y="390"/>
                </a:lnTo>
                <a:lnTo>
                  <a:pt x="142" y="394"/>
                </a:lnTo>
                <a:lnTo>
                  <a:pt x="150" y="402"/>
                </a:lnTo>
                <a:lnTo>
                  <a:pt x="154" y="400"/>
                </a:lnTo>
                <a:lnTo>
                  <a:pt x="154" y="390"/>
                </a:lnTo>
                <a:lnTo>
                  <a:pt x="152" y="388"/>
                </a:lnTo>
                <a:lnTo>
                  <a:pt x="152" y="384"/>
                </a:lnTo>
                <a:lnTo>
                  <a:pt x="154" y="380"/>
                </a:lnTo>
                <a:lnTo>
                  <a:pt x="150" y="366"/>
                </a:lnTo>
                <a:lnTo>
                  <a:pt x="150" y="362"/>
                </a:lnTo>
                <a:lnTo>
                  <a:pt x="150" y="358"/>
                </a:lnTo>
                <a:lnTo>
                  <a:pt x="158" y="352"/>
                </a:lnTo>
                <a:lnTo>
                  <a:pt x="166" y="346"/>
                </a:lnTo>
                <a:lnTo>
                  <a:pt x="162" y="336"/>
                </a:lnTo>
                <a:lnTo>
                  <a:pt x="162" y="334"/>
                </a:lnTo>
                <a:lnTo>
                  <a:pt x="166" y="328"/>
                </a:lnTo>
                <a:lnTo>
                  <a:pt x="164" y="324"/>
                </a:lnTo>
                <a:lnTo>
                  <a:pt x="164" y="320"/>
                </a:lnTo>
                <a:lnTo>
                  <a:pt x="164" y="316"/>
                </a:lnTo>
                <a:lnTo>
                  <a:pt x="170" y="308"/>
                </a:lnTo>
                <a:lnTo>
                  <a:pt x="180" y="300"/>
                </a:lnTo>
                <a:lnTo>
                  <a:pt x="178" y="298"/>
                </a:lnTo>
                <a:lnTo>
                  <a:pt x="176" y="296"/>
                </a:lnTo>
                <a:lnTo>
                  <a:pt x="186" y="292"/>
                </a:lnTo>
                <a:lnTo>
                  <a:pt x="186" y="278"/>
                </a:lnTo>
                <a:lnTo>
                  <a:pt x="186" y="274"/>
                </a:lnTo>
                <a:lnTo>
                  <a:pt x="190" y="270"/>
                </a:lnTo>
                <a:lnTo>
                  <a:pt x="194" y="266"/>
                </a:lnTo>
                <a:lnTo>
                  <a:pt x="200" y="260"/>
                </a:lnTo>
                <a:lnTo>
                  <a:pt x="206" y="256"/>
                </a:lnTo>
                <a:lnTo>
                  <a:pt x="194" y="242"/>
                </a:lnTo>
                <a:lnTo>
                  <a:pt x="192" y="238"/>
                </a:lnTo>
                <a:lnTo>
                  <a:pt x="192" y="232"/>
                </a:lnTo>
                <a:lnTo>
                  <a:pt x="194" y="228"/>
                </a:lnTo>
                <a:lnTo>
                  <a:pt x="198" y="222"/>
                </a:lnTo>
                <a:lnTo>
                  <a:pt x="198" y="220"/>
                </a:lnTo>
                <a:lnTo>
                  <a:pt x="224" y="200"/>
                </a:lnTo>
                <a:lnTo>
                  <a:pt x="224" y="194"/>
                </a:lnTo>
                <a:lnTo>
                  <a:pt x="222" y="192"/>
                </a:lnTo>
                <a:lnTo>
                  <a:pt x="220" y="186"/>
                </a:lnTo>
                <a:lnTo>
                  <a:pt x="220" y="178"/>
                </a:lnTo>
                <a:lnTo>
                  <a:pt x="220" y="170"/>
                </a:lnTo>
                <a:lnTo>
                  <a:pt x="224" y="156"/>
                </a:lnTo>
                <a:lnTo>
                  <a:pt x="230" y="146"/>
                </a:lnTo>
                <a:lnTo>
                  <a:pt x="238" y="138"/>
                </a:lnTo>
                <a:lnTo>
                  <a:pt x="250" y="136"/>
                </a:lnTo>
                <a:lnTo>
                  <a:pt x="252" y="136"/>
                </a:lnTo>
                <a:lnTo>
                  <a:pt x="262" y="140"/>
                </a:lnTo>
                <a:lnTo>
                  <a:pt x="272" y="140"/>
                </a:lnTo>
                <a:lnTo>
                  <a:pt x="284" y="128"/>
                </a:lnTo>
                <a:lnTo>
                  <a:pt x="296" y="120"/>
                </a:lnTo>
                <a:lnTo>
                  <a:pt x="296" y="108"/>
                </a:lnTo>
                <a:lnTo>
                  <a:pt x="296" y="106"/>
                </a:lnTo>
                <a:lnTo>
                  <a:pt x="296" y="104"/>
                </a:lnTo>
                <a:lnTo>
                  <a:pt x="300" y="102"/>
                </a:lnTo>
                <a:lnTo>
                  <a:pt x="304" y="98"/>
                </a:lnTo>
                <a:lnTo>
                  <a:pt x="304" y="96"/>
                </a:lnTo>
                <a:lnTo>
                  <a:pt x="296" y="84"/>
                </a:lnTo>
                <a:lnTo>
                  <a:pt x="286" y="68"/>
                </a:lnTo>
                <a:lnTo>
                  <a:pt x="276" y="52"/>
                </a:lnTo>
                <a:lnTo>
                  <a:pt x="274" y="46"/>
                </a:lnTo>
                <a:lnTo>
                  <a:pt x="274" y="40"/>
                </a:lnTo>
                <a:lnTo>
                  <a:pt x="276" y="34"/>
                </a:lnTo>
                <a:lnTo>
                  <a:pt x="280" y="28"/>
                </a:lnTo>
                <a:lnTo>
                  <a:pt x="264" y="20"/>
                </a:lnTo>
                <a:lnTo>
                  <a:pt x="240" y="16"/>
                </a:lnTo>
                <a:close/>
              </a:path>
            </a:pathLst>
          </a:custGeom>
          <a:solidFill>
            <a:schemeClr val="tx1">
              <a:lumMod val="50000"/>
              <a:lumOff val="50000"/>
            </a:schemeClr>
          </a:solidFill>
          <a:ln w="12700">
            <a:noFill/>
          </a:ln>
          <a:effectLst/>
        </p:spPr>
        <p:txBody>
          <a:bodyPr anchor="t">
            <a:noAutofit/>
          </a:bodyPr>
          <a:p>
            <a:pPr lvl="0" algn="l">
              <a:spcBef>
                <a:spcPts val="0"/>
              </a:spcBef>
              <a:spcAft>
                <a:spcPts val="0"/>
              </a:spcAft>
              <a:defRPr/>
            </a:pPr>
            <a:endParaRPr lang="zh-CN" altLang="en-US" sz="2400">
              <a:noFill/>
              <a:sym typeface="+mn-ea"/>
            </a:endParaRPr>
          </a:p>
        </p:txBody>
      </p:sp>
      <p:sp>
        <p:nvSpPr>
          <p:cNvPr id="44" name="福建"/>
          <p:cNvSpPr/>
          <p:nvPr>
            <p:custDataLst>
              <p:tags r:id="rId19"/>
            </p:custDataLst>
          </p:nvPr>
        </p:nvSpPr>
        <p:spPr bwMode="auto">
          <a:xfrm>
            <a:off x="5489575" y="4923790"/>
            <a:ext cx="593725" cy="725805"/>
          </a:xfrm>
          <a:custGeom>
            <a:avLst/>
            <a:gdLst>
              <a:gd name="T0" fmla="*/ 2147483646 w 282"/>
              <a:gd name="T1" fmla="*/ 2147483646 h 344"/>
              <a:gd name="T2" fmla="*/ 2147483646 w 282"/>
              <a:gd name="T3" fmla="*/ 2147483646 h 344"/>
              <a:gd name="T4" fmla="*/ 2147483646 w 282"/>
              <a:gd name="T5" fmla="*/ 2147483646 h 344"/>
              <a:gd name="T6" fmla="*/ 2147483646 w 282"/>
              <a:gd name="T7" fmla="*/ 2147483646 h 344"/>
              <a:gd name="T8" fmla="*/ 2147483646 w 282"/>
              <a:gd name="T9" fmla="*/ 2147483646 h 344"/>
              <a:gd name="T10" fmla="*/ 2147483646 w 282"/>
              <a:gd name="T11" fmla="*/ 2147483646 h 344"/>
              <a:gd name="T12" fmla="*/ 2147483646 w 282"/>
              <a:gd name="T13" fmla="*/ 2147483646 h 344"/>
              <a:gd name="T14" fmla="*/ 2147483646 w 282"/>
              <a:gd name="T15" fmla="*/ 2147483646 h 344"/>
              <a:gd name="T16" fmla="*/ 2147483646 w 282"/>
              <a:gd name="T17" fmla="*/ 2147483646 h 344"/>
              <a:gd name="T18" fmla="*/ 2147483646 w 282"/>
              <a:gd name="T19" fmla="*/ 2147483646 h 344"/>
              <a:gd name="T20" fmla="*/ 2147483646 w 282"/>
              <a:gd name="T21" fmla="*/ 2147483646 h 344"/>
              <a:gd name="T22" fmla="*/ 2147483646 w 282"/>
              <a:gd name="T23" fmla="*/ 2147483646 h 344"/>
              <a:gd name="T24" fmla="*/ 2147483646 w 282"/>
              <a:gd name="T25" fmla="*/ 2147483646 h 344"/>
              <a:gd name="T26" fmla="*/ 2147483646 w 282"/>
              <a:gd name="T27" fmla="*/ 2147483646 h 344"/>
              <a:gd name="T28" fmla="*/ 2147483646 w 282"/>
              <a:gd name="T29" fmla="*/ 2147483646 h 344"/>
              <a:gd name="T30" fmla="*/ 2147483646 w 282"/>
              <a:gd name="T31" fmla="*/ 2147483646 h 344"/>
              <a:gd name="T32" fmla="*/ 2147483646 w 282"/>
              <a:gd name="T33" fmla="*/ 2147483646 h 344"/>
              <a:gd name="T34" fmla="*/ 0 w 282"/>
              <a:gd name="T35" fmla="*/ 2147483646 h 344"/>
              <a:gd name="T36" fmla="*/ 2147483646 w 282"/>
              <a:gd name="T37" fmla="*/ 2147483646 h 344"/>
              <a:gd name="T38" fmla="*/ 2147483646 w 282"/>
              <a:gd name="T39" fmla="*/ 2147483646 h 344"/>
              <a:gd name="T40" fmla="*/ 2147483646 w 282"/>
              <a:gd name="T41" fmla="*/ 2147483646 h 344"/>
              <a:gd name="T42" fmla="*/ 2147483646 w 282"/>
              <a:gd name="T43" fmla="*/ 2147483646 h 344"/>
              <a:gd name="T44" fmla="*/ 2147483646 w 282"/>
              <a:gd name="T45" fmla="*/ 2147483646 h 344"/>
              <a:gd name="T46" fmla="*/ 2147483646 w 282"/>
              <a:gd name="T47" fmla="*/ 2147483646 h 344"/>
              <a:gd name="T48" fmla="*/ 2147483646 w 282"/>
              <a:gd name="T49" fmla="*/ 2147483646 h 344"/>
              <a:gd name="T50" fmla="*/ 2147483646 w 282"/>
              <a:gd name="T51" fmla="*/ 2147483646 h 344"/>
              <a:gd name="T52" fmla="*/ 2147483646 w 282"/>
              <a:gd name="T53" fmla="*/ 2147483646 h 344"/>
              <a:gd name="T54" fmla="*/ 2147483646 w 282"/>
              <a:gd name="T55" fmla="*/ 2147483646 h 344"/>
              <a:gd name="T56" fmla="*/ 2147483646 w 282"/>
              <a:gd name="T57" fmla="*/ 2147483646 h 344"/>
              <a:gd name="T58" fmla="*/ 2147483646 w 282"/>
              <a:gd name="T59" fmla="*/ 2147483646 h 344"/>
              <a:gd name="T60" fmla="*/ 2147483646 w 282"/>
              <a:gd name="T61" fmla="*/ 2147483646 h 344"/>
              <a:gd name="T62" fmla="*/ 2147483646 w 282"/>
              <a:gd name="T63" fmla="*/ 2147483646 h 344"/>
              <a:gd name="T64" fmla="*/ 2147483646 w 282"/>
              <a:gd name="T65" fmla="*/ 2147483646 h 344"/>
              <a:gd name="T66" fmla="*/ 2147483646 w 282"/>
              <a:gd name="T67" fmla="*/ 2147483646 h 344"/>
              <a:gd name="T68" fmla="*/ 2147483646 w 282"/>
              <a:gd name="T69" fmla="*/ 2147483646 h 344"/>
              <a:gd name="T70" fmla="*/ 2147483646 w 282"/>
              <a:gd name="T71" fmla="*/ 2147483646 h 344"/>
              <a:gd name="T72" fmla="*/ 2147483646 w 282"/>
              <a:gd name="T73" fmla="*/ 2147483646 h 344"/>
              <a:gd name="T74" fmla="*/ 2147483646 w 282"/>
              <a:gd name="T75" fmla="*/ 2147483646 h 344"/>
              <a:gd name="T76" fmla="*/ 2147483646 w 282"/>
              <a:gd name="T77" fmla="*/ 2147483646 h 344"/>
              <a:gd name="T78" fmla="*/ 2147483646 w 282"/>
              <a:gd name="T79" fmla="*/ 2147483646 h 344"/>
              <a:gd name="T80" fmla="*/ 2147483646 w 282"/>
              <a:gd name="T81" fmla="*/ 2147483646 h 344"/>
              <a:gd name="T82" fmla="*/ 2147483646 w 282"/>
              <a:gd name="T83" fmla="*/ 2147483646 h 344"/>
              <a:gd name="T84" fmla="*/ 2147483646 w 282"/>
              <a:gd name="T85" fmla="*/ 2147483646 h 344"/>
              <a:gd name="T86" fmla="*/ 2147483646 w 282"/>
              <a:gd name="T87" fmla="*/ 2147483646 h 344"/>
              <a:gd name="T88" fmla="*/ 2147483646 w 282"/>
              <a:gd name="T89" fmla="*/ 2147483646 h 344"/>
              <a:gd name="T90" fmla="*/ 2147483646 w 282"/>
              <a:gd name="T91" fmla="*/ 2147483646 h 344"/>
              <a:gd name="T92" fmla="*/ 2147483646 w 282"/>
              <a:gd name="T93" fmla="*/ 2147483646 h 344"/>
              <a:gd name="T94" fmla="*/ 2147483646 w 282"/>
              <a:gd name="T95" fmla="*/ 2147483646 h 344"/>
              <a:gd name="T96" fmla="*/ 2147483646 w 282"/>
              <a:gd name="T97" fmla="*/ 2147483646 h 344"/>
              <a:gd name="T98" fmla="*/ 2147483646 w 282"/>
              <a:gd name="T99" fmla="*/ 2147483646 h 344"/>
              <a:gd name="T100" fmla="*/ 2147483646 w 282"/>
              <a:gd name="T101" fmla="*/ 2147483646 h 344"/>
              <a:gd name="T102" fmla="*/ 2147483646 w 282"/>
              <a:gd name="T103" fmla="*/ 0 h 3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2" h="344">
                <a:moveTo>
                  <a:pt x="146" y="14"/>
                </a:moveTo>
                <a:lnTo>
                  <a:pt x="146" y="14"/>
                </a:lnTo>
                <a:lnTo>
                  <a:pt x="132" y="24"/>
                </a:lnTo>
                <a:lnTo>
                  <a:pt x="120" y="38"/>
                </a:lnTo>
                <a:lnTo>
                  <a:pt x="118" y="38"/>
                </a:lnTo>
                <a:lnTo>
                  <a:pt x="118" y="40"/>
                </a:lnTo>
                <a:lnTo>
                  <a:pt x="102" y="40"/>
                </a:lnTo>
                <a:lnTo>
                  <a:pt x="92" y="34"/>
                </a:lnTo>
                <a:lnTo>
                  <a:pt x="84" y="38"/>
                </a:lnTo>
                <a:lnTo>
                  <a:pt x="78" y="42"/>
                </a:lnTo>
                <a:lnTo>
                  <a:pt x="74" y="50"/>
                </a:lnTo>
                <a:lnTo>
                  <a:pt x="70" y="60"/>
                </a:lnTo>
                <a:lnTo>
                  <a:pt x="70" y="74"/>
                </a:lnTo>
                <a:lnTo>
                  <a:pt x="80" y="66"/>
                </a:lnTo>
                <a:lnTo>
                  <a:pt x="74" y="92"/>
                </a:lnTo>
                <a:lnTo>
                  <a:pt x="74" y="94"/>
                </a:lnTo>
                <a:lnTo>
                  <a:pt x="46" y="116"/>
                </a:lnTo>
                <a:lnTo>
                  <a:pt x="42" y="124"/>
                </a:lnTo>
                <a:lnTo>
                  <a:pt x="42" y="128"/>
                </a:lnTo>
                <a:lnTo>
                  <a:pt x="48" y="134"/>
                </a:lnTo>
                <a:lnTo>
                  <a:pt x="54" y="140"/>
                </a:lnTo>
                <a:lnTo>
                  <a:pt x="56" y="142"/>
                </a:lnTo>
                <a:lnTo>
                  <a:pt x="56" y="146"/>
                </a:lnTo>
                <a:lnTo>
                  <a:pt x="56" y="148"/>
                </a:lnTo>
                <a:lnTo>
                  <a:pt x="54" y="152"/>
                </a:lnTo>
                <a:lnTo>
                  <a:pt x="36" y="166"/>
                </a:lnTo>
                <a:lnTo>
                  <a:pt x="38" y="174"/>
                </a:lnTo>
                <a:lnTo>
                  <a:pt x="36" y="184"/>
                </a:lnTo>
                <a:lnTo>
                  <a:pt x="36" y="186"/>
                </a:lnTo>
                <a:lnTo>
                  <a:pt x="30" y="190"/>
                </a:lnTo>
                <a:lnTo>
                  <a:pt x="28" y="194"/>
                </a:lnTo>
                <a:lnTo>
                  <a:pt x="24" y="200"/>
                </a:lnTo>
                <a:lnTo>
                  <a:pt x="14" y="208"/>
                </a:lnTo>
                <a:lnTo>
                  <a:pt x="14" y="210"/>
                </a:lnTo>
                <a:lnTo>
                  <a:pt x="16" y="216"/>
                </a:lnTo>
                <a:lnTo>
                  <a:pt x="14" y="226"/>
                </a:lnTo>
                <a:lnTo>
                  <a:pt x="16" y="236"/>
                </a:lnTo>
                <a:lnTo>
                  <a:pt x="16" y="238"/>
                </a:lnTo>
                <a:lnTo>
                  <a:pt x="14" y="242"/>
                </a:lnTo>
                <a:lnTo>
                  <a:pt x="6" y="250"/>
                </a:lnTo>
                <a:lnTo>
                  <a:pt x="4" y="250"/>
                </a:lnTo>
                <a:lnTo>
                  <a:pt x="0" y="252"/>
                </a:lnTo>
                <a:lnTo>
                  <a:pt x="0" y="254"/>
                </a:lnTo>
                <a:lnTo>
                  <a:pt x="6" y="272"/>
                </a:lnTo>
                <a:lnTo>
                  <a:pt x="28" y="272"/>
                </a:lnTo>
                <a:lnTo>
                  <a:pt x="50" y="272"/>
                </a:lnTo>
                <a:lnTo>
                  <a:pt x="52" y="272"/>
                </a:lnTo>
                <a:lnTo>
                  <a:pt x="52" y="274"/>
                </a:lnTo>
                <a:lnTo>
                  <a:pt x="70" y="290"/>
                </a:lnTo>
                <a:lnTo>
                  <a:pt x="70" y="292"/>
                </a:lnTo>
                <a:lnTo>
                  <a:pt x="82" y="322"/>
                </a:lnTo>
                <a:lnTo>
                  <a:pt x="102" y="342"/>
                </a:lnTo>
                <a:lnTo>
                  <a:pt x="112" y="344"/>
                </a:lnTo>
                <a:lnTo>
                  <a:pt x="112" y="320"/>
                </a:lnTo>
                <a:lnTo>
                  <a:pt x="132" y="340"/>
                </a:lnTo>
                <a:lnTo>
                  <a:pt x="136" y="336"/>
                </a:lnTo>
                <a:lnTo>
                  <a:pt x="150" y="306"/>
                </a:lnTo>
                <a:lnTo>
                  <a:pt x="152" y="290"/>
                </a:lnTo>
                <a:lnTo>
                  <a:pt x="154" y="290"/>
                </a:lnTo>
                <a:lnTo>
                  <a:pt x="156" y="290"/>
                </a:lnTo>
                <a:lnTo>
                  <a:pt x="172" y="292"/>
                </a:lnTo>
                <a:lnTo>
                  <a:pt x="170" y="280"/>
                </a:lnTo>
                <a:lnTo>
                  <a:pt x="170" y="278"/>
                </a:lnTo>
                <a:lnTo>
                  <a:pt x="170" y="276"/>
                </a:lnTo>
                <a:lnTo>
                  <a:pt x="174" y="276"/>
                </a:lnTo>
                <a:lnTo>
                  <a:pt x="194" y="276"/>
                </a:lnTo>
                <a:lnTo>
                  <a:pt x="200" y="270"/>
                </a:lnTo>
                <a:lnTo>
                  <a:pt x="204" y="262"/>
                </a:lnTo>
                <a:lnTo>
                  <a:pt x="208" y="256"/>
                </a:lnTo>
                <a:lnTo>
                  <a:pt x="208" y="250"/>
                </a:lnTo>
                <a:lnTo>
                  <a:pt x="206" y="222"/>
                </a:lnTo>
                <a:lnTo>
                  <a:pt x="222" y="226"/>
                </a:lnTo>
                <a:lnTo>
                  <a:pt x="228" y="218"/>
                </a:lnTo>
                <a:lnTo>
                  <a:pt x="220" y="210"/>
                </a:lnTo>
                <a:lnTo>
                  <a:pt x="218" y="208"/>
                </a:lnTo>
                <a:lnTo>
                  <a:pt x="234" y="192"/>
                </a:lnTo>
                <a:lnTo>
                  <a:pt x="234" y="194"/>
                </a:lnTo>
                <a:lnTo>
                  <a:pt x="236" y="194"/>
                </a:lnTo>
                <a:lnTo>
                  <a:pt x="246" y="198"/>
                </a:lnTo>
                <a:lnTo>
                  <a:pt x="246" y="196"/>
                </a:lnTo>
                <a:lnTo>
                  <a:pt x="238" y="182"/>
                </a:lnTo>
                <a:lnTo>
                  <a:pt x="242" y="180"/>
                </a:lnTo>
                <a:lnTo>
                  <a:pt x="246" y="178"/>
                </a:lnTo>
                <a:lnTo>
                  <a:pt x="244" y="172"/>
                </a:lnTo>
                <a:lnTo>
                  <a:pt x="236" y="156"/>
                </a:lnTo>
                <a:lnTo>
                  <a:pt x="238" y="156"/>
                </a:lnTo>
                <a:lnTo>
                  <a:pt x="238" y="154"/>
                </a:lnTo>
                <a:lnTo>
                  <a:pt x="260" y="142"/>
                </a:lnTo>
                <a:lnTo>
                  <a:pt x="262" y="134"/>
                </a:lnTo>
                <a:lnTo>
                  <a:pt x="240" y="120"/>
                </a:lnTo>
                <a:lnTo>
                  <a:pt x="236" y="116"/>
                </a:lnTo>
                <a:lnTo>
                  <a:pt x="234" y="112"/>
                </a:lnTo>
                <a:lnTo>
                  <a:pt x="236" y="108"/>
                </a:lnTo>
                <a:lnTo>
                  <a:pt x="242" y="108"/>
                </a:lnTo>
                <a:lnTo>
                  <a:pt x="266" y="112"/>
                </a:lnTo>
                <a:lnTo>
                  <a:pt x="266" y="98"/>
                </a:lnTo>
                <a:lnTo>
                  <a:pt x="266" y="96"/>
                </a:lnTo>
                <a:lnTo>
                  <a:pt x="278" y="84"/>
                </a:lnTo>
                <a:lnTo>
                  <a:pt x="282" y="74"/>
                </a:lnTo>
                <a:lnTo>
                  <a:pt x="276" y="72"/>
                </a:lnTo>
                <a:lnTo>
                  <a:pt x="270" y="66"/>
                </a:lnTo>
                <a:lnTo>
                  <a:pt x="270" y="64"/>
                </a:lnTo>
                <a:lnTo>
                  <a:pt x="270" y="60"/>
                </a:lnTo>
                <a:lnTo>
                  <a:pt x="270" y="58"/>
                </a:lnTo>
                <a:lnTo>
                  <a:pt x="268" y="58"/>
                </a:lnTo>
                <a:lnTo>
                  <a:pt x="266" y="58"/>
                </a:lnTo>
                <a:lnTo>
                  <a:pt x="262" y="62"/>
                </a:lnTo>
                <a:lnTo>
                  <a:pt x="256" y="64"/>
                </a:lnTo>
                <a:lnTo>
                  <a:pt x="250" y="62"/>
                </a:lnTo>
                <a:lnTo>
                  <a:pt x="244" y="62"/>
                </a:lnTo>
                <a:lnTo>
                  <a:pt x="234" y="54"/>
                </a:lnTo>
                <a:lnTo>
                  <a:pt x="226" y="42"/>
                </a:lnTo>
                <a:lnTo>
                  <a:pt x="226" y="44"/>
                </a:lnTo>
                <a:lnTo>
                  <a:pt x="222" y="50"/>
                </a:lnTo>
                <a:lnTo>
                  <a:pt x="216" y="58"/>
                </a:lnTo>
                <a:lnTo>
                  <a:pt x="208" y="60"/>
                </a:lnTo>
                <a:lnTo>
                  <a:pt x="200" y="62"/>
                </a:lnTo>
                <a:lnTo>
                  <a:pt x="194" y="62"/>
                </a:lnTo>
                <a:lnTo>
                  <a:pt x="186" y="60"/>
                </a:lnTo>
                <a:lnTo>
                  <a:pt x="182" y="58"/>
                </a:lnTo>
                <a:lnTo>
                  <a:pt x="178" y="54"/>
                </a:lnTo>
                <a:lnTo>
                  <a:pt x="174" y="46"/>
                </a:lnTo>
                <a:lnTo>
                  <a:pt x="170" y="30"/>
                </a:lnTo>
                <a:lnTo>
                  <a:pt x="166" y="12"/>
                </a:lnTo>
                <a:lnTo>
                  <a:pt x="164" y="6"/>
                </a:lnTo>
                <a:lnTo>
                  <a:pt x="160" y="2"/>
                </a:lnTo>
                <a:lnTo>
                  <a:pt x="154" y="0"/>
                </a:lnTo>
                <a:lnTo>
                  <a:pt x="146" y="0"/>
                </a:lnTo>
                <a:lnTo>
                  <a:pt x="148" y="14"/>
                </a:lnTo>
                <a:lnTo>
                  <a:pt x="146" y="14"/>
                </a:lnTo>
                <a:close/>
              </a:path>
            </a:pathLst>
          </a:custGeom>
          <a:solidFill>
            <a:schemeClr val="tx1">
              <a:lumMod val="50000"/>
              <a:lumOff val="50000"/>
            </a:schemeClr>
          </a:solidFill>
          <a:ln w="12700">
            <a:noFill/>
          </a:ln>
          <a:effectLst/>
        </p:spPr>
        <p:txBody>
          <a:bodyPr anchor="t">
            <a:noAutofit/>
          </a:bodyPr>
          <a:p>
            <a:pPr lvl="0" algn="l">
              <a:spcBef>
                <a:spcPts val="0"/>
              </a:spcBef>
              <a:spcAft>
                <a:spcPts val="0"/>
              </a:spcAft>
              <a:defRPr/>
            </a:pPr>
            <a:endParaRPr lang="zh-CN" altLang="en-US" sz="2400">
              <a:noFill/>
              <a:sym typeface="+mn-ea"/>
            </a:endParaRPr>
          </a:p>
        </p:txBody>
      </p:sp>
      <p:sp>
        <p:nvSpPr>
          <p:cNvPr id="47" name="浙江"/>
          <p:cNvSpPr/>
          <p:nvPr>
            <p:custDataLst>
              <p:tags r:id="rId20"/>
            </p:custDataLst>
          </p:nvPr>
        </p:nvSpPr>
        <p:spPr bwMode="auto">
          <a:xfrm>
            <a:off x="5755640" y="4464050"/>
            <a:ext cx="509270" cy="589915"/>
          </a:xfrm>
          <a:custGeom>
            <a:avLst/>
            <a:gdLst>
              <a:gd name="T0" fmla="*/ 2147483646 w 242"/>
              <a:gd name="T1" fmla="*/ 2147483646 h 280"/>
              <a:gd name="T2" fmla="*/ 2147483646 w 242"/>
              <a:gd name="T3" fmla="*/ 2147483646 h 280"/>
              <a:gd name="T4" fmla="*/ 2147483646 w 242"/>
              <a:gd name="T5" fmla="*/ 2147483646 h 280"/>
              <a:gd name="T6" fmla="*/ 2147483646 w 242"/>
              <a:gd name="T7" fmla="*/ 2147483646 h 280"/>
              <a:gd name="T8" fmla="*/ 2147483646 w 242"/>
              <a:gd name="T9" fmla="*/ 2147483646 h 280"/>
              <a:gd name="T10" fmla="*/ 2147483646 w 242"/>
              <a:gd name="T11" fmla="*/ 2147483646 h 280"/>
              <a:gd name="T12" fmla="*/ 2147483646 w 242"/>
              <a:gd name="T13" fmla="*/ 2147483646 h 280"/>
              <a:gd name="T14" fmla="*/ 2147483646 w 242"/>
              <a:gd name="T15" fmla="*/ 2147483646 h 280"/>
              <a:gd name="T16" fmla="*/ 2147483646 w 242"/>
              <a:gd name="T17" fmla="*/ 2147483646 h 280"/>
              <a:gd name="T18" fmla="*/ 0 w 242"/>
              <a:gd name="T19" fmla="*/ 2147483646 h 280"/>
              <a:gd name="T20" fmla="*/ 2147483646 w 242"/>
              <a:gd name="T21" fmla="*/ 2147483646 h 280"/>
              <a:gd name="T22" fmla="*/ 2147483646 w 242"/>
              <a:gd name="T23" fmla="*/ 2147483646 h 280"/>
              <a:gd name="T24" fmla="*/ 2147483646 w 242"/>
              <a:gd name="T25" fmla="*/ 2147483646 h 280"/>
              <a:gd name="T26" fmla="*/ 2147483646 w 242"/>
              <a:gd name="T27" fmla="*/ 2147483646 h 280"/>
              <a:gd name="T28" fmla="*/ 2147483646 w 242"/>
              <a:gd name="T29" fmla="*/ 2147483646 h 280"/>
              <a:gd name="T30" fmla="*/ 2147483646 w 242"/>
              <a:gd name="T31" fmla="*/ 2147483646 h 280"/>
              <a:gd name="T32" fmla="*/ 2147483646 w 242"/>
              <a:gd name="T33" fmla="*/ 2147483646 h 280"/>
              <a:gd name="T34" fmla="*/ 2147483646 w 242"/>
              <a:gd name="T35" fmla="*/ 2147483646 h 280"/>
              <a:gd name="T36" fmla="*/ 2147483646 w 242"/>
              <a:gd name="T37" fmla="*/ 2147483646 h 280"/>
              <a:gd name="T38" fmla="*/ 2147483646 w 242"/>
              <a:gd name="T39" fmla="*/ 2147483646 h 280"/>
              <a:gd name="T40" fmla="*/ 2147483646 w 242"/>
              <a:gd name="T41" fmla="*/ 2147483646 h 280"/>
              <a:gd name="T42" fmla="*/ 2147483646 w 242"/>
              <a:gd name="T43" fmla="*/ 2147483646 h 280"/>
              <a:gd name="T44" fmla="*/ 2147483646 w 242"/>
              <a:gd name="T45" fmla="*/ 2147483646 h 280"/>
              <a:gd name="T46" fmla="*/ 2147483646 w 242"/>
              <a:gd name="T47" fmla="*/ 2147483646 h 280"/>
              <a:gd name="T48" fmla="*/ 2147483646 w 242"/>
              <a:gd name="T49" fmla="*/ 2147483646 h 280"/>
              <a:gd name="T50" fmla="*/ 2147483646 w 242"/>
              <a:gd name="T51" fmla="*/ 2147483646 h 280"/>
              <a:gd name="T52" fmla="*/ 2147483646 w 242"/>
              <a:gd name="T53" fmla="*/ 2147483646 h 280"/>
              <a:gd name="T54" fmla="*/ 2147483646 w 242"/>
              <a:gd name="T55" fmla="*/ 2147483646 h 280"/>
              <a:gd name="T56" fmla="*/ 2147483646 w 242"/>
              <a:gd name="T57" fmla="*/ 2147483646 h 280"/>
              <a:gd name="T58" fmla="*/ 2147483646 w 242"/>
              <a:gd name="T59" fmla="*/ 2147483646 h 280"/>
              <a:gd name="T60" fmla="*/ 2147483646 w 242"/>
              <a:gd name="T61" fmla="*/ 2147483646 h 280"/>
              <a:gd name="T62" fmla="*/ 2147483646 w 242"/>
              <a:gd name="T63" fmla="*/ 2147483646 h 280"/>
              <a:gd name="T64" fmla="*/ 2147483646 w 242"/>
              <a:gd name="T65" fmla="*/ 2147483646 h 280"/>
              <a:gd name="T66" fmla="*/ 2147483646 w 242"/>
              <a:gd name="T67" fmla="*/ 2147483646 h 280"/>
              <a:gd name="T68" fmla="*/ 2147483646 w 242"/>
              <a:gd name="T69" fmla="*/ 2147483646 h 280"/>
              <a:gd name="T70" fmla="*/ 2147483646 w 242"/>
              <a:gd name="T71" fmla="*/ 2147483646 h 280"/>
              <a:gd name="T72" fmla="*/ 2147483646 w 242"/>
              <a:gd name="T73" fmla="*/ 2147483646 h 280"/>
              <a:gd name="T74" fmla="*/ 2147483646 w 242"/>
              <a:gd name="T75" fmla="*/ 2147483646 h 280"/>
              <a:gd name="T76" fmla="*/ 2147483646 w 242"/>
              <a:gd name="T77" fmla="*/ 2147483646 h 280"/>
              <a:gd name="T78" fmla="*/ 2147483646 w 242"/>
              <a:gd name="T79" fmla="*/ 2147483646 h 280"/>
              <a:gd name="T80" fmla="*/ 2147483646 w 242"/>
              <a:gd name="T81" fmla="*/ 2147483646 h 280"/>
              <a:gd name="T82" fmla="*/ 2147483646 w 242"/>
              <a:gd name="T83" fmla="*/ 2147483646 h 280"/>
              <a:gd name="T84" fmla="*/ 2147483646 w 242"/>
              <a:gd name="T85" fmla="*/ 2147483646 h 280"/>
              <a:gd name="T86" fmla="*/ 2147483646 w 242"/>
              <a:gd name="T87" fmla="*/ 2147483646 h 280"/>
              <a:gd name="T88" fmla="*/ 2147483646 w 242"/>
              <a:gd name="T89" fmla="*/ 2147483646 h 280"/>
              <a:gd name="T90" fmla="*/ 2147483646 w 242"/>
              <a:gd name="T91" fmla="*/ 2147483646 h 28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42" h="280">
                <a:moveTo>
                  <a:pt x="148" y="4"/>
                </a:moveTo>
                <a:lnTo>
                  <a:pt x="148" y="4"/>
                </a:lnTo>
                <a:lnTo>
                  <a:pt x="136" y="8"/>
                </a:lnTo>
                <a:lnTo>
                  <a:pt x="126" y="12"/>
                </a:lnTo>
                <a:lnTo>
                  <a:pt x="116" y="10"/>
                </a:lnTo>
                <a:lnTo>
                  <a:pt x="102" y="6"/>
                </a:lnTo>
                <a:lnTo>
                  <a:pt x="84" y="4"/>
                </a:lnTo>
                <a:lnTo>
                  <a:pt x="78" y="6"/>
                </a:lnTo>
                <a:lnTo>
                  <a:pt x="74" y="12"/>
                </a:lnTo>
                <a:lnTo>
                  <a:pt x="62" y="28"/>
                </a:lnTo>
                <a:lnTo>
                  <a:pt x="74" y="52"/>
                </a:lnTo>
                <a:lnTo>
                  <a:pt x="54" y="64"/>
                </a:lnTo>
                <a:lnTo>
                  <a:pt x="38" y="60"/>
                </a:lnTo>
                <a:lnTo>
                  <a:pt x="44" y="74"/>
                </a:lnTo>
                <a:lnTo>
                  <a:pt x="44" y="78"/>
                </a:lnTo>
                <a:lnTo>
                  <a:pt x="44" y="82"/>
                </a:lnTo>
                <a:lnTo>
                  <a:pt x="42" y="88"/>
                </a:lnTo>
                <a:lnTo>
                  <a:pt x="36" y="100"/>
                </a:lnTo>
                <a:lnTo>
                  <a:pt x="32" y="106"/>
                </a:lnTo>
                <a:lnTo>
                  <a:pt x="4" y="132"/>
                </a:lnTo>
                <a:lnTo>
                  <a:pt x="10" y="136"/>
                </a:lnTo>
                <a:lnTo>
                  <a:pt x="6" y="140"/>
                </a:lnTo>
                <a:lnTo>
                  <a:pt x="2" y="144"/>
                </a:lnTo>
                <a:lnTo>
                  <a:pt x="0" y="148"/>
                </a:lnTo>
                <a:lnTo>
                  <a:pt x="0" y="152"/>
                </a:lnTo>
                <a:lnTo>
                  <a:pt x="0" y="156"/>
                </a:lnTo>
                <a:lnTo>
                  <a:pt x="20" y="186"/>
                </a:lnTo>
                <a:lnTo>
                  <a:pt x="30" y="202"/>
                </a:lnTo>
                <a:lnTo>
                  <a:pt x="30" y="204"/>
                </a:lnTo>
                <a:lnTo>
                  <a:pt x="30" y="206"/>
                </a:lnTo>
                <a:lnTo>
                  <a:pt x="30" y="208"/>
                </a:lnTo>
                <a:lnTo>
                  <a:pt x="28" y="210"/>
                </a:lnTo>
                <a:lnTo>
                  <a:pt x="34" y="210"/>
                </a:lnTo>
                <a:lnTo>
                  <a:pt x="40" y="214"/>
                </a:lnTo>
                <a:lnTo>
                  <a:pt x="44" y="218"/>
                </a:lnTo>
                <a:lnTo>
                  <a:pt x="48" y="224"/>
                </a:lnTo>
                <a:lnTo>
                  <a:pt x="50" y="234"/>
                </a:lnTo>
                <a:lnTo>
                  <a:pt x="52" y="246"/>
                </a:lnTo>
                <a:lnTo>
                  <a:pt x="56" y="262"/>
                </a:lnTo>
                <a:lnTo>
                  <a:pt x="58" y="266"/>
                </a:lnTo>
                <a:lnTo>
                  <a:pt x="64" y="270"/>
                </a:lnTo>
                <a:lnTo>
                  <a:pt x="68" y="272"/>
                </a:lnTo>
                <a:lnTo>
                  <a:pt x="74" y="272"/>
                </a:lnTo>
                <a:lnTo>
                  <a:pt x="80" y="270"/>
                </a:lnTo>
                <a:lnTo>
                  <a:pt x="84" y="268"/>
                </a:lnTo>
                <a:lnTo>
                  <a:pt x="90" y="264"/>
                </a:lnTo>
                <a:lnTo>
                  <a:pt x="90" y="260"/>
                </a:lnTo>
                <a:lnTo>
                  <a:pt x="90" y="258"/>
                </a:lnTo>
                <a:lnTo>
                  <a:pt x="104" y="248"/>
                </a:lnTo>
                <a:lnTo>
                  <a:pt x="104" y="250"/>
                </a:lnTo>
                <a:lnTo>
                  <a:pt x="116" y="268"/>
                </a:lnTo>
                <a:lnTo>
                  <a:pt x="122" y="270"/>
                </a:lnTo>
                <a:lnTo>
                  <a:pt x="130" y="272"/>
                </a:lnTo>
                <a:lnTo>
                  <a:pt x="134" y="272"/>
                </a:lnTo>
                <a:lnTo>
                  <a:pt x="130" y="262"/>
                </a:lnTo>
                <a:lnTo>
                  <a:pt x="146" y="268"/>
                </a:lnTo>
                <a:lnTo>
                  <a:pt x="150" y="268"/>
                </a:lnTo>
                <a:lnTo>
                  <a:pt x="152" y="270"/>
                </a:lnTo>
                <a:lnTo>
                  <a:pt x="166" y="280"/>
                </a:lnTo>
                <a:lnTo>
                  <a:pt x="170" y="274"/>
                </a:lnTo>
                <a:lnTo>
                  <a:pt x="168" y="248"/>
                </a:lnTo>
                <a:lnTo>
                  <a:pt x="170" y="246"/>
                </a:lnTo>
                <a:lnTo>
                  <a:pt x="180" y="234"/>
                </a:lnTo>
                <a:lnTo>
                  <a:pt x="180" y="232"/>
                </a:lnTo>
                <a:lnTo>
                  <a:pt x="176" y="226"/>
                </a:lnTo>
                <a:lnTo>
                  <a:pt x="172" y="224"/>
                </a:lnTo>
                <a:lnTo>
                  <a:pt x="174" y="222"/>
                </a:lnTo>
                <a:lnTo>
                  <a:pt x="176" y="220"/>
                </a:lnTo>
                <a:lnTo>
                  <a:pt x="178" y="220"/>
                </a:lnTo>
                <a:lnTo>
                  <a:pt x="198" y="186"/>
                </a:lnTo>
                <a:lnTo>
                  <a:pt x="200" y="188"/>
                </a:lnTo>
                <a:lnTo>
                  <a:pt x="204" y="188"/>
                </a:lnTo>
                <a:lnTo>
                  <a:pt x="204" y="190"/>
                </a:lnTo>
                <a:lnTo>
                  <a:pt x="204" y="204"/>
                </a:lnTo>
                <a:lnTo>
                  <a:pt x="228" y="184"/>
                </a:lnTo>
                <a:lnTo>
                  <a:pt x="226" y="172"/>
                </a:lnTo>
                <a:lnTo>
                  <a:pt x="222" y="172"/>
                </a:lnTo>
                <a:lnTo>
                  <a:pt x="214" y="174"/>
                </a:lnTo>
                <a:lnTo>
                  <a:pt x="228" y="136"/>
                </a:lnTo>
                <a:lnTo>
                  <a:pt x="216" y="136"/>
                </a:lnTo>
                <a:lnTo>
                  <a:pt x="214" y="136"/>
                </a:lnTo>
                <a:lnTo>
                  <a:pt x="214" y="134"/>
                </a:lnTo>
                <a:lnTo>
                  <a:pt x="210" y="128"/>
                </a:lnTo>
                <a:lnTo>
                  <a:pt x="208" y="122"/>
                </a:lnTo>
                <a:lnTo>
                  <a:pt x="210" y="116"/>
                </a:lnTo>
                <a:lnTo>
                  <a:pt x="230" y="116"/>
                </a:lnTo>
                <a:lnTo>
                  <a:pt x="242" y="116"/>
                </a:lnTo>
                <a:lnTo>
                  <a:pt x="240" y="106"/>
                </a:lnTo>
                <a:lnTo>
                  <a:pt x="232" y="92"/>
                </a:lnTo>
                <a:lnTo>
                  <a:pt x="216" y="86"/>
                </a:lnTo>
                <a:lnTo>
                  <a:pt x="232" y="70"/>
                </a:lnTo>
                <a:lnTo>
                  <a:pt x="232" y="66"/>
                </a:lnTo>
                <a:lnTo>
                  <a:pt x="224" y="68"/>
                </a:lnTo>
                <a:lnTo>
                  <a:pt x="220" y="68"/>
                </a:lnTo>
                <a:lnTo>
                  <a:pt x="220" y="66"/>
                </a:lnTo>
                <a:lnTo>
                  <a:pt x="220" y="64"/>
                </a:lnTo>
                <a:lnTo>
                  <a:pt x="218" y="58"/>
                </a:lnTo>
                <a:lnTo>
                  <a:pt x="214" y="54"/>
                </a:lnTo>
                <a:lnTo>
                  <a:pt x="210" y="50"/>
                </a:lnTo>
                <a:lnTo>
                  <a:pt x="204" y="48"/>
                </a:lnTo>
                <a:lnTo>
                  <a:pt x="172" y="48"/>
                </a:lnTo>
                <a:lnTo>
                  <a:pt x="160" y="64"/>
                </a:lnTo>
                <a:lnTo>
                  <a:pt x="156" y="64"/>
                </a:lnTo>
                <a:lnTo>
                  <a:pt x="104" y="48"/>
                </a:lnTo>
                <a:lnTo>
                  <a:pt x="154" y="36"/>
                </a:lnTo>
                <a:lnTo>
                  <a:pt x="158" y="34"/>
                </a:lnTo>
                <a:lnTo>
                  <a:pt x="162" y="30"/>
                </a:lnTo>
                <a:lnTo>
                  <a:pt x="178" y="12"/>
                </a:lnTo>
                <a:lnTo>
                  <a:pt x="162" y="0"/>
                </a:lnTo>
                <a:lnTo>
                  <a:pt x="148" y="4"/>
                </a:lnTo>
                <a:close/>
              </a:path>
            </a:pathLst>
          </a:custGeom>
          <a:solidFill>
            <a:srgbClr val="FF5900"/>
          </a:solidFill>
          <a:ln>
            <a:noFill/>
          </a:ln>
        </p:spPr>
        <p:txBody>
          <a:bodyPr anchor="ctr">
            <a:noAutofit/>
            <a:scene3d>
              <a:camera prst="orthographicFront"/>
              <a:lightRig rig="threePt" dir="t"/>
            </a:scene3d>
            <a:sp3d>
              <a:contourClr>
                <a:srgbClr val="FFFFFF"/>
              </a:contourClr>
            </a:sp3d>
          </a:bodyPr>
          <a:p>
            <a:pPr lvl="0" algn="ctr">
              <a:spcBef>
                <a:spcPts val="0"/>
              </a:spcBef>
              <a:spcAft>
                <a:spcPts val="0"/>
              </a:spcAft>
              <a:defRPr/>
            </a:pPr>
            <a:endParaRPr lang="zh-CN" altLang="en-US" sz="2400">
              <a:solidFill>
                <a:schemeClr val="bg2">
                  <a:lumMod val="50000"/>
                </a:schemeClr>
              </a:solidFill>
              <a:sym typeface="+mn-ea"/>
            </a:endParaRPr>
          </a:p>
        </p:txBody>
      </p:sp>
      <p:sp>
        <p:nvSpPr>
          <p:cNvPr id="48" name="安徽"/>
          <p:cNvSpPr/>
          <p:nvPr>
            <p:custDataLst>
              <p:tags r:id="rId21"/>
            </p:custDataLst>
          </p:nvPr>
        </p:nvSpPr>
        <p:spPr bwMode="auto">
          <a:xfrm>
            <a:off x="5257800" y="3952875"/>
            <a:ext cx="644525" cy="789940"/>
          </a:xfrm>
          <a:custGeom>
            <a:avLst/>
            <a:gdLst>
              <a:gd name="T0" fmla="*/ 2147483646 w 306"/>
              <a:gd name="T1" fmla="*/ 2147483646 h 374"/>
              <a:gd name="T2" fmla="*/ 2147483646 w 306"/>
              <a:gd name="T3" fmla="*/ 2147483646 h 374"/>
              <a:gd name="T4" fmla="*/ 2147483646 w 306"/>
              <a:gd name="T5" fmla="*/ 2147483646 h 374"/>
              <a:gd name="T6" fmla="*/ 2147483646 w 306"/>
              <a:gd name="T7" fmla="*/ 2147483646 h 374"/>
              <a:gd name="T8" fmla="*/ 2147483646 w 306"/>
              <a:gd name="T9" fmla="*/ 2147483646 h 374"/>
              <a:gd name="T10" fmla="*/ 2147483646 w 306"/>
              <a:gd name="T11" fmla="*/ 2147483646 h 374"/>
              <a:gd name="T12" fmla="*/ 2147483646 w 306"/>
              <a:gd name="T13" fmla="*/ 2147483646 h 374"/>
              <a:gd name="T14" fmla="*/ 2147483646 w 306"/>
              <a:gd name="T15" fmla="*/ 2147483646 h 374"/>
              <a:gd name="T16" fmla="*/ 2147483646 w 306"/>
              <a:gd name="T17" fmla="*/ 2147483646 h 374"/>
              <a:gd name="T18" fmla="*/ 2147483646 w 306"/>
              <a:gd name="T19" fmla="*/ 2147483646 h 374"/>
              <a:gd name="T20" fmla="*/ 2147483646 w 306"/>
              <a:gd name="T21" fmla="*/ 2147483646 h 374"/>
              <a:gd name="T22" fmla="*/ 2147483646 w 306"/>
              <a:gd name="T23" fmla="*/ 2147483646 h 374"/>
              <a:gd name="T24" fmla="*/ 2147483646 w 306"/>
              <a:gd name="T25" fmla="*/ 2147483646 h 374"/>
              <a:gd name="T26" fmla="*/ 2147483646 w 306"/>
              <a:gd name="T27" fmla="*/ 2147483646 h 374"/>
              <a:gd name="T28" fmla="*/ 2147483646 w 306"/>
              <a:gd name="T29" fmla="*/ 2147483646 h 374"/>
              <a:gd name="T30" fmla="*/ 2147483646 w 306"/>
              <a:gd name="T31" fmla="*/ 2147483646 h 374"/>
              <a:gd name="T32" fmla="*/ 2147483646 w 306"/>
              <a:gd name="T33" fmla="*/ 2147483646 h 374"/>
              <a:gd name="T34" fmla="*/ 2147483646 w 306"/>
              <a:gd name="T35" fmla="*/ 2147483646 h 374"/>
              <a:gd name="T36" fmla="*/ 2147483646 w 306"/>
              <a:gd name="T37" fmla="*/ 2147483646 h 374"/>
              <a:gd name="T38" fmla="*/ 2147483646 w 306"/>
              <a:gd name="T39" fmla="*/ 2147483646 h 374"/>
              <a:gd name="T40" fmla="*/ 2147483646 w 306"/>
              <a:gd name="T41" fmla="*/ 2147483646 h 374"/>
              <a:gd name="T42" fmla="*/ 2147483646 w 306"/>
              <a:gd name="T43" fmla="*/ 2147483646 h 374"/>
              <a:gd name="T44" fmla="*/ 2147483646 w 306"/>
              <a:gd name="T45" fmla="*/ 2147483646 h 374"/>
              <a:gd name="T46" fmla="*/ 2147483646 w 306"/>
              <a:gd name="T47" fmla="*/ 2147483646 h 374"/>
              <a:gd name="T48" fmla="*/ 2147483646 w 306"/>
              <a:gd name="T49" fmla="*/ 2147483646 h 374"/>
              <a:gd name="T50" fmla="*/ 2147483646 w 306"/>
              <a:gd name="T51" fmla="*/ 2147483646 h 374"/>
              <a:gd name="T52" fmla="*/ 2147483646 w 306"/>
              <a:gd name="T53" fmla="*/ 2147483646 h 374"/>
              <a:gd name="T54" fmla="*/ 2147483646 w 306"/>
              <a:gd name="T55" fmla="*/ 2147483646 h 374"/>
              <a:gd name="T56" fmla="*/ 2147483646 w 306"/>
              <a:gd name="T57" fmla="*/ 2147483646 h 374"/>
              <a:gd name="T58" fmla="*/ 2147483646 w 306"/>
              <a:gd name="T59" fmla="*/ 2147483646 h 374"/>
              <a:gd name="T60" fmla="*/ 2147483646 w 306"/>
              <a:gd name="T61" fmla="*/ 2147483646 h 374"/>
              <a:gd name="T62" fmla="*/ 2147483646 w 306"/>
              <a:gd name="T63" fmla="*/ 2147483646 h 374"/>
              <a:gd name="T64" fmla="*/ 2147483646 w 306"/>
              <a:gd name="T65" fmla="*/ 2147483646 h 374"/>
              <a:gd name="T66" fmla="*/ 2147483646 w 306"/>
              <a:gd name="T67" fmla="*/ 2147483646 h 374"/>
              <a:gd name="T68" fmla="*/ 2147483646 w 306"/>
              <a:gd name="T69" fmla="*/ 2147483646 h 374"/>
              <a:gd name="T70" fmla="*/ 2147483646 w 306"/>
              <a:gd name="T71" fmla="*/ 2147483646 h 374"/>
              <a:gd name="T72" fmla="*/ 2147483646 w 306"/>
              <a:gd name="T73" fmla="*/ 2147483646 h 374"/>
              <a:gd name="T74" fmla="*/ 2147483646 w 306"/>
              <a:gd name="T75" fmla="*/ 2147483646 h 374"/>
              <a:gd name="T76" fmla="*/ 2147483646 w 306"/>
              <a:gd name="T77" fmla="*/ 2147483646 h 374"/>
              <a:gd name="T78" fmla="*/ 2147483646 w 306"/>
              <a:gd name="T79" fmla="*/ 2147483646 h 374"/>
              <a:gd name="T80" fmla="*/ 2147483646 w 306"/>
              <a:gd name="T81" fmla="*/ 2147483646 h 374"/>
              <a:gd name="T82" fmla="*/ 2147483646 w 306"/>
              <a:gd name="T83" fmla="*/ 2147483646 h 374"/>
              <a:gd name="T84" fmla="*/ 2147483646 w 306"/>
              <a:gd name="T85" fmla="*/ 2147483646 h 374"/>
              <a:gd name="T86" fmla="*/ 2147483646 w 306"/>
              <a:gd name="T87" fmla="*/ 2147483646 h 374"/>
              <a:gd name="T88" fmla="*/ 2147483646 w 306"/>
              <a:gd name="T89" fmla="*/ 2147483646 h 374"/>
              <a:gd name="T90" fmla="*/ 2147483646 w 306"/>
              <a:gd name="T91" fmla="*/ 2147483646 h 374"/>
              <a:gd name="T92" fmla="*/ 2147483646 w 306"/>
              <a:gd name="T93" fmla="*/ 2147483646 h 374"/>
              <a:gd name="T94" fmla="*/ 2147483646 w 306"/>
              <a:gd name="T95" fmla="*/ 2147483646 h 374"/>
              <a:gd name="T96" fmla="*/ 2147483646 w 306"/>
              <a:gd name="T97" fmla="*/ 2147483646 h 374"/>
              <a:gd name="T98" fmla="*/ 2147483646 w 306"/>
              <a:gd name="T99" fmla="*/ 2147483646 h 374"/>
              <a:gd name="T100" fmla="*/ 2147483646 w 306"/>
              <a:gd name="T101" fmla="*/ 2147483646 h 374"/>
              <a:gd name="T102" fmla="*/ 2147483646 w 306"/>
              <a:gd name="T103" fmla="*/ 2147483646 h 374"/>
              <a:gd name="T104" fmla="*/ 2147483646 w 306"/>
              <a:gd name="T105" fmla="*/ 2147483646 h 374"/>
              <a:gd name="T106" fmla="*/ 2147483646 w 306"/>
              <a:gd name="T107" fmla="*/ 2147483646 h 374"/>
              <a:gd name="T108" fmla="*/ 2147483646 w 306"/>
              <a:gd name="T109" fmla="*/ 2147483646 h 374"/>
              <a:gd name="T110" fmla="*/ 2147483646 w 306"/>
              <a:gd name="T111" fmla="*/ 2147483646 h 374"/>
              <a:gd name="T112" fmla="*/ 2147483646 w 306"/>
              <a:gd name="T113" fmla="*/ 2147483646 h 374"/>
              <a:gd name="T114" fmla="*/ 2147483646 w 306"/>
              <a:gd name="T115" fmla="*/ 2147483646 h 3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6" h="374">
                <a:moveTo>
                  <a:pt x="192" y="106"/>
                </a:moveTo>
                <a:lnTo>
                  <a:pt x="192" y="106"/>
                </a:lnTo>
                <a:lnTo>
                  <a:pt x="186" y="86"/>
                </a:lnTo>
                <a:lnTo>
                  <a:pt x="180" y="70"/>
                </a:lnTo>
                <a:lnTo>
                  <a:pt x="174" y="60"/>
                </a:lnTo>
                <a:lnTo>
                  <a:pt x="170" y="56"/>
                </a:lnTo>
                <a:lnTo>
                  <a:pt x="142" y="46"/>
                </a:lnTo>
                <a:lnTo>
                  <a:pt x="122" y="40"/>
                </a:lnTo>
                <a:lnTo>
                  <a:pt x="110" y="34"/>
                </a:lnTo>
                <a:lnTo>
                  <a:pt x="104" y="30"/>
                </a:lnTo>
                <a:lnTo>
                  <a:pt x="96" y="22"/>
                </a:lnTo>
                <a:lnTo>
                  <a:pt x="80" y="0"/>
                </a:lnTo>
                <a:lnTo>
                  <a:pt x="74" y="0"/>
                </a:lnTo>
                <a:lnTo>
                  <a:pt x="76" y="2"/>
                </a:lnTo>
                <a:lnTo>
                  <a:pt x="82" y="14"/>
                </a:lnTo>
                <a:lnTo>
                  <a:pt x="96" y="34"/>
                </a:lnTo>
                <a:lnTo>
                  <a:pt x="98" y="36"/>
                </a:lnTo>
                <a:lnTo>
                  <a:pt x="98" y="38"/>
                </a:lnTo>
                <a:lnTo>
                  <a:pt x="86" y="60"/>
                </a:lnTo>
                <a:lnTo>
                  <a:pt x="78" y="70"/>
                </a:lnTo>
                <a:lnTo>
                  <a:pt x="74" y="72"/>
                </a:lnTo>
                <a:lnTo>
                  <a:pt x="72" y="72"/>
                </a:lnTo>
                <a:lnTo>
                  <a:pt x="64" y="66"/>
                </a:lnTo>
                <a:lnTo>
                  <a:pt x="52" y="50"/>
                </a:lnTo>
                <a:lnTo>
                  <a:pt x="38" y="46"/>
                </a:lnTo>
                <a:lnTo>
                  <a:pt x="40" y="54"/>
                </a:lnTo>
                <a:lnTo>
                  <a:pt x="46" y="70"/>
                </a:lnTo>
                <a:lnTo>
                  <a:pt x="46" y="72"/>
                </a:lnTo>
                <a:lnTo>
                  <a:pt x="46" y="74"/>
                </a:lnTo>
                <a:lnTo>
                  <a:pt x="44" y="82"/>
                </a:lnTo>
                <a:lnTo>
                  <a:pt x="28" y="88"/>
                </a:lnTo>
                <a:lnTo>
                  <a:pt x="24" y="90"/>
                </a:lnTo>
                <a:lnTo>
                  <a:pt x="22" y="94"/>
                </a:lnTo>
                <a:lnTo>
                  <a:pt x="22" y="102"/>
                </a:lnTo>
                <a:lnTo>
                  <a:pt x="24" y="116"/>
                </a:lnTo>
                <a:lnTo>
                  <a:pt x="20" y="124"/>
                </a:lnTo>
                <a:lnTo>
                  <a:pt x="18" y="126"/>
                </a:lnTo>
                <a:lnTo>
                  <a:pt x="16" y="126"/>
                </a:lnTo>
                <a:lnTo>
                  <a:pt x="0" y="122"/>
                </a:lnTo>
                <a:lnTo>
                  <a:pt x="2" y="126"/>
                </a:lnTo>
                <a:lnTo>
                  <a:pt x="8" y="130"/>
                </a:lnTo>
                <a:lnTo>
                  <a:pt x="18" y="144"/>
                </a:lnTo>
                <a:lnTo>
                  <a:pt x="28" y="160"/>
                </a:lnTo>
                <a:lnTo>
                  <a:pt x="28" y="162"/>
                </a:lnTo>
                <a:lnTo>
                  <a:pt x="36" y="162"/>
                </a:lnTo>
                <a:lnTo>
                  <a:pt x="42" y="160"/>
                </a:lnTo>
                <a:lnTo>
                  <a:pt x="48" y="162"/>
                </a:lnTo>
                <a:lnTo>
                  <a:pt x="54" y="164"/>
                </a:lnTo>
                <a:lnTo>
                  <a:pt x="60" y="166"/>
                </a:lnTo>
                <a:lnTo>
                  <a:pt x="70" y="178"/>
                </a:lnTo>
                <a:lnTo>
                  <a:pt x="68" y="200"/>
                </a:lnTo>
                <a:lnTo>
                  <a:pt x="72" y="204"/>
                </a:lnTo>
                <a:lnTo>
                  <a:pt x="72" y="210"/>
                </a:lnTo>
                <a:lnTo>
                  <a:pt x="68" y="214"/>
                </a:lnTo>
                <a:lnTo>
                  <a:pt x="60" y="218"/>
                </a:lnTo>
                <a:lnTo>
                  <a:pt x="56" y="218"/>
                </a:lnTo>
                <a:lnTo>
                  <a:pt x="54" y="220"/>
                </a:lnTo>
                <a:lnTo>
                  <a:pt x="52" y="224"/>
                </a:lnTo>
                <a:lnTo>
                  <a:pt x="50" y="230"/>
                </a:lnTo>
                <a:lnTo>
                  <a:pt x="44" y="244"/>
                </a:lnTo>
                <a:lnTo>
                  <a:pt x="52" y="254"/>
                </a:lnTo>
                <a:lnTo>
                  <a:pt x="74" y="258"/>
                </a:lnTo>
                <a:lnTo>
                  <a:pt x="76" y="258"/>
                </a:lnTo>
                <a:lnTo>
                  <a:pt x="86" y="268"/>
                </a:lnTo>
                <a:lnTo>
                  <a:pt x="72" y="288"/>
                </a:lnTo>
                <a:lnTo>
                  <a:pt x="102" y="352"/>
                </a:lnTo>
                <a:lnTo>
                  <a:pt x="104" y="354"/>
                </a:lnTo>
                <a:lnTo>
                  <a:pt x="98" y="358"/>
                </a:lnTo>
                <a:lnTo>
                  <a:pt x="100" y="364"/>
                </a:lnTo>
                <a:lnTo>
                  <a:pt x="156" y="330"/>
                </a:lnTo>
                <a:lnTo>
                  <a:pt x="146" y="346"/>
                </a:lnTo>
                <a:lnTo>
                  <a:pt x="138" y="362"/>
                </a:lnTo>
                <a:lnTo>
                  <a:pt x="134" y="374"/>
                </a:lnTo>
                <a:lnTo>
                  <a:pt x="140" y="372"/>
                </a:lnTo>
                <a:lnTo>
                  <a:pt x="146" y="366"/>
                </a:lnTo>
                <a:lnTo>
                  <a:pt x="152" y="360"/>
                </a:lnTo>
                <a:lnTo>
                  <a:pt x="156" y="350"/>
                </a:lnTo>
                <a:lnTo>
                  <a:pt x="158" y="350"/>
                </a:lnTo>
                <a:lnTo>
                  <a:pt x="172" y="342"/>
                </a:lnTo>
                <a:lnTo>
                  <a:pt x="174" y="340"/>
                </a:lnTo>
                <a:lnTo>
                  <a:pt x="196" y="358"/>
                </a:lnTo>
                <a:lnTo>
                  <a:pt x="220" y="360"/>
                </a:lnTo>
                <a:lnTo>
                  <a:pt x="232" y="368"/>
                </a:lnTo>
                <a:lnTo>
                  <a:pt x="260" y="342"/>
                </a:lnTo>
                <a:lnTo>
                  <a:pt x="264" y="336"/>
                </a:lnTo>
                <a:lnTo>
                  <a:pt x="268" y="326"/>
                </a:lnTo>
                <a:lnTo>
                  <a:pt x="272" y="320"/>
                </a:lnTo>
                <a:lnTo>
                  <a:pt x="270" y="312"/>
                </a:lnTo>
                <a:lnTo>
                  <a:pt x="260" y="296"/>
                </a:lnTo>
                <a:lnTo>
                  <a:pt x="254" y="286"/>
                </a:lnTo>
                <a:lnTo>
                  <a:pt x="288" y="298"/>
                </a:lnTo>
                <a:lnTo>
                  <a:pt x="300" y="292"/>
                </a:lnTo>
                <a:lnTo>
                  <a:pt x="288" y="270"/>
                </a:lnTo>
                <a:lnTo>
                  <a:pt x="288" y="268"/>
                </a:lnTo>
                <a:lnTo>
                  <a:pt x="306" y="246"/>
                </a:lnTo>
                <a:lnTo>
                  <a:pt x="298" y="234"/>
                </a:lnTo>
                <a:lnTo>
                  <a:pt x="290" y="226"/>
                </a:lnTo>
                <a:lnTo>
                  <a:pt x="284" y="222"/>
                </a:lnTo>
                <a:lnTo>
                  <a:pt x="282" y="222"/>
                </a:lnTo>
                <a:lnTo>
                  <a:pt x="272" y="232"/>
                </a:lnTo>
                <a:lnTo>
                  <a:pt x="272" y="230"/>
                </a:lnTo>
                <a:lnTo>
                  <a:pt x="270" y="230"/>
                </a:lnTo>
                <a:lnTo>
                  <a:pt x="256" y="226"/>
                </a:lnTo>
                <a:lnTo>
                  <a:pt x="252" y="214"/>
                </a:lnTo>
                <a:lnTo>
                  <a:pt x="244" y="210"/>
                </a:lnTo>
                <a:lnTo>
                  <a:pt x="236" y="204"/>
                </a:lnTo>
                <a:lnTo>
                  <a:pt x="226" y="198"/>
                </a:lnTo>
                <a:lnTo>
                  <a:pt x="218" y="192"/>
                </a:lnTo>
                <a:lnTo>
                  <a:pt x="216" y="190"/>
                </a:lnTo>
                <a:lnTo>
                  <a:pt x="216" y="186"/>
                </a:lnTo>
                <a:lnTo>
                  <a:pt x="214" y="184"/>
                </a:lnTo>
                <a:lnTo>
                  <a:pt x="216" y="180"/>
                </a:lnTo>
                <a:lnTo>
                  <a:pt x="220" y="170"/>
                </a:lnTo>
                <a:lnTo>
                  <a:pt x="230" y="152"/>
                </a:lnTo>
                <a:lnTo>
                  <a:pt x="232" y="144"/>
                </a:lnTo>
                <a:lnTo>
                  <a:pt x="234" y="138"/>
                </a:lnTo>
                <a:lnTo>
                  <a:pt x="234" y="128"/>
                </a:lnTo>
                <a:lnTo>
                  <a:pt x="240" y="128"/>
                </a:lnTo>
                <a:lnTo>
                  <a:pt x="258" y="130"/>
                </a:lnTo>
                <a:lnTo>
                  <a:pt x="260" y="122"/>
                </a:lnTo>
                <a:lnTo>
                  <a:pt x="264" y="106"/>
                </a:lnTo>
                <a:lnTo>
                  <a:pt x="260" y="104"/>
                </a:lnTo>
                <a:lnTo>
                  <a:pt x="242" y="116"/>
                </a:lnTo>
                <a:lnTo>
                  <a:pt x="230" y="122"/>
                </a:lnTo>
                <a:lnTo>
                  <a:pt x="222" y="122"/>
                </a:lnTo>
                <a:lnTo>
                  <a:pt x="214" y="120"/>
                </a:lnTo>
                <a:lnTo>
                  <a:pt x="204" y="114"/>
                </a:lnTo>
                <a:lnTo>
                  <a:pt x="194" y="108"/>
                </a:lnTo>
                <a:lnTo>
                  <a:pt x="194" y="106"/>
                </a:lnTo>
                <a:lnTo>
                  <a:pt x="192" y="106"/>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49" name="天津"/>
          <p:cNvSpPr/>
          <p:nvPr>
            <p:custDataLst>
              <p:tags r:id="rId22"/>
            </p:custDataLst>
          </p:nvPr>
        </p:nvSpPr>
        <p:spPr bwMode="auto">
          <a:xfrm>
            <a:off x="5383530" y="3042285"/>
            <a:ext cx="168275" cy="243840"/>
          </a:xfrm>
          <a:custGeom>
            <a:avLst/>
            <a:gdLst>
              <a:gd name="T0" fmla="*/ 2147483646 w 80"/>
              <a:gd name="T1" fmla="*/ 2147483646 h 116"/>
              <a:gd name="T2" fmla="*/ 2147483646 w 80"/>
              <a:gd name="T3" fmla="*/ 0 h 116"/>
              <a:gd name="T4" fmla="*/ 2147483646 w 80"/>
              <a:gd name="T5" fmla="*/ 0 h 116"/>
              <a:gd name="T6" fmla="*/ 2147483646 w 80"/>
              <a:gd name="T7" fmla="*/ 2147483646 h 116"/>
              <a:gd name="T8" fmla="*/ 2147483646 w 80"/>
              <a:gd name="T9" fmla="*/ 2147483646 h 116"/>
              <a:gd name="T10" fmla="*/ 2147483646 w 80"/>
              <a:gd name="T11" fmla="*/ 2147483646 h 116"/>
              <a:gd name="T12" fmla="*/ 2147483646 w 80"/>
              <a:gd name="T13" fmla="*/ 2147483646 h 116"/>
              <a:gd name="T14" fmla="*/ 2147483646 w 80"/>
              <a:gd name="T15" fmla="*/ 2147483646 h 116"/>
              <a:gd name="T16" fmla="*/ 2147483646 w 80"/>
              <a:gd name="T17" fmla="*/ 2147483646 h 116"/>
              <a:gd name="T18" fmla="*/ 2147483646 w 80"/>
              <a:gd name="T19" fmla="*/ 2147483646 h 116"/>
              <a:gd name="T20" fmla="*/ 2147483646 w 80"/>
              <a:gd name="T21" fmla="*/ 2147483646 h 116"/>
              <a:gd name="T22" fmla="*/ 2147483646 w 80"/>
              <a:gd name="T23" fmla="*/ 2147483646 h 116"/>
              <a:gd name="T24" fmla="*/ 2147483646 w 80"/>
              <a:gd name="T25" fmla="*/ 2147483646 h 116"/>
              <a:gd name="T26" fmla="*/ 2147483646 w 80"/>
              <a:gd name="T27" fmla="*/ 2147483646 h 116"/>
              <a:gd name="T28" fmla="*/ 2147483646 w 80"/>
              <a:gd name="T29" fmla="*/ 2147483646 h 116"/>
              <a:gd name="T30" fmla="*/ 2147483646 w 80"/>
              <a:gd name="T31" fmla="*/ 2147483646 h 116"/>
              <a:gd name="T32" fmla="*/ 2147483646 w 80"/>
              <a:gd name="T33" fmla="*/ 2147483646 h 116"/>
              <a:gd name="T34" fmla="*/ 0 w 80"/>
              <a:gd name="T35" fmla="*/ 2147483646 h 116"/>
              <a:gd name="T36" fmla="*/ 0 w 80"/>
              <a:gd name="T37" fmla="*/ 2147483646 h 116"/>
              <a:gd name="T38" fmla="*/ 0 w 80"/>
              <a:gd name="T39" fmla="*/ 2147483646 h 116"/>
              <a:gd name="T40" fmla="*/ 0 w 80"/>
              <a:gd name="T41" fmla="*/ 2147483646 h 116"/>
              <a:gd name="T42" fmla="*/ 2147483646 w 80"/>
              <a:gd name="T43" fmla="*/ 2147483646 h 116"/>
              <a:gd name="T44" fmla="*/ 2147483646 w 80"/>
              <a:gd name="T45" fmla="*/ 2147483646 h 116"/>
              <a:gd name="T46" fmla="*/ 2147483646 w 80"/>
              <a:gd name="T47" fmla="*/ 2147483646 h 116"/>
              <a:gd name="T48" fmla="*/ 2147483646 w 80"/>
              <a:gd name="T49" fmla="*/ 2147483646 h 116"/>
              <a:gd name="T50" fmla="*/ 2147483646 w 80"/>
              <a:gd name="T51" fmla="*/ 2147483646 h 116"/>
              <a:gd name="T52" fmla="*/ 2147483646 w 80"/>
              <a:gd name="T53" fmla="*/ 2147483646 h 116"/>
              <a:gd name="T54" fmla="*/ 2147483646 w 80"/>
              <a:gd name="T55" fmla="*/ 2147483646 h 116"/>
              <a:gd name="T56" fmla="*/ 2147483646 w 80"/>
              <a:gd name="T57" fmla="*/ 2147483646 h 116"/>
              <a:gd name="T58" fmla="*/ 2147483646 w 80"/>
              <a:gd name="T59" fmla="*/ 2147483646 h 116"/>
              <a:gd name="T60" fmla="*/ 2147483646 w 80"/>
              <a:gd name="T61" fmla="*/ 2147483646 h 116"/>
              <a:gd name="T62" fmla="*/ 2147483646 w 80"/>
              <a:gd name="T63" fmla="*/ 2147483646 h 116"/>
              <a:gd name="T64" fmla="*/ 2147483646 w 80"/>
              <a:gd name="T65" fmla="*/ 2147483646 h 116"/>
              <a:gd name="T66" fmla="*/ 2147483646 w 80"/>
              <a:gd name="T67" fmla="*/ 2147483646 h 116"/>
              <a:gd name="T68" fmla="*/ 2147483646 w 80"/>
              <a:gd name="T69" fmla="*/ 2147483646 h 116"/>
              <a:gd name="T70" fmla="*/ 2147483646 w 80"/>
              <a:gd name="T71" fmla="*/ 2147483646 h 116"/>
              <a:gd name="T72" fmla="*/ 2147483646 w 80"/>
              <a:gd name="T73" fmla="*/ 2147483646 h 116"/>
              <a:gd name="T74" fmla="*/ 2147483646 w 80"/>
              <a:gd name="T75" fmla="*/ 2147483646 h 116"/>
              <a:gd name="T76" fmla="*/ 2147483646 w 80"/>
              <a:gd name="T77" fmla="*/ 2147483646 h 116"/>
              <a:gd name="T78" fmla="*/ 2147483646 w 80"/>
              <a:gd name="T79" fmla="*/ 2147483646 h 116"/>
              <a:gd name="T80" fmla="*/ 2147483646 w 80"/>
              <a:gd name="T81" fmla="*/ 2147483646 h 116"/>
              <a:gd name="T82" fmla="*/ 2147483646 w 80"/>
              <a:gd name="T83" fmla="*/ 2147483646 h 116"/>
              <a:gd name="T84" fmla="*/ 2147483646 w 80"/>
              <a:gd name="T85" fmla="*/ 2147483646 h 116"/>
              <a:gd name="T86" fmla="*/ 2147483646 w 80"/>
              <a:gd name="T87" fmla="*/ 2147483646 h 116"/>
              <a:gd name="T88" fmla="*/ 2147483646 w 80"/>
              <a:gd name="T89" fmla="*/ 2147483646 h 116"/>
              <a:gd name="T90" fmla="*/ 2147483646 w 80"/>
              <a:gd name="T91" fmla="*/ 2147483646 h 116"/>
              <a:gd name="T92" fmla="*/ 2147483646 w 80"/>
              <a:gd name="T93" fmla="*/ 2147483646 h 116"/>
              <a:gd name="T94" fmla="*/ 2147483646 w 80"/>
              <a:gd name="T95" fmla="*/ 2147483646 h 1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 h="116">
                <a:moveTo>
                  <a:pt x="46" y="2"/>
                </a:moveTo>
                <a:lnTo>
                  <a:pt x="44" y="0"/>
                </a:lnTo>
                <a:lnTo>
                  <a:pt x="40" y="2"/>
                </a:lnTo>
                <a:lnTo>
                  <a:pt x="38" y="4"/>
                </a:lnTo>
                <a:lnTo>
                  <a:pt x="32" y="14"/>
                </a:lnTo>
                <a:lnTo>
                  <a:pt x="28" y="12"/>
                </a:lnTo>
                <a:lnTo>
                  <a:pt x="28" y="14"/>
                </a:lnTo>
                <a:lnTo>
                  <a:pt x="22" y="20"/>
                </a:lnTo>
                <a:lnTo>
                  <a:pt x="18" y="22"/>
                </a:lnTo>
                <a:lnTo>
                  <a:pt x="10" y="26"/>
                </a:lnTo>
                <a:lnTo>
                  <a:pt x="8" y="32"/>
                </a:lnTo>
                <a:lnTo>
                  <a:pt x="8" y="44"/>
                </a:lnTo>
                <a:lnTo>
                  <a:pt x="6" y="48"/>
                </a:lnTo>
                <a:lnTo>
                  <a:pt x="4" y="50"/>
                </a:lnTo>
                <a:lnTo>
                  <a:pt x="0" y="60"/>
                </a:lnTo>
                <a:lnTo>
                  <a:pt x="0" y="66"/>
                </a:lnTo>
                <a:lnTo>
                  <a:pt x="0" y="78"/>
                </a:lnTo>
                <a:lnTo>
                  <a:pt x="4" y="102"/>
                </a:lnTo>
                <a:lnTo>
                  <a:pt x="8" y="106"/>
                </a:lnTo>
                <a:lnTo>
                  <a:pt x="18" y="112"/>
                </a:lnTo>
                <a:lnTo>
                  <a:pt x="36" y="116"/>
                </a:lnTo>
                <a:lnTo>
                  <a:pt x="44" y="114"/>
                </a:lnTo>
                <a:lnTo>
                  <a:pt x="54" y="110"/>
                </a:lnTo>
                <a:lnTo>
                  <a:pt x="50" y="100"/>
                </a:lnTo>
                <a:lnTo>
                  <a:pt x="50" y="98"/>
                </a:lnTo>
                <a:lnTo>
                  <a:pt x="52" y="90"/>
                </a:lnTo>
                <a:lnTo>
                  <a:pt x="60" y="74"/>
                </a:lnTo>
                <a:lnTo>
                  <a:pt x="76" y="74"/>
                </a:lnTo>
                <a:lnTo>
                  <a:pt x="80" y="74"/>
                </a:lnTo>
                <a:lnTo>
                  <a:pt x="74" y="64"/>
                </a:lnTo>
                <a:lnTo>
                  <a:pt x="64" y="48"/>
                </a:lnTo>
                <a:lnTo>
                  <a:pt x="58" y="40"/>
                </a:lnTo>
                <a:lnTo>
                  <a:pt x="54" y="30"/>
                </a:lnTo>
                <a:lnTo>
                  <a:pt x="52" y="18"/>
                </a:lnTo>
                <a:lnTo>
                  <a:pt x="48" y="8"/>
                </a:lnTo>
                <a:lnTo>
                  <a:pt x="46" y="2"/>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0" name="北京"/>
          <p:cNvSpPr/>
          <p:nvPr>
            <p:custDataLst>
              <p:tags r:id="rId23"/>
            </p:custDataLst>
          </p:nvPr>
        </p:nvSpPr>
        <p:spPr bwMode="auto">
          <a:xfrm>
            <a:off x="5215255" y="2932430"/>
            <a:ext cx="223520" cy="240030"/>
          </a:xfrm>
          <a:custGeom>
            <a:avLst/>
            <a:gdLst>
              <a:gd name="T0" fmla="*/ 2147483646 w 106"/>
              <a:gd name="T1" fmla="*/ 2147483646 h 114"/>
              <a:gd name="T2" fmla="*/ 2147483646 w 106"/>
              <a:gd name="T3" fmla="*/ 2147483646 h 114"/>
              <a:gd name="T4" fmla="*/ 2147483646 w 106"/>
              <a:gd name="T5" fmla="*/ 2147483646 h 114"/>
              <a:gd name="T6" fmla="*/ 2147483646 w 106"/>
              <a:gd name="T7" fmla="*/ 2147483646 h 114"/>
              <a:gd name="T8" fmla="*/ 2147483646 w 106"/>
              <a:gd name="T9" fmla="*/ 2147483646 h 114"/>
              <a:gd name="T10" fmla="*/ 2147483646 w 106"/>
              <a:gd name="T11" fmla="*/ 2147483646 h 114"/>
              <a:gd name="T12" fmla="*/ 2147483646 w 106"/>
              <a:gd name="T13" fmla="*/ 2147483646 h 114"/>
              <a:gd name="T14" fmla="*/ 2147483646 w 106"/>
              <a:gd name="T15" fmla="*/ 2147483646 h 114"/>
              <a:gd name="T16" fmla="*/ 2147483646 w 106"/>
              <a:gd name="T17" fmla="*/ 2147483646 h 114"/>
              <a:gd name="T18" fmla="*/ 0 w 106"/>
              <a:gd name="T19" fmla="*/ 2147483646 h 114"/>
              <a:gd name="T20" fmla="*/ 2147483646 w 106"/>
              <a:gd name="T21" fmla="*/ 2147483646 h 114"/>
              <a:gd name="T22" fmla="*/ 2147483646 w 106"/>
              <a:gd name="T23" fmla="*/ 2147483646 h 114"/>
              <a:gd name="T24" fmla="*/ 2147483646 w 106"/>
              <a:gd name="T25" fmla="*/ 2147483646 h 114"/>
              <a:gd name="T26" fmla="*/ 2147483646 w 106"/>
              <a:gd name="T27" fmla="*/ 2147483646 h 114"/>
              <a:gd name="T28" fmla="*/ 2147483646 w 106"/>
              <a:gd name="T29" fmla="*/ 2147483646 h 114"/>
              <a:gd name="T30" fmla="*/ 2147483646 w 106"/>
              <a:gd name="T31" fmla="*/ 2147483646 h 114"/>
              <a:gd name="T32" fmla="*/ 2147483646 w 106"/>
              <a:gd name="T33" fmla="*/ 2147483646 h 114"/>
              <a:gd name="T34" fmla="*/ 2147483646 w 106"/>
              <a:gd name="T35" fmla="*/ 2147483646 h 114"/>
              <a:gd name="T36" fmla="*/ 2147483646 w 106"/>
              <a:gd name="T37" fmla="*/ 2147483646 h 114"/>
              <a:gd name="T38" fmla="*/ 2147483646 w 106"/>
              <a:gd name="T39" fmla="*/ 2147483646 h 114"/>
              <a:gd name="T40" fmla="*/ 2147483646 w 106"/>
              <a:gd name="T41" fmla="*/ 2147483646 h 114"/>
              <a:gd name="T42" fmla="*/ 2147483646 w 106"/>
              <a:gd name="T43" fmla="*/ 2147483646 h 114"/>
              <a:gd name="T44" fmla="*/ 2147483646 w 106"/>
              <a:gd name="T45" fmla="*/ 2147483646 h 114"/>
              <a:gd name="T46" fmla="*/ 2147483646 w 106"/>
              <a:gd name="T47" fmla="*/ 2147483646 h 114"/>
              <a:gd name="T48" fmla="*/ 2147483646 w 106"/>
              <a:gd name="T49" fmla="*/ 2147483646 h 114"/>
              <a:gd name="T50" fmla="*/ 2147483646 w 106"/>
              <a:gd name="T51" fmla="*/ 2147483646 h 114"/>
              <a:gd name="T52" fmla="*/ 2147483646 w 106"/>
              <a:gd name="T53" fmla="*/ 2147483646 h 114"/>
              <a:gd name="T54" fmla="*/ 2147483646 w 106"/>
              <a:gd name="T55" fmla="*/ 2147483646 h 114"/>
              <a:gd name="T56" fmla="*/ 2147483646 w 106"/>
              <a:gd name="T57" fmla="*/ 2147483646 h 114"/>
              <a:gd name="T58" fmla="*/ 2147483646 w 106"/>
              <a:gd name="T59" fmla="*/ 2147483646 h 114"/>
              <a:gd name="T60" fmla="*/ 2147483646 w 106"/>
              <a:gd name="T61" fmla="*/ 2147483646 h 114"/>
              <a:gd name="T62" fmla="*/ 2147483646 w 106"/>
              <a:gd name="T63" fmla="*/ 2147483646 h 1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6" h="114">
                <a:moveTo>
                  <a:pt x="52" y="24"/>
                </a:moveTo>
                <a:lnTo>
                  <a:pt x="52" y="26"/>
                </a:lnTo>
                <a:lnTo>
                  <a:pt x="48" y="26"/>
                </a:lnTo>
                <a:lnTo>
                  <a:pt x="38" y="24"/>
                </a:lnTo>
                <a:lnTo>
                  <a:pt x="38" y="28"/>
                </a:lnTo>
                <a:lnTo>
                  <a:pt x="38" y="30"/>
                </a:lnTo>
                <a:lnTo>
                  <a:pt x="36" y="30"/>
                </a:lnTo>
                <a:lnTo>
                  <a:pt x="18" y="38"/>
                </a:lnTo>
                <a:lnTo>
                  <a:pt x="18" y="40"/>
                </a:lnTo>
                <a:lnTo>
                  <a:pt x="16" y="44"/>
                </a:lnTo>
                <a:lnTo>
                  <a:pt x="18" y="48"/>
                </a:lnTo>
                <a:lnTo>
                  <a:pt x="24" y="56"/>
                </a:lnTo>
                <a:lnTo>
                  <a:pt x="24" y="58"/>
                </a:lnTo>
                <a:lnTo>
                  <a:pt x="24" y="60"/>
                </a:lnTo>
                <a:lnTo>
                  <a:pt x="14" y="72"/>
                </a:lnTo>
                <a:lnTo>
                  <a:pt x="4" y="82"/>
                </a:lnTo>
                <a:lnTo>
                  <a:pt x="0" y="86"/>
                </a:lnTo>
                <a:lnTo>
                  <a:pt x="0" y="90"/>
                </a:lnTo>
                <a:lnTo>
                  <a:pt x="4" y="96"/>
                </a:lnTo>
                <a:lnTo>
                  <a:pt x="14" y="100"/>
                </a:lnTo>
                <a:lnTo>
                  <a:pt x="20" y="100"/>
                </a:lnTo>
                <a:lnTo>
                  <a:pt x="32" y="102"/>
                </a:lnTo>
                <a:lnTo>
                  <a:pt x="36" y="102"/>
                </a:lnTo>
                <a:lnTo>
                  <a:pt x="40" y="106"/>
                </a:lnTo>
                <a:lnTo>
                  <a:pt x="48" y="110"/>
                </a:lnTo>
                <a:lnTo>
                  <a:pt x="56" y="114"/>
                </a:lnTo>
                <a:lnTo>
                  <a:pt x="62" y="114"/>
                </a:lnTo>
                <a:lnTo>
                  <a:pt x="66" y="112"/>
                </a:lnTo>
                <a:lnTo>
                  <a:pt x="72" y="106"/>
                </a:lnTo>
                <a:lnTo>
                  <a:pt x="78" y="98"/>
                </a:lnTo>
                <a:lnTo>
                  <a:pt x="84" y="84"/>
                </a:lnTo>
                <a:lnTo>
                  <a:pt x="80" y="66"/>
                </a:lnTo>
                <a:lnTo>
                  <a:pt x="86" y="68"/>
                </a:lnTo>
                <a:lnTo>
                  <a:pt x="96" y="68"/>
                </a:lnTo>
                <a:lnTo>
                  <a:pt x="100" y="66"/>
                </a:lnTo>
                <a:lnTo>
                  <a:pt x="102" y="62"/>
                </a:lnTo>
                <a:lnTo>
                  <a:pt x="94" y="38"/>
                </a:lnTo>
                <a:lnTo>
                  <a:pt x="96" y="30"/>
                </a:lnTo>
                <a:lnTo>
                  <a:pt x="102" y="26"/>
                </a:lnTo>
                <a:lnTo>
                  <a:pt x="106" y="22"/>
                </a:lnTo>
                <a:lnTo>
                  <a:pt x="104" y="18"/>
                </a:lnTo>
                <a:lnTo>
                  <a:pt x="86" y="18"/>
                </a:lnTo>
                <a:lnTo>
                  <a:pt x="68" y="6"/>
                </a:lnTo>
                <a:lnTo>
                  <a:pt x="62" y="2"/>
                </a:lnTo>
                <a:lnTo>
                  <a:pt x="58" y="0"/>
                </a:lnTo>
                <a:lnTo>
                  <a:pt x="48" y="2"/>
                </a:lnTo>
                <a:lnTo>
                  <a:pt x="44" y="2"/>
                </a:lnTo>
                <a:lnTo>
                  <a:pt x="44" y="8"/>
                </a:lnTo>
                <a:lnTo>
                  <a:pt x="50" y="10"/>
                </a:lnTo>
                <a:lnTo>
                  <a:pt x="54" y="16"/>
                </a:lnTo>
                <a:lnTo>
                  <a:pt x="54" y="20"/>
                </a:lnTo>
                <a:lnTo>
                  <a:pt x="52" y="24"/>
                </a:lnTo>
                <a:close/>
              </a:path>
            </a:pathLst>
          </a:custGeom>
          <a:solidFill>
            <a:srgbClr val="FF5900"/>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solidFill>
                <a:schemeClr val="bg2">
                  <a:lumMod val="50000"/>
                </a:schemeClr>
              </a:solidFill>
              <a:latin typeface="+mn-lt"/>
              <a:ea typeface="+mn-ea"/>
            </a:endParaRPr>
          </a:p>
        </p:txBody>
      </p:sp>
      <p:sp>
        <p:nvSpPr>
          <p:cNvPr id="51" name="辽宁"/>
          <p:cNvSpPr/>
          <p:nvPr>
            <p:custDataLst>
              <p:tags r:id="rId24"/>
            </p:custDataLst>
          </p:nvPr>
        </p:nvSpPr>
        <p:spPr bwMode="auto">
          <a:xfrm>
            <a:off x="5594985" y="2456180"/>
            <a:ext cx="793750" cy="755015"/>
          </a:xfrm>
          <a:custGeom>
            <a:avLst/>
            <a:gdLst>
              <a:gd name="T0" fmla="*/ 2147483646 w 376"/>
              <a:gd name="T1" fmla="*/ 2147483646 h 358"/>
              <a:gd name="T2" fmla="*/ 2147483646 w 376"/>
              <a:gd name="T3" fmla="*/ 2147483646 h 358"/>
              <a:gd name="T4" fmla="*/ 2147483646 w 376"/>
              <a:gd name="T5" fmla="*/ 2147483646 h 358"/>
              <a:gd name="T6" fmla="*/ 2147483646 w 376"/>
              <a:gd name="T7" fmla="*/ 2147483646 h 358"/>
              <a:gd name="T8" fmla="*/ 2147483646 w 376"/>
              <a:gd name="T9" fmla="*/ 2147483646 h 358"/>
              <a:gd name="T10" fmla="*/ 2147483646 w 376"/>
              <a:gd name="T11" fmla="*/ 2147483646 h 358"/>
              <a:gd name="T12" fmla="*/ 2147483646 w 376"/>
              <a:gd name="T13" fmla="*/ 2147483646 h 358"/>
              <a:gd name="T14" fmla="*/ 2147483646 w 376"/>
              <a:gd name="T15" fmla="*/ 2147483646 h 358"/>
              <a:gd name="T16" fmla="*/ 2147483646 w 376"/>
              <a:gd name="T17" fmla="*/ 2147483646 h 358"/>
              <a:gd name="T18" fmla="*/ 2147483646 w 376"/>
              <a:gd name="T19" fmla="*/ 2147483646 h 358"/>
              <a:gd name="T20" fmla="*/ 2147483646 w 376"/>
              <a:gd name="T21" fmla="*/ 2147483646 h 358"/>
              <a:gd name="T22" fmla="*/ 2147483646 w 376"/>
              <a:gd name="T23" fmla="*/ 2147483646 h 358"/>
              <a:gd name="T24" fmla="*/ 2147483646 w 376"/>
              <a:gd name="T25" fmla="*/ 2147483646 h 358"/>
              <a:gd name="T26" fmla="*/ 2147483646 w 376"/>
              <a:gd name="T27" fmla="*/ 2147483646 h 358"/>
              <a:gd name="T28" fmla="*/ 2147483646 w 376"/>
              <a:gd name="T29" fmla="*/ 2147483646 h 358"/>
              <a:gd name="T30" fmla="*/ 2147483646 w 376"/>
              <a:gd name="T31" fmla="*/ 2147483646 h 358"/>
              <a:gd name="T32" fmla="*/ 2147483646 w 376"/>
              <a:gd name="T33" fmla="*/ 2147483646 h 358"/>
              <a:gd name="T34" fmla="*/ 2147483646 w 376"/>
              <a:gd name="T35" fmla="*/ 2147483646 h 358"/>
              <a:gd name="T36" fmla="*/ 2147483646 w 376"/>
              <a:gd name="T37" fmla="*/ 2147483646 h 358"/>
              <a:gd name="T38" fmla="*/ 2147483646 w 376"/>
              <a:gd name="T39" fmla="*/ 2147483646 h 358"/>
              <a:gd name="T40" fmla="*/ 2147483646 w 376"/>
              <a:gd name="T41" fmla="*/ 2147483646 h 358"/>
              <a:gd name="T42" fmla="*/ 2147483646 w 376"/>
              <a:gd name="T43" fmla="*/ 2147483646 h 358"/>
              <a:gd name="T44" fmla="*/ 2147483646 w 376"/>
              <a:gd name="T45" fmla="*/ 2147483646 h 358"/>
              <a:gd name="T46" fmla="*/ 2147483646 w 376"/>
              <a:gd name="T47" fmla="*/ 2147483646 h 358"/>
              <a:gd name="T48" fmla="*/ 2147483646 w 376"/>
              <a:gd name="T49" fmla="*/ 2147483646 h 358"/>
              <a:gd name="T50" fmla="*/ 2147483646 w 376"/>
              <a:gd name="T51" fmla="*/ 2147483646 h 358"/>
              <a:gd name="T52" fmla="*/ 2147483646 w 376"/>
              <a:gd name="T53" fmla="*/ 2147483646 h 358"/>
              <a:gd name="T54" fmla="*/ 2147483646 w 376"/>
              <a:gd name="T55" fmla="*/ 2147483646 h 358"/>
              <a:gd name="T56" fmla="*/ 2147483646 w 376"/>
              <a:gd name="T57" fmla="*/ 2147483646 h 358"/>
              <a:gd name="T58" fmla="*/ 2147483646 w 376"/>
              <a:gd name="T59" fmla="*/ 2147483646 h 358"/>
              <a:gd name="T60" fmla="*/ 2147483646 w 376"/>
              <a:gd name="T61" fmla="*/ 2147483646 h 358"/>
              <a:gd name="T62" fmla="*/ 2147483646 w 376"/>
              <a:gd name="T63" fmla="*/ 2147483646 h 358"/>
              <a:gd name="T64" fmla="*/ 2147483646 w 376"/>
              <a:gd name="T65" fmla="*/ 2147483646 h 358"/>
              <a:gd name="T66" fmla="*/ 2147483646 w 376"/>
              <a:gd name="T67" fmla="*/ 2147483646 h 358"/>
              <a:gd name="T68" fmla="*/ 2147483646 w 376"/>
              <a:gd name="T69" fmla="*/ 2147483646 h 358"/>
              <a:gd name="T70" fmla="*/ 2147483646 w 376"/>
              <a:gd name="T71" fmla="*/ 2147483646 h 358"/>
              <a:gd name="T72" fmla="*/ 2147483646 w 376"/>
              <a:gd name="T73" fmla="*/ 2147483646 h 358"/>
              <a:gd name="T74" fmla="*/ 2147483646 w 376"/>
              <a:gd name="T75" fmla="*/ 2147483646 h 358"/>
              <a:gd name="T76" fmla="*/ 2147483646 w 376"/>
              <a:gd name="T77" fmla="*/ 2147483646 h 358"/>
              <a:gd name="T78" fmla="*/ 2147483646 w 376"/>
              <a:gd name="T79" fmla="*/ 2147483646 h 358"/>
              <a:gd name="T80" fmla="*/ 2147483646 w 376"/>
              <a:gd name="T81" fmla="*/ 2147483646 h 358"/>
              <a:gd name="T82" fmla="*/ 2147483646 w 376"/>
              <a:gd name="T83" fmla="*/ 2147483646 h 358"/>
              <a:gd name="T84" fmla="*/ 2147483646 w 376"/>
              <a:gd name="T85" fmla="*/ 2147483646 h 358"/>
              <a:gd name="T86" fmla="*/ 2147483646 w 376"/>
              <a:gd name="T87" fmla="*/ 2147483646 h 358"/>
              <a:gd name="T88" fmla="*/ 2147483646 w 376"/>
              <a:gd name="T89" fmla="*/ 2147483646 h 358"/>
              <a:gd name="T90" fmla="*/ 2147483646 w 376"/>
              <a:gd name="T91" fmla="*/ 2147483646 h 358"/>
              <a:gd name="T92" fmla="*/ 2147483646 w 376"/>
              <a:gd name="T93" fmla="*/ 2147483646 h 358"/>
              <a:gd name="T94" fmla="*/ 2147483646 w 376"/>
              <a:gd name="T95" fmla="*/ 2147483646 h 358"/>
              <a:gd name="T96" fmla="*/ 2147483646 w 376"/>
              <a:gd name="T97" fmla="*/ 2147483646 h 358"/>
              <a:gd name="T98" fmla="*/ 2147483646 w 376"/>
              <a:gd name="T99" fmla="*/ 2147483646 h 358"/>
              <a:gd name="T100" fmla="*/ 2147483646 w 376"/>
              <a:gd name="T101" fmla="*/ 2147483646 h 358"/>
              <a:gd name="T102" fmla="*/ 2147483646 w 376"/>
              <a:gd name="T103" fmla="*/ 2147483646 h 358"/>
              <a:gd name="T104" fmla="*/ 2147483646 w 376"/>
              <a:gd name="T105" fmla="*/ 0 h 358"/>
              <a:gd name="T106" fmla="*/ 2147483646 w 376"/>
              <a:gd name="T107" fmla="*/ 2147483646 h 358"/>
              <a:gd name="T108" fmla="*/ 2147483646 w 376"/>
              <a:gd name="T109" fmla="*/ 2147483646 h 358"/>
              <a:gd name="T110" fmla="*/ 2147483646 w 376"/>
              <a:gd name="T111" fmla="*/ 2147483646 h 358"/>
              <a:gd name="T112" fmla="*/ 2147483646 w 376"/>
              <a:gd name="T113" fmla="*/ 2147483646 h 3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76" h="358">
                <a:moveTo>
                  <a:pt x="172" y="46"/>
                </a:moveTo>
                <a:lnTo>
                  <a:pt x="162" y="60"/>
                </a:lnTo>
                <a:lnTo>
                  <a:pt x="160" y="64"/>
                </a:lnTo>
                <a:lnTo>
                  <a:pt x="160" y="74"/>
                </a:lnTo>
                <a:lnTo>
                  <a:pt x="160" y="80"/>
                </a:lnTo>
                <a:lnTo>
                  <a:pt x="142" y="80"/>
                </a:lnTo>
                <a:lnTo>
                  <a:pt x="140" y="80"/>
                </a:lnTo>
                <a:lnTo>
                  <a:pt x="128" y="76"/>
                </a:lnTo>
                <a:lnTo>
                  <a:pt x="116" y="92"/>
                </a:lnTo>
                <a:lnTo>
                  <a:pt x="102" y="100"/>
                </a:lnTo>
                <a:lnTo>
                  <a:pt x="92" y="112"/>
                </a:lnTo>
                <a:lnTo>
                  <a:pt x="90" y="116"/>
                </a:lnTo>
                <a:lnTo>
                  <a:pt x="70" y="138"/>
                </a:lnTo>
                <a:lnTo>
                  <a:pt x="70" y="140"/>
                </a:lnTo>
                <a:lnTo>
                  <a:pt x="68" y="140"/>
                </a:lnTo>
                <a:lnTo>
                  <a:pt x="54" y="148"/>
                </a:lnTo>
                <a:lnTo>
                  <a:pt x="42" y="140"/>
                </a:lnTo>
                <a:lnTo>
                  <a:pt x="42" y="138"/>
                </a:lnTo>
                <a:lnTo>
                  <a:pt x="30" y="126"/>
                </a:lnTo>
                <a:lnTo>
                  <a:pt x="24" y="122"/>
                </a:lnTo>
                <a:lnTo>
                  <a:pt x="28" y="156"/>
                </a:lnTo>
                <a:lnTo>
                  <a:pt x="34" y="172"/>
                </a:lnTo>
                <a:lnTo>
                  <a:pt x="22" y="184"/>
                </a:lnTo>
                <a:lnTo>
                  <a:pt x="4" y="208"/>
                </a:lnTo>
                <a:lnTo>
                  <a:pt x="4" y="220"/>
                </a:lnTo>
                <a:lnTo>
                  <a:pt x="0" y="226"/>
                </a:lnTo>
                <a:lnTo>
                  <a:pt x="2" y="232"/>
                </a:lnTo>
                <a:lnTo>
                  <a:pt x="8" y="232"/>
                </a:lnTo>
                <a:lnTo>
                  <a:pt x="32" y="238"/>
                </a:lnTo>
                <a:lnTo>
                  <a:pt x="34" y="238"/>
                </a:lnTo>
                <a:lnTo>
                  <a:pt x="34" y="240"/>
                </a:lnTo>
                <a:lnTo>
                  <a:pt x="40" y="244"/>
                </a:lnTo>
                <a:lnTo>
                  <a:pt x="46" y="248"/>
                </a:lnTo>
                <a:lnTo>
                  <a:pt x="48" y="248"/>
                </a:lnTo>
                <a:lnTo>
                  <a:pt x="50" y="252"/>
                </a:lnTo>
                <a:lnTo>
                  <a:pt x="52" y="258"/>
                </a:lnTo>
                <a:lnTo>
                  <a:pt x="54" y="264"/>
                </a:lnTo>
                <a:lnTo>
                  <a:pt x="78" y="272"/>
                </a:lnTo>
                <a:lnTo>
                  <a:pt x="86" y="270"/>
                </a:lnTo>
                <a:lnTo>
                  <a:pt x="92" y="260"/>
                </a:lnTo>
                <a:lnTo>
                  <a:pt x="112" y="224"/>
                </a:lnTo>
                <a:lnTo>
                  <a:pt x="122" y="212"/>
                </a:lnTo>
                <a:lnTo>
                  <a:pt x="122" y="210"/>
                </a:lnTo>
                <a:lnTo>
                  <a:pt x="138" y="204"/>
                </a:lnTo>
                <a:lnTo>
                  <a:pt x="148" y="202"/>
                </a:lnTo>
                <a:lnTo>
                  <a:pt x="154" y="196"/>
                </a:lnTo>
                <a:lnTo>
                  <a:pt x="160" y="192"/>
                </a:lnTo>
                <a:lnTo>
                  <a:pt x="164" y="194"/>
                </a:lnTo>
                <a:lnTo>
                  <a:pt x="172" y="198"/>
                </a:lnTo>
                <a:lnTo>
                  <a:pt x="174" y="198"/>
                </a:lnTo>
                <a:lnTo>
                  <a:pt x="174" y="200"/>
                </a:lnTo>
                <a:lnTo>
                  <a:pt x="188" y="220"/>
                </a:lnTo>
                <a:lnTo>
                  <a:pt x="188" y="222"/>
                </a:lnTo>
                <a:lnTo>
                  <a:pt x="190" y="238"/>
                </a:lnTo>
                <a:lnTo>
                  <a:pt x="188" y="254"/>
                </a:lnTo>
                <a:lnTo>
                  <a:pt x="184" y="268"/>
                </a:lnTo>
                <a:lnTo>
                  <a:pt x="184" y="270"/>
                </a:lnTo>
                <a:lnTo>
                  <a:pt x="174" y="284"/>
                </a:lnTo>
                <a:lnTo>
                  <a:pt x="168" y="294"/>
                </a:lnTo>
                <a:lnTo>
                  <a:pt x="170" y="312"/>
                </a:lnTo>
                <a:lnTo>
                  <a:pt x="172" y="312"/>
                </a:lnTo>
                <a:lnTo>
                  <a:pt x="176" y="308"/>
                </a:lnTo>
                <a:lnTo>
                  <a:pt x="184" y="304"/>
                </a:lnTo>
                <a:lnTo>
                  <a:pt x="184" y="302"/>
                </a:lnTo>
                <a:lnTo>
                  <a:pt x="186" y="300"/>
                </a:lnTo>
                <a:lnTo>
                  <a:pt x="194" y="308"/>
                </a:lnTo>
                <a:lnTo>
                  <a:pt x="194" y="320"/>
                </a:lnTo>
                <a:lnTo>
                  <a:pt x="192" y="320"/>
                </a:lnTo>
                <a:lnTo>
                  <a:pt x="186" y="324"/>
                </a:lnTo>
                <a:lnTo>
                  <a:pt x="184" y="328"/>
                </a:lnTo>
                <a:lnTo>
                  <a:pt x="184" y="334"/>
                </a:lnTo>
                <a:lnTo>
                  <a:pt x="182" y="336"/>
                </a:lnTo>
                <a:lnTo>
                  <a:pt x="178" y="344"/>
                </a:lnTo>
                <a:lnTo>
                  <a:pt x="176" y="344"/>
                </a:lnTo>
                <a:lnTo>
                  <a:pt x="168" y="346"/>
                </a:lnTo>
                <a:lnTo>
                  <a:pt x="162" y="348"/>
                </a:lnTo>
                <a:lnTo>
                  <a:pt x="158" y="356"/>
                </a:lnTo>
                <a:lnTo>
                  <a:pt x="158" y="358"/>
                </a:lnTo>
                <a:lnTo>
                  <a:pt x="184" y="354"/>
                </a:lnTo>
                <a:lnTo>
                  <a:pt x="190" y="350"/>
                </a:lnTo>
                <a:lnTo>
                  <a:pt x="198" y="328"/>
                </a:lnTo>
                <a:lnTo>
                  <a:pt x="258" y="266"/>
                </a:lnTo>
                <a:lnTo>
                  <a:pt x="260" y="266"/>
                </a:lnTo>
                <a:lnTo>
                  <a:pt x="272" y="260"/>
                </a:lnTo>
                <a:lnTo>
                  <a:pt x="284" y="260"/>
                </a:lnTo>
                <a:lnTo>
                  <a:pt x="294" y="258"/>
                </a:lnTo>
                <a:lnTo>
                  <a:pt x="304" y="252"/>
                </a:lnTo>
                <a:lnTo>
                  <a:pt x="312" y="244"/>
                </a:lnTo>
                <a:lnTo>
                  <a:pt x="326" y="208"/>
                </a:lnTo>
                <a:lnTo>
                  <a:pt x="376" y="156"/>
                </a:lnTo>
                <a:lnTo>
                  <a:pt x="372" y="128"/>
                </a:lnTo>
                <a:lnTo>
                  <a:pt x="368" y="126"/>
                </a:lnTo>
                <a:lnTo>
                  <a:pt x="364" y="122"/>
                </a:lnTo>
                <a:lnTo>
                  <a:pt x="364" y="120"/>
                </a:lnTo>
                <a:lnTo>
                  <a:pt x="364" y="122"/>
                </a:lnTo>
                <a:lnTo>
                  <a:pt x="356" y="122"/>
                </a:lnTo>
                <a:lnTo>
                  <a:pt x="350" y="120"/>
                </a:lnTo>
                <a:lnTo>
                  <a:pt x="346" y="116"/>
                </a:lnTo>
                <a:lnTo>
                  <a:pt x="344" y="110"/>
                </a:lnTo>
                <a:lnTo>
                  <a:pt x="342" y="108"/>
                </a:lnTo>
                <a:lnTo>
                  <a:pt x="342" y="66"/>
                </a:lnTo>
                <a:lnTo>
                  <a:pt x="336" y="62"/>
                </a:lnTo>
                <a:lnTo>
                  <a:pt x="328" y="56"/>
                </a:lnTo>
                <a:lnTo>
                  <a:pt x="316" y="44"/>
                </a:lnTo>
                <a:lnTo>
                  <a:pt x="308" y="30"/>
                </a:lnTo>
                <a:lnTo>
                  <a:pt x="306" y="24"/>
                </a:lnTo>
                <a:lnTo>
                  <a:pt x="306" y="16"/>
                </a:lnTo>
                <a:lnTo>
                  <a:pt x="308" y="12"/>
                </a:lnTo>
                <a:lnTo>
                  <a:pt x="302" y="4"/>
                </a:lnTo>
                <a:lnTo>
                  <a:pt x="300" y="10"/>
                </a:lnTo>
                <a:lnTo>
                  <a:pt x="294" y="24"/>
                </a:lnTo>
                <a:lnTo>
                  <a:pt x="292" y="24"/>
                </a:lnTo>
                <a:lnTo>
                  <a:pt x="282" y="24"/>
                </a:lnTo>
                <a:lnTo>
                  <a:pt x="274" y="20"/>
                </a:lnTo>
                <a:lnTo>
                  <a:pt x="270" y="16"/>
                </a:lnTo>
                <a:lnTo>
                  <a:pt x="268" y="10"/>
                </a:lnTo>
                <a:lnTo>
                  <a:pt x="268" y="8"/>
                </a:lnTo>
                <a:lnTo>
                  <a:pt x="264" y="8"/>
                </a:lnTo>
                <a:lnTo>
                  <a:pt x="248" y="12"/>
                </a:lnTo>
                <a:lnTo>
                  <a:pt x="236" y="0"/>
                </a:lnTo>
                <a:lnTo>
                  <a:pt x="232" y="0"/>
                </a:lnTo>
                <a:lnTo>
                  <a:pt x="228" y="4"/>
                </a:lnTo>
                <a:lnTo>
                  <a:pt x="234" y="12"/>
                </a:lnTo>
                <a:lnTo>
                  <a:pt x="236" y="14"/>
                </a:lnTo>
                <a:lnTo>
                  <a:pt x="228" y="30"/>
                </a:lnTo>
                <a:lnTo>
                  <a:pt x="226" y="30"/>
                </a:lnTo>
                <a:lnTo>
                  <a:pt x="226" y="32"/>
                </a:lnTo>
                <a:lnTo>
                  <a:pt x="212" y="48"/>
                </a:lnTo>
                <a:lnTo>
                  <a:pt x="210" y="48"/>
                </a:lnTo>
                <a:lnTo>
                  <a:pt x="208" y="48"/>
                </a:lnTo>
                <a:lnTo>
                  <a:pt x="186" y="50"/>
                </a:lnTo>
                <a:lnTo>
                  <a:pt x="172" y="46"/>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2" name="吉林"/>
          <p:cNvSpPr/>
          <p:nvPr>
            <p:custDataLst>
              <p:tags r:id="rId25"/>
            </p:custDataLst>
          </p:nvPr>
        </p:nvSpPr>
        <p:spPr bwMode="auto">
          <a:xfrm>
            <a:off x="5772150" y="1999615"/>
            <a:ext cx="1129665" cy="767715"/>
          </a:xfrm>
          <a:custGeom>
            <a:avLst/>
            <a:gdLst>
              <a:gd name="T0" fmla="*/ 2147483646 w 536"/>
              <a:gd name="T1" fmla="*/ 2147483646 h 364"/>
              <a:gd name="T2" fmla="*/ 2147483646 w 536"/>
              <a:gd name="T3" fmla="*/ 2147483646 h 364"/>
              <a:gd name="T4" fmla="*/ 2147483646 w 536"/>
              <a:gd name="T5" fmla="*/ 2147483646 h 364"/>
              <a:gd name="T6" fmla="*/ 2147483646 w 536"/>
              <a:gd name="T7" fmla="*/ 2147483646 h 364"/>
              <a:gd name="T8" fmla="*/ 2147483646 w 536"/>
              <a:gd name="T9" fmla="*/ 2147483646 h 364"/>
              <a:gd name="T10" fmla="*/ 2147483646 w 536"/>
              <a:gd name="T11" fmla="*/ 2147483646 h 364"/>
              <a:gd name="T12" fmla="*/ 2147483646 w 536"/>
              <a:gd name="T13" fmla="*/ 2147483646 h 364"/>
              <a:gd name="T14" fmla="*/ 2147483646 w 536"/>
              <a:gd name="T15" fmla="*/ 2147483646 h 364"/>
              <a:gd name="T16" fmla="*/ 2147483646 w 536"/>
              <a:gd name="T17" fmla="*/ 2147483646 h 364"/>
              <a:gd name="T18" fmla="*/ 2147483646 w 536"/>
              <a:gd name="T19" fmla="*/ 2147483646 h 364"/>
              <a:gd name="T20" fmla="*/ 2147483646 w 536"/>
              <a:gd name="T21" fmla="*/ 2147483646 h 364"/>
              <a:gd name="T22" fmla="*/ 2147483646 w 536"/>
              <a:gd name="T23" fmla="*/ 2147483646 h 364"/>
              <a:gd name="T24" fmla="*/ 2147483646 w 536"/>
              <a:gd name="T25" fmla="*/ 2147483646 h 364"/>
              <a:gd name="T26" fmla="*/ 2147483646 w 536"/>
              <a:gd name="T27" fmla="*/ 2147483646 h 364"/>
              <a:gd name="T28" fmla="*/ 2147483646 w 536"/>
              <a:gd name="T29" fmla="*/ 2147483646 h 364"/>
              <a:gd name="T30" fmla="*/ 2147483646 w 536"/>
              <a:gd name="T31" fmla="*/ 2147483646 h 364"/>
              <a:gd name="T32" fmla="*/ 2147483646 w 536"/>
              <a:gd name="T33" fmla="*/ 2147483646 h 364"/>
              <a:gd name="T34" fmla="*/ 2147483646 w 536"/>
              <a:gd name="T35" fmla="*/ 2147483646 h 364"/>
              <a:gd name="T36" fmla="*/ 2147483646 w 536"/>
              <a:gd name="T37" fmla="*/ 2147483646 h 364"/>
              <a:gd name="T38" fmla="*/ 2147483646 w 536"/>
              <a:gd name="T39" fmla="*/ 2147483646 h 364"/>
              <a:gd name="T40" fmla="*/ 2147483646 w 536"/>
              <a:gd name="T41" fmla="*/ 2147483646 h 364"/>
              <a:gd name="T42" fmla="*/ 2147483646 w 536"/>
              <a:gd name="T43" fmla="*/ 2147483646 h 364"/>
              <a:gd name="T44" fmla="*/ 2147483646 w 536"/>
              <a:gd name="T45" fmla="*/ 2147483646 h 364"/>
              <a:gd name="T46" fmla="*/ 2147483646 w 536"/>
              <a:gd name="T47" fmla="*/ 2147483646 h 364"/>
              <a:gd name="T48" fmla="*/ 2147483646 w 536"/>
              <a:gd name="T49" fmla="*/ 2147483646 h 364"/>
              <a:gd name="T50" fmla="*/ 2147483646 w 536"/>
              <a:gd name="T51" fmla="*/ 2147483646 h 364"/>
              <a:gd name="T52" fmla="*/ 2147483646 w 536"/>
              <a:gd name="T53" fmla="*/ 2147483646 h 364"/>
              <a:gd name="T54" fmla="*/ 2147483646 w 536"/>
              <a:gd name="T55" fmla="*/ 2147483646 h 364"/>
              <a:gd name="T56" fmla="*/ 2147483646 w 536"/>
              <a:gd name="T57" fmla="*/ 2147483646 h 364"/>
              <a:gd name="T58" fmla="*/ 2147483646 w 536"/>
              <a:gd name="T59" fmla="*/ 2147483646 h 364"/>
              <a:gd name="T60" fmla="*/ 2147483646 w 536"/>
              <a:gd name="T61" fmla="*/ 2147483646 h 364"/>
              <a:gd name="T62" fmla="*/ 2147483646 w 536"/>
              <a:gd name="T63" fmla="*/ 2147483646 h 364"/>
              <a:gd name="T64" fmla="*/ 2147483646 w 536"/>
              <a:gd name="T65" fmla="*/ 2147483646 h 364"/>
              <a:gd name="T66" fmla="*/ 2147483646 w 536"/>
              <a:gd name="T67" fmla="*/ 2147483646 h 364"/>
              <a:gd name="T68" fmla="*/ 2147483646 w 536"/>
              <a:gd name="T69" fmla="*/ 2147483646 h 364"/>
              <a:gd name="T70" fmla="*/ 2147483646 w 536"/>
              <a:gd name="T71" fmla="*/ 2147483646 h 364"/>
              <a:gd name="T72" fmla="*/ 2147483646 w 536"/>
              <a:gd name="T73" fmla="*/ 2147483646 h 364"/>
              <a:gd name="T74" fmla="*/ 2147483646 w 536"/>
              <a:gd name="T75" fmla="*/ 2147483646 h 364"/>
              <a:gd name="T76" fmla="*/ 2147483646 w 536"/>
              <a:gd name="T77" fmla="*/ 2147483646 h 364"/>
              <a:gd name="T78" fmla="*/ 2147483646 w 536"/>
              <a:gd name="T79" fmla="*/ 2147483646 h 364"/>
              <a:gd name="T80" fmla="*/ 2147483646 w 536"/>
              <a:gd name="T81" fmla="*/ 2147483646 h 364"/>
              <a:gd name="T82" fmla="*/ 2147483646 w 536"/>
              <a:gd name="T83" fmla="*/ 2147483646 h 364"/>
              <a:gd name="T84" fmla="*/ 2147483646 w 536"/>
              <a:gd name="T85" fmla="*/ 2147483646 h 364"/>
              <a:gd name="T86" fmla="*/ 2147483646 w 536"/>
              <a:gd name="T87" fmla="*/ 2147483646 h 364"/>
              <a:gd name="T88" fmla="*/ 2147483646 w 536"/>
              <a:gd name="T89" fmla="*/ 2147483646 h 364"/>
              <a:gd name="T90" fmla="*/ 2147483646 w 536"/>
              <a:gd name="T91" fmla="*/ 2147483646 h 364"/>
              <a:gd name="T92" fmla="*/ 2147483646 w 536"/>
              <a:gd name="T93" fmla="*/ 2147483646 h 364"/>
              <a:gd name="T94" fmla="*/ 2147483646 w 536"/>
              <a:gd name="T95" fmla="*/ 2147483646 h 364"/>
              <a:gd name="T96" fmla="*/ 2147483646 w 536"/>
              <a:gd name="T97" fmla="*/ 2147483646 h 364"/>
              <a:gd name="T98" fmla="*/ 2147483646 w 536"/>
              <a:gd name="T99" fmla="*/ 2147483646 h 364"/>
              <a:gd name="T100" fmla="*/ 2147483646 w 536"/>
              <a:gd name="T101" fmla="*/ 2147483646 h 364"/>
              <a:gd name="T102" fmla="*/ 2147483646 w 536"/>
              <a:gd name="T103" fmla="*/ 2147483646 h 3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36" h="364">
                <a:moveTo>
                  <a:pt x="104" y="18"/>
                </a:moveTo>
                <a:lnTo>
                  <a:pt x="102" y="0"/>
                </a:lnTo>
                <a:lnTo>
                  <a:pt x="94" y="6"/>
                </a:lnTo>
                <a:lnTo>
                  <a:pt x="92" y="6"/>
                </a:lnTo>
                <a:lnTo>
                  <a:pt x="74" y="12"/>
                </a:lnTo>
                <a:lnTo>
                  <a:pt x="72" y="12"/>
                </a:lnTo>
                <a:lnTo>
                  <a:pt x="70" y="10"/>
                </a:lnTo>
                <a:lnTo>
                  <a:pt x="70" y="20"/>
                </a:lnTo>
                <a:lnTo>
                  <a:pt x="68" y="20"/>
                </a:lnTo>
                <a:lnTo>
                  <a:pt x="60" y="34"/>
                </a:lnTo>
                <a:lnTo>
                  <a:pt x="58" y="34"/>
                </a:lnTo>
                <a:lnTo>
                  <a:pt x="58" y="36"/>
                </a:lnTo>
                <a:lnTo>
                  <a:pt x="44" y="48"/>
                </a:lnTo>
                <a:lnTo>
                  <a:pt x="42" y="48"/>
                </a:lnTo>
                <a:lnTo>
                  <a:pt x="40" y="48"/>
                </a:lnTo>
                <a:lnTo>
                  <a:pt x="28" y="40"/>
                </a:lnTo>
                <a:lnTo>
                  <a:pt x="22" y="34"/>
                </a:lnTo>
                <a:lnTo>
                  <a:pt x="18" y="32"/>
                </a:lnTo>
                <a:lnTo>
                  <a:pt x="8" y="34"/>
                </a:lnTo>
                <a:lnTo>
                  <a:pt x="0" y="40"/>
                </a:lnTo>
                <a:lnTo>
                  <a:pt x="18" y="54"/>
                </a:lnTo>
                <a:lnTo>
                  <a:pt x="32" y="60"/>
                </a:lnTo>
                <a:lnTo>
                  <a:pt x="34" y="62"/>
                </a:lnTo>
                <a:lnTo>
                  <a:pt x="34" y="64"/>
                </a:lnTo>
                <a:lnTo>
                  <a:pt x="36" y="80"/>
                </a:lnTo>
                <a:lnTo>
                  <a:pt x="36" y="104"/>
                </a:lnTo>
                <a:lnTo>
                  <a:pt x="40" y="118"/>
                </a:lnTo>
                <a:lnTo>
                  <a:pt x="50" y="140"/>
                </a:lnTo>
                <a:lnTo>
                  <a:pt x="60" y="152"/>
                </a:lnTo>
                <a:lnTo>
                  <a:pt x="70" y="144"/>
                </a:lnTo>
                <a:lnTo>
                  <a:pt x="76" y="136"/>
                </a:lnTo>
                <a:lnTo>
                  <a:pt x="88" y="122"/>
                </a:lnTo>
                <a:lnTo>
                  <a:pt x="98" y="132"/>
                </a:lnTo>
                <a:lnTo>
                  <a:pt x="108" y="152"/>
                </a:lnTo>
                <a:lnTo>
                  <a:pt x="120" y="156"/>
                </a:lnTo>
                <a:lnTo>
                  <a:pt x="126" y="176"/>
                </a:lnTo>
                <a:lnTo>
                  <a:pt x="124" y="194"/>
                </a:lnTo>
                <a:lnTo>
                  <a:pt x="124" y="196"/>
                </a:lnTo>
                <a:lnTo>
                  <a:pt x="120" y="212"/>
                </a:lnTo>
                <a:lnTo>
                  <a:pt x="128" y="220"/>
                </a:lnTo>
                <a:lnTo>
                  <a:pt x="138" y="214"/>
                </a:lnTo>
                <a:lnTo>
                  <a:pt x="148" y="204"/>
                </a:lnTo>
                <a:lnTo>
                  <a:pt x="150" y="206"/>
                </a:lnTo>
                <a:lnTo>
                  <a:pt x="158" y="208"/>
                </a:lnTo>
                <a:lnTo>
                  <a:pt x="168" y="218"/>
                </a:lnTo>
                <a:lnTo>
                  <a:pt x="178" y="216"/>
                </a:lnTo>
                <a:lnTo>
                  <a:pt x="184" y="214"/>
                </a:lnTo>
                <a:lnTo>
                  <a:pt x="188" y="216"/>
                </a:lnTo>
                <a:lnTo>
                  <a:pt x="190" y="218"/>
                </a:lnTo>
                <a:lnTo>
                  <a:pt x="192" y="220"/>
                </a:lnTo>
                <a:lnTo>
                  <a:pt x="192" y="228"/>
                </a:lnTo>
                <a:lnTo>
                  <a:pt x="194" y="228"/>
                </a:lnTo>
                <a:lnTo>
                  <a:pt x="204" y="232"/>
                </a:lnTo>
                <a:lnTo>
                  <a:pt x="210" y="222"/>
                </a:lnTo>
                <a:lnTo>
                  <a:pt x="210" y="218"/>
                </a:lnTo>
                <a:lnTo>
                  <a:pt x="210" y="214"/>
                </a:lnTo>
                <a:lnTo>
                  <a:pt x="212" y="210"/>
                </a:lnTo>
                <a:lnTo>
                  <a:pt x="220" y="212"/>
                </a:lnTo>
                <a:lnTo>
                  <a:pt x="226" y="214"/>
                </a:lnTo>
                <a:lnTo>
                  <a:pt x="230" y="218"/>
                </a:lnTo>
                <a:lnTo>
                  <a:pt x="232" y="222"/>
                </a:lnTo>
                <a:lnTo>
                  <a:pt x="232" y="228"/>
                </a:lnTo>
                <a:lnTo>
                  <a:pt x="232" y="232"/>
                </a:lnTo>
                <a:lnTo>
                  <a:pt x="232" y="242"/>
                </a:lnTo>
                <a:lnTo>
                  <a:pt x="240" y="256"/>
                </a:lnTo>
                <a:lnTo>
                  <a:pt x="250" y="266"/>
                </a:lnTo>
                <a:lnTo>
                  <a:pt x="256" y="272"/>
                </a:lnTo>
                <a:lnTo>
                  <a:pt x="262" y="274"/>
                </a:lnTo>
                <a:lnTo>
                  <a:pt x="264" y="274"/>
                </a:lnTo>
                <a:lnTo>
                  <a:pt x="266" y="278"/>
                </a:lnTo>
                <a:lnTo>
                  <a:pt x="268" y="288"/>
                </a:lnTo>
                <a:lnTo>
                  <a:pt x="268" y="324"/>
                </a:lnTo>
                <a:lnTo>
                  <a:pt x="270" y="328"/>
                </a:lnTo>
                <a:lnTo>
                  <a:pt x="274" y="330"/>
                </a:lnTo>
                <a:lnTo>
                  <a:pt x="276" y="330"/>
                </a:lnTo>
                <a:lnTo>
                  <a:pt x="282" y="330"/>
                </a:lnTo>
                <a:lnTo>
                  <a:pt x="288" y="332"/>
                </a:lnTo>
                <a:lnTo>
                  <a:pt x="290" y="334"/>
                </a:lnTo>
                <a:lnTo>
                  <a:pt x="294" y="338"/>
                </a:lnTo>
                <a:lnTo>
                  <a:pt x="298" y="344"/>
                </a:lnTo>
                <a:lnTo>
                  <a:pt x="300" y="364"/>
                </a:lnTo>
                <a:lnTo>
                  <a:pt x="318" y="328"/>
                </a:lnTo>
                <a:lnTo>
                  <a:pt x="322" y="314"/>
                </a:lnTo>
                <a:lnTo>
                  <a:pt x="326" y="304"/>
                </a:lnTo>
                <a:lnTo>
                  <a:pt x="332" y="296"/>
                </a:lnTo>
                <a:lnTo>
                  <a:pt x="338" y="294"/>
                </a:lnTo>
                <a:lnTo>
                  <a:pt x="344" y="294"/>
                </a:lnTo>
                <a:lnTo>
                  <a:pt x="352" y="294"/>
                </a:lnTo>
                <a:lnTo>
                  <a:pt x="372" y="304"/>
                </a:lnTo>
                <a:lnTo>
                  <a:pt x="424" y="308"/>
                </a:lnTo>
                <a:lnTo>
                  <a:pt x="424" y="296"/>
                </a:lnTo>
                <a:lnTo>
                  <a:pt x="400" y="272"/>
                </a:lnTo>
                <a:lnTo>
                  <a:pt x="388" y="264"/>
                </a:lnTo>
                <a:lnTo>
                  <a:pt x="386" y="262"/>
                </a:lnTo>
                <a:lnTo>
                  <a:pt x="386" y="258"/>
                </a:lnTo>
                <a:lnTo>
                  <a:pt x="404" y="260"/>
                </a:lnTo>
                <a:lnTo>
                  <a:pt x="412" y="260"/>
                </a:lnTo>
                <a:lnTo>
                  <a:pt x="418" y="260"/>
                </a:lnTo>
                <a:lnTo>
                  <a:pt x="424" y="260"/>
                </a:lnTo>
                <a:lnTo>
                  <a:pt x="430" y="256"/>
                </a:lnTo>
                <a:lnTo>
                  <a:pt x="436" y="252"/>
                </a:lnTo>
                <a:lnTo>
                  <a:pt x="442" y="246"/>
                </a:lnTo>
                <a:lnTo>
                  <a:pt x="452" y="228"/>
                </a:lnTo>
                <a:lnTo>
                  <a:pt x="454" y="228"/>
                </a:lnTo>
                <a:lnTo>
                  <a:pt x="472" y="212"/>
                </a:lnTo>
                <a:lnTo>
                  <a:pt x="474" y="174"/>
                </a:lnTo>
                <a:lnTo>
                  <a:pt x="474" y="170"/>
                </a:lnTo>
                <a:lnTo>
                  <a:pt x="476" y="170"/>
                </a:lnTo>
                <a:lnTo>
                  <a:pt x="478" y="170"/>
                </a:lnTo>
                <a:lnTo>
                  <a:pt x="492" y="168"/>
                </a:lnTo>
                <a:lnTo>
                  <a:pt x="494" y="168"/>
                </a:lnTo>
                <a:lnTo>
                  <a:pt x="496" y="168"/>
                </a:lnTo>
                <a:lnTo>
                  <a:pt x="524" y="198"/>
                </a:lnTo>
                <a:lnTo>
                  <a:pt x="532" y="196"/>
                </a:lnTo>
                <a:lnTo>
                  <a:pt x="532" y="190"/>
                </a:lnTo>
                <a:lnTo>
                  <a:pt x="518" y="176"/>
                </a:lnTo>
                <a:lnTo>
                  <a:pt x="516" y="174"/>
                </a:lnTo>
                <a:lnTo>
                  <a:pt x="514" y="172"/>
                </a:lnTo>
                <a:lnTo>
                  <a:pt x="536" y="158"/>
                </a:lnTo>
                <a:lnTo>
                  <a:pt x="536" y="124"/>
                </a:lnTo>
                <a:lnTo>
                  <a:pt x="526" y="126"/>
                </a:lnTo>
                <a:lnTo>
                  <a:pt x="524" y="126"/>
                </a:lnTo>
                <a:lnTo>
                  <a:pt x="512" y="120"/>
                </a:lnTo>
                <a:lnTo>
                  <a:pt x="504" y="118"/>
                </a:lnTo>
                <a:lnTo>
                  <a:pt x="492" y="110"/>
                </a:lnTo>
                <a:lnTo>
                  <a:pt x="486" y="106"/>
                </a:lnTo>
                <a:lnTo>
                  <a:pt x="484" y="102"/>
                </a:lnTo>
                <a:lnTo>
                  <a:pt x="484" y="104"/>
                </a:lnTo>
                <a:lnTo>
                  <a:pt x="482" y="108"/>
                </a:lnTo>
                <a:lnTo>
                  <a:pt x="480" y="108"/>
                </a:lnTo>
                <a:lnTo>
                  <a:pt x="476" y="110"/>
                </a:lnTo>
                <a:lnTo>
                  <a:pt x="470" y="112"/>
                </a:lnTo>
                <a:lnTo>
                  <a:pt x="468" y="112"/>
                </a:lnTo>
                <a:lnTo>
                  <a:pt x="468" y="110"/>
                </a:lnTo>
                <a:lnTo>
                  <a:pt x="456" y="102"/>
                </a:lnTo>
                <a:lnTo>
                  <a:pt x="446" y="110"/>
                </a:lnTo>
                <a:lnTo>
                  <a:pt x="440" y="116"/>
                </a:lnTo>
                <a:lnTo>
                  <a:pt x="438" y="120"/>
                </a:lnTo>
                <a:lnTo>
                  <a:pt x="444" y="132"/>
                </a:lnTo>
                <a:lnTo>
                  <a:pt x="446" y="136"/>
                </a:lnTo>
                <a:lnTo>
                  <a:pt x="444" y="138"/>
                </a:lnTo>
                <a:lnTo>
                  <a:pt x="440" y="142"/>
                </a:lnTo>
                <a:lnTo>
                  <a:pt x="434" y="144"/>
                </a:lnTo>
                <a:lnTo>
                  <a:pt x="428" y="146"/>
                </a:lnTo>
                <a:lnTo>
                  <a:pt x="422" y="148"/>
                </a:lnTo>
                <a:lnTo>
                  <a:pt x="418" y="146"/>
                </a:lnTo>
                <a:lnTo>
                  <a:pt x="416" y="144"/>
                </a:lnTo>
                <a:lnTo>
                  <a:pt x="414" y="140"/>
                </a:lnTo>
                <a:lnTo>
                  <a:pt x="392" y="120"/>
                </a:lnTo>
                <a:lnTo>
                  <a:pt x="382" y="114"/>
                </a:lnTo>
                <a:lnTo>
                  <a:pt x="376" y="108"/>
                </a:lnTo>
                <a:lnTo>
                  <a:pt x="374" y="104"/>
                </a:lnTo>
                <a:lnTo>
                  <a:pt x="374" y="100"/>
                </a:lnTo>
                <a:lnTo>
                  <a:pt x="372" y="92"/>
                </a:lnTo>
                <a:lnTo>
                  <a:pt x="370" y="86"/>
                </a:lnTo>
                <a:lnTo>
                  <a:pt x="366" y="88"/>
                </a:lnTo>
                <a:lnTo>
                  <a:pt x="364" y="90"/>
                </a:lnTo>
                <a:lnTo>
                  <a:pt x="366" y="94"/>
                </a:lnTo>
                <a:lnTo>
                  <a:pt x="368" y="98"/>
                </a:lnTo>
                <a:lnTo>
                  <a:pt x="368" y="100"/>
                </a:lnTo>
                <a:lnTo>
                  <a:pt x="370" y="100"/>
                </a:lnTo>
                <a:lnTo>
                  <a:pt x="368" y="102"/>
                </a:lnTo>
                <a:lnTo>
                  <a:pt x="358" y="120"/>
                </a:lnTo>
                <a:lnTo>
                  <a:pt x="340" y="116"/>
                </a:lnTo>
                <a:lnTo>
                  <a:pt x="336" y="114"/>
                </a:lnTo>
                <a:lnTo>
                  <a:pt x="336" y="112"/>
                </a:lnTo>
                <a:lnTo>
                  <a:pt x="336" y="106"/>
                </a:lnTo>
                <a:lnTo>
                  <a:pt x="336" y="100"/>
                </a:lnTo>
                <a:lnTo>
                  <a:pt x="332" y="94"/>
                </a:lnTo>
                <a:lnTo>
                  <a:pt x="318" y="84"/>
                </a:lnTo>
                <a:lnTo>
                  <a:pt x="316" y="82"/>
                </a:lnTo>
                <a:lnTo>
                  <a:pt x="314" y="84"/>
                </a:lnTo>
                <a:lnTo>
                  <a:pt x="312" y="86"/>
                </a:lnTo>
                <a:lnTo>
                  <a:pt x="298" y="84"/>
                </a:lnTo>
                <a:lnTo>
                  <a:pt x="292" y="82"/>
                </a:lnTo>
                <a:lnTo>
                  <a:pt x="288" y="80"/>
                </a:lnTo>
                <a:lnTo>
                  <a:pt x="288" y="76"/>
                </a:lnTo>
                <a:lnTo>
                  <a:pt x="288" y="70"/>
                </a:lnTo>
                <a:lnTo>
                  <a:pt x="290" y="68"/>
                </a:lnTo>
                <a:lnTo>
                  <a:pt x="284" y="56"/>
                </a:lnTo>
                <a:lnTo>
                  <a:pt x="256" y="58"/>
                </a:lnTo>
                <a:lnTo>
                  <a:pt x="256" y="64"/>
                </a:lnTo>
                <a:lnTo>
                  <a:pt x="254" y="68"/>
                </a:lnTo>
                <a:lnTo>
                  <a:pt x="252" y="70"/>
                </a:lnTo>
                <a:lnTo>
                  <a:pt x="248" y="72"/>
                </a:lnTo>
                <a:lnTo>
                  <a:pt x="240" y="72"/>
                </a:lnTo>
                <a:lnTo>
                  <a:pt x="234" y="68"/>
                </a:lnTo>
                <a:lnTo>
                  <a:pt x="234" y="66"/>
                </a:lnTo>
                <a:lnTo>
                  <a:pt x="226" y="56"/>
                </a:lnTo>
                <a:lnTo>
                  <a:pt x="224" y="48"/>
                </a:lnTo>
                <a:lnTo>
                  <a:pt x="220" y="40"/>
                </a:lnTo>
                <a:lnTo>
                  <a:pt x="212" y="46"/>
                </a:lnTo>
                <a:lnTo>
                  <a:pt x="202" y="50"/>
                </a:lnTo>
                <a:lnTo>
                  <a:pt x="200" y="50"/>
                </a:lnTo>
                <a:lnTo>
                  <a:pt x="196" y="48"/>
                </a:lnTo>
                <a:lnTo>
                  <a:pt x="194" y="46"/>
                </a:lnTo>
                <a:lnTo>
                  <a:pt x="186" y="48"/>
                </a:lnTo>
                <a:lnTo>
                  <a:pt x="164" y="54"/>
                </a:lnTo>
                <a:lnTo>
                  <a:pt x="158" y="58"/>
                </a:lnTo>
                <a:lnTo>
                  <a:pt x="152" y="58"/>
                </a:lnTo>
                <a:lnTo>
                  <a:pt x="150" y="58"/>
                </a:lnTo>
                <a:lnTo>
                  <a:pt x="140" y="56"/>
                </a:lnTo>
                <a:lnTo>
                  <a:pt x="134" y="52"/>
                </a:lnTo>
                <a:lnTo>
                  <a:pt x="120" y="42"/>
                </a:lnTo>
                <a:lnTo>
                  <a:pt x="104" y="18"/>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3" name="黑龙江"/>
          <p:cNvSpPr/>
          <p:nvPr>
            <p:custDataLst>
              <p:tags r:id="rId26"/>
            </p:custDataLst>
          </p:nvPr>
        </p:nvSpPr>
        <p:spPr bwMode="auto">
          <a:xfrm>
            <a:off x="5532120" y="915035"/>
            <a:ext cx="1513205" cy="1376045"/>
          </a:xfrm>
          <a:custGeom>
            <a:avLst/>
            <a:gdLst>
              <a:gd name="T0" fmla="*/ 2147483646 w 718"/>
              <a:gd name="T1" fmla="*/ 2147483646 h 652"/>
              <a:gd name="T2" fmla="*/ 2147483646 w 718"/>
              <a:gd name="T3" fmla="*/ 2147483646 h 652"/>
              <a:gd name="T4" fmla="*/ 2147483646 w 718"/>
              <a:gd name="T5" fmla="*/ 2147483646 h 652"/>
              <a:gd name="T6" fmla="*/ 2147483646 w 718"/>
              <a:gd name="T7" fmla="*/ 2147483646 h 652"/>
              <a:gd name="T8" fmla="*/ 2147483646 w 718"/>
              <a:gd name="T9" fmla="*/ 2147483646 h 652"/>
              <a:gd name="T10" fmla="*/ 2147483646 w 718"/>
              <a:gd name="T11" fmla="*/ 2147483646 h 652"/>
              <a:gd name="T12" fmla="*/ 2147483646 w 718"/>
              <a:gd name="T13" fmla="*/ 2147483646 h 652"/>
              <a:gd name="T14" fmla="*/ 2147483646 w 718"/>
              <a:gd name="T15" fmla="*/ 2147483646 h 652"/>
              <a:gd name="T16" fmla="*/ 2147483646 w 718"/>
              <a:gd name="T17" fmla="*/ 2147483646 h 652"/>
              <a:gd name="T18" fmla="*/ 2147483646 w 718"/>
              <a:gd name="T19" fmla="*/ 2147483646 h 652"/>
              <a:gd name="T20" fmla="*/ 2147483646 w 718"/>
              <a:gd name="T21" fmla="*/ 2147483646 h 652"/>
              <a:gd name="T22" fmla="*/ 2147483646 w 718"/>
              <a:gd name="T23" fmla="*/ 2147483646 h 652"/>
              <a:gd name="T24" fmla="*/ 2147483646 w 718"/>
              <a:gd name="T25" fmla="*/ 2147483646 h 652"/>
              <a:gd name="T26" fmla="*/ 2147483646 w 718"/>
              <a:gd name="T27" fmla="*/ 0 h 652"/>
              <a:gd name="T28" fmla="*/ 2147483646 w 718"/>
              <a:gd name="T29" fmla="*/ 2147483646 h 652"/>
              <a:gd name="T30" fmla="*/ 2147483646 w 718"/>
              <a:gd name="T31" fmla="*/ 2147483646 h 652"/>
              <a:gd name="T32" fmla="*/ 0 w 718"/>
              <a:gd name="T33" fmla="*/ 2147483646 h 652"/>
              <a:gd name="T34" fmla="*/ 2147483646 w 718"/>
              <a:gd name="T35" fmla="*/ 2147483646 h 652"/>
              <a:gd name="T36" fmla="*/ 2147483646 w 718"/>
              <a:gd name="T37" fmla="*/ 2147483646 h 652"/>
              <a:gd name="T38" fmla="*/ 2147483646 w 718"/>
              <a:gd name="T39" fmla="*/ 2147483646 h 652"/>
              <a:gd name="T40" fmla="*/ 2147483646 w 718"/>
              <a:gd name="T41" fmla="*/ 2147483646 h 652"/>
              <a:gd name="T42" fmla="*/ 2147483646 w 718"/>
              <a:gd name="T43" fmla="*/ 2147483646 h 652"/>
              <a:gd name="T44" fmla="*/ 2147483646 w 718"/>
              <a:gd name="T45" fmla="*/ 2147483646 h 652"/>
              <a:gd name="T46" fmla="*/ 2147483646 w 718"/>
              <a:gd name="T47" fmla="*/ 2147483646 h 652"/>
              <a:gd name="T48" fmla="*/ 2147483646 w 718"/>
              <a:gd name="T49" fmla="*/ 2147483646 h 652"/>
              <a:gd name="T50" fmla="*/ 2147483646 w 718"/>
              <a:gd name="T51" fmla="*/ 2147483646 h 652"/>
              <a:gd name="T52" fmla="*/ 2147483646 w 718"/>
              <a:gd name="T53" fmla="*/ 2147483646 h 652"/>
              <a:gd name="T54" fmla="*/ 2147483646 w 718"/>
              <a:gd name="T55" fmla="*/ 2147483646 h 652"/>
              <a:gd name="T56" fmla="*/ 2147483646 w 718"/>
              <a:gd name="T57" fmla="*/ 2147483646 h 652"/>
              <a:gd name="T58" fmla="*/ 2147483646 w 718"/>
              <a:gd name="T59" fmla="*/ 2147483646 h 652"/>
              <a:gd name="T60" fmla="*/ 2147483646 w 718"/>
              <a:gd name="T61" fmla="*/ 2147483646 h 652"/>
              <a:gd name="T62" fmla="*/ 2147483646 w 718"/>
              <a:gd name="T63" fmla="*/ 2147483646 h 652"/>
              <a:gd name="T64" fmla="*/ 2147483646 w 718"/>
              <a:gd name="T65" fmla="*/ 2147483646 h 652"/>
              <a:gd name="T66" fmla="*/ 2147483646 w 718"/>
              <a:gd name="T67" fmla="*/ 2147483646 h 652"/>
              <a:gd name="T68" fmla="*/ 2147483646 w 718"/>
              <a:gd name="T69" fmla="*/ 2147483646 h 652"/>
              <a:gd name="T70" fmla="*/ 2147483646 w 718"/>
              <a:gd name="T71" fmla="*/ 2147483646 h 652"/>
              <a:gd name="T72" fmla="*/ 2147483646 w 718"/>
              <a:gd name="T73" fmla="*/ 2147483646 h 652"/>
              <a:gd name="T74" fmla="*/ 2147483646 w 718"/>
              <a:gd name="T75" fmla="*/ 2147483646 h 652"/>
              <a:gd name="T76" fmla="*/ 2147483646 w 718"/>
              <a:gd name="T77" fmla="*/ 2147483646 h 652"/>
              <a:gd name="T78" fmla="*/ 2147483646 w 718"/>
              <a:gd name="T79" fmla="*/ 2147483646 h 652"/>
              <a:gd name="T80" fmla="*/ 2147483646 w 718"/>
              <a:gd name="T81" fmla="*/ 2147483646 h 652"/>
              <a:gd name="T82" fmla="*/ 2147483646 w 718"/>
              <a:gd name="T83" fmla="*/ 2147483646 h 652"/>
              <a:gd name="T84" fmla="*/ 2147483646 w 718"/>
              <a:gd name="T85" fmla="*/ 2147483646 h 652"/>
              <a:gd name="T86" fmla="*/ 2147483646 w 718"/>
              <a:gd name="T87" fmla="*/ 2147483646 h 652"/>
              <a:gd name="T88" fmla="*/ 2147483646 w 718"/>
              <a:gd name="T89" fmla="*/ 2147483646 h 652"/>
              <a:gd name="T90" fmla="*/ 2147483646 w 718"/>
              <a:gd name="T91" fmla="*/ 2147483646 h 652"/>
              <a:gd name="T92" fmla="*/ 2147483646 w 718"/>
              <a:gd name="T93" fmla="*/ 2147483646 h 652"/>
              <a:gd name="T94" fmla="*/ 2147483646 w 718"/>
              <a:gd name="T95" fmla="*/ 2147483646 h 652"/>
              <a:gd name="T96" fmla="*/ 2147483646 w 718"/>
              <a:gd name="T97" fmla="*/ 2147483646 h 652"/>
              <a:gd name="T98" fmla="*/ 2147483646 w 718"/>
              <a:gd name="T99" fmla="*/ 2147483646 h 652"/>
              <a:gd name="T100" fmla="*/ 2147483646 w 718"/>
              <a:gd name="T101" fmla="*/ 2147483646 h 652"/>
              <a:gd name="T102" fmla="*/ 2147483646 w 718"/>
              <a:gd name="T103" fmla="*/ 2147483646 h 652"/>
              <a:gd name="T104" fmla="*/ 2147483646 w 718"/>
              <a:gd name="T105" fmla="*/ 2147483646 h 652"/>
              <a:gd name="T106" fmla="*/ 2147483646 w 718"/>
              <a:gd name="T107" fmla="*/ 2147483646 h 652"/>
              <a:gd name="T108" fmla="*/ 2147483646 w 718"/>
              <a:gd name="T109" fmla="*/ 2147483646 h 652"/>
              <a:gd name="T110" fmla="*/ 2147483646 w 718"/>
              <a:gd name="T111" fmla="*/ 2147483646 h 652"/>
              <a:gd name="T112" fmla="*/ 2147483646 w 718"/>
              <a:gd name="T113" fmla="*/ 2147483646 h 652"/>
              <a:gd name="T114" fmla="*/ 2147483646 w 718"/>
              <a:gd name="T115" fmla="*/ 2147483646 h 652"/>
              <a:gd name="T116" fmla="*/ 2147483646 w 718"/>
              <a:gd name="T117" fmla="*/ 2147483646 h 652"/>
              <a:gd name="T118" fmla="*/ 2147483646 w 718"/>
              <a:gd name="T119" fmla="*/ 2147483646 h 652"/>
              <a:gd name="T120" fmla="*/ 2147483646 w 718"/>
              <a:gd name="T121" fmla="*/ 2147483646 h 652"/>
              <a:gd name="T122" fmla="*/ 2147483646 w 718"/>
              <a:gd name="T123" fmla="*/ 2147483646 h 6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18" h="652">
                <a:moveTo>
                  <a:pt x="716" y="382"/>
                </a:moveTo>
                <a:lnTo>
                  <a:pt x="704" y="302"/>
                </a:lnTo>
                <a:lnTo>
                  <a:pt x="706" y="302"/>
                </a:lnTo>
                <a:lnTo>
                  <a:pt x="712" y="290"/>
                </a:lnTo>
                <a:lnTo>
                  <a:pt x="714" y="284"/>
                </a:lnTo>
                <a:lnTo>
                  <a:pt x="714" y="280"/>
                </a:lnTo>
                <a:lnTo>
                  <a:pt x="710" y="274"/>
                </a:lnTo>
                <a:lnTo>
                  <a:pt x="704" y="270"/>
                </a:lnTo>
                <a:lnTo>
                  <a:pt x="700" y="260"/>
                </a:lnTo>
                <a:lnTo>
                  <a:pt x="700" y="250"/>
                </a:lnTo>
                <a:lnTo>
                  <a:pt x="700" y="234"/>
                </a:lnTo>
                <a:lnTo>
                  <a:pt x="692" y="234"/>
                </a:lnTo>
                <a:lnTo>
                  <a:pt x="684" y="236"/>
                </a:lnTo>
                <a:lnTo>
                  <a:pt x="674" y="240"/>
                </a:lnTo>
                <a:lnTo>
                  <a:pt x="666" y="248"/>
                </a:lnTo>
                <a:lnTo>
                  <a:pt x="662" y="254"/>
                </a:lnTo>
                <a:lnTo>
                  <a:pt x="660" y="262"/>
                </a:lnTo>
                <a:lnTo>
                  <a:pt x="652" y="268"/>
                </a:lnTo>
                <a:lnTo>
                  <a:pt x="644" y="272"/>
                </a:lnTo>
                <a:lnTo>
                  <a:pt x="632" y="276"/>
                </a:lnTo>
                <a:lnTo>
                  <a:pt x="628" y="302"/>
                </a:lnTo>
                <a:lnTo>
                  <a:pt x="626" y="302"/>
                </a:lnTo>
                <a:lnTo>
                  <a:pt x="618" y="318"/>
                </a:lnTo>
                <a:lnTo>
                  <a:pt x="618" y="320"/>
                </a:lnTo>
                <a:lnTo>
                  <a:pt x="616" y="320"/>
                </a:lnTo>
                <a:lnTo>
                  <a:pt x="536" y="334"/>
                </a:lnTo>
                <a:lnTo>
                  <a:pt x="534" y="334"/>
                </a:lnTo>
                <a:lnTo>
                  <a:pt x="510" y="308"/>
                </a:lnTo>
                <a:lnTo>
                  <a:pt x="518" y="302"/>
                </a:lnTo>
                <a:lnTo>
                  <a:pt x="508" y="290"/>
                </a:lnTo>
                <a:lnTo>
                  <a:pt x="498" y="282"/>
                </a:lnTo>
                <a:lnTo>
                  <a:pt x="496" y="280"/>
                </a:lnTo>
                <a:lnTo>
                  <a:pt x="496" y="278"/>
                </a:lnTo>
                <a:lnTo>
                  <a:pt x="492" y="258"/>
                </a:lnTo>
                <a:lnTo>
                  <a:pt x="470" y="258"/>
                </a:lnTo>
                <a:lnTo>
                  <a:pt x="452" y="246"/>
                </a:lnTo>
                <a:lnTo>
                  <a:pt x="388" y="236"/>
                </a:lnTo>
                <a:lnTo>
                  <a:pt x="336" y="234"/>
                </a:lnTo>
                <a:lnTo>
                  <a:pt x="334" y="234"/>
                </a:lnTo>
                <a:lnTo>
                  <a:pt x="332" y="234"/>
                </a:lnTo>
                <a:lnTo>
                  <a:pt x="330" y="232"/>
                </a:lnTo>
                <a:lnTo>
                  <a:pt x="298" y="164"/>
                </a:lnTo>
                <a:lnTo>
                  <a:pt x="286" y="146"/>
                </a:lnTo>
                <a:lnTo>
                  <a:pt x="258" y="110"/>
                </a:lnTo>
                <a:lnTo>
                  <a:pt x="230" y="76"/>
                </a:lnTo>
                <a:lnTo>
                  <a:pt x="216" y="62"/>
                </a:lnTo>
                <a:lnTo>
                  <a:pt x="170" y="18"/>
                </a:lnTo>
                <a:lnTo>
                  <a:pt x="164" y="14"/>
                </a:lnTo>
                <a:lnTo>
                  <a:pt x="108" y="12"/>
                </a:lnTo>
                <a:lnTo>
                  <a:pt x="106" y="12"/>
                </a:lnTo>
                <a:lnTo>
                  <a:pt x="106" y="10"/>
                </a:lnTo>
                <a:lnTo>
                  <a:pt x="94" y="6"/>
                </a:lnTo>
                <a:lnTo>
                  <a:pt x="80" y="0"/>
                </a:lnTo>
                <a:lnTo>
                  <a:pt x="76" y="0"/>
                </a:lnTo>
                <a:lnTo>
                  <a:pt x="70" y="0"/>
                </a:lnTo>
                <a:lnTo>
                  <a:pt x="54" y="4"/>
                </a:lnTo>
                <a:lnTo>
                  <a:pt x="34" y="12"/>
                </a:lnTo>
                <a:lnTo>
                  <a:pt x="8" y="24"/>
                </a:lnTo>
                <a:lnTo>
                  <a:pt x="6" y="26"/>
                </a:lnTo>
                <a:lnTo>
                  <a:pt x="8" y="36"/>
                </a:lnTo>
                <a:lnTo>
                  <a:pt x="8" y="38"/>
                </a:lnTo>
                <a:lnTo>
                  <a:pt x="2" y="52"/>
                </a:lnTo>
                <a:lnTo>
                  <a:pt x="0" y="52"/>
                </a:lnTo>
                <a:lnTo>
                  <a:pt x="0" y="62"/>
                </a:lnTo>
                <a:lnTo>
                  <a:pt x="0" y="72"/>
                </a:lnTo>
                <a:lnTo>
                  <a:pt x="4" y="82"/>
                </a:lnTo>
                <a:lnTo>
                  <a:pt x="10" y="86"/>
                </a:lnTo>
                <a:lnTo>
                  <a:pt x="22" y="86"/>
                </a:lnTo>
                <a:lnTo>
                  <a:pt x="32" y="88"/>
                </a:lnTo>
                <a:lnTo>
                  <a:pt x="36" y="86"/>
                </a:lnTo>
                <a:lnTo>
                  <a:pt x="38" y="76"/>
                </a:lnTo>
                <a:lnTo>
                  <a:pt x="42" y="70"/>
                </a:lnTo>
                <a:lnTo>
                  <a:pt x="50" y="70"/>
                </a:lnTo>
                <a:lnTo>
                  <a:pt x="78" y="78"/>
                </a:lnTo>
                <a:lnTo>
                  <a:pt x="84" y="80"/>
                </a:lnTo>
                <a:lnTo>
                  <a:pt x="74" y="94"/>
                </a:lnTo>
                <a:lnTo>
                  <a:pt x="74" y="114"/>
                </a:lnTo>
                <a:lnTo>
                  <a:pt x="76" y="118"/>
                </a:lnTo>
                <a:lnTo>
                  <a:pt x="80" y="124"/>
                </a:lnTo>
                <a:lnTo>
                  <a:pt x="96" y="140"/>
                </a:lnTo>
                <a:lnTo>
                  <a:pt x="108" y="148"/>
                </a:lnTo>
                <a:lnTo>
                  <a:pt x="116" y="150"/>
                </a:lnTo>
                <a:lnTo>
                  <a:pt x="120" y="150"/>
                </a:lnTo>
                <a:lnTo>
                  <a:pt x="124" y="148"/>
                </a:lnTo>
                <a:lnTo>
                  <a:pt x="138" y="134"/>
                </a:lnTo>
                <a:lnTo>
                  <a:pt x="148" y="128"/>
                </a:lnTo>
                <a:lnTo>
                  <a:pt x="170" y="124"/>
                </a:lnTo>
                <a:lnTo>
                  <a:pt x="176" y="110"/>
                </a:lnTo>
                <a:lnTo>
                  <a:pt x="194" y="100"/>
                </a:lnTo>
                <a:lnTo>
                  <a:pt x="212" y="110"/>
                </a:lnTo>
                <a:lnTo>
                  <a:pt x="214" y="110"/>
                </a:lnTo>
                <a:lnTo>
                  <a:pt x="230" y="138"/>
                </a:lnTo>
                <a:lnTo>
                  <a:pt x="236" y="156"/>
                </a:lnTo>
                <a:lnTo>
                  <a:pt x="236" y="158"/>
                </a:lnTo>
                <a:lnTo>
                  <a:pt x="232" y="182"/>
                </a:lnTo>
                <a:lnTo>
                  <a:pt x="238" y="196"/>
                </a:lnTo>
                <a:lnTo>
                  <a:pt x="238" y="198"/>
                </a:lnTo>
                <a:lnTo>
                  <a:pt x="234" y="216"/>
                </a:lnTo>
                <a:lnTo>
                  <a:pt x="234" y="232"/>
                </a:lnTo>
                <a:lnTo>
                  <a:pt x="240" y="250"/>
                </a:lnTo>
                <a:lnTo>
                  <a:pt x="242" y="258"/>
                </a:lnTo>
                <a:lnTo>
                  <a:pt x="240" y="272"/>
                </a:lnTo>
                <a:lnTo>
                  <a:pt x="240" y="274"/>
                </a:lnTo>
                <a:lnTo>
                  <a:pt x="232" y="284"/>
                </a:lnTo>
                <a:lnTo>
                  <a:pt x="232" y="286"/>
                </a:lnTo>
                <a:lnTo>
                  <a:pt x="224" y="294"/>
                </a:lnTo>
                <a:lnTo>
                  <a:pt x="222" y="312"/>
                </a:lnTo>
                <a:lnTo>
                  <a:pt x="228" y="330"/>
                </a:lnTo>
                <a:lnTo>
                  <a:pt x="228" y="332"/>
                </a:lnTo>
                <a:lnTo>
                  <a:pt x="222" y="360"/>
                </a:lnTo>
                <a:lnTo>
                  <a:pt x="218" y="364"/>
                </a:lnTo>
                <a:lnTo>
                  <a:pt x="214" y="366"/>
                </a:lnTo>
                <a:lnTo>
                  <a:pt x="206" y="364"/>
                </a:lnTo>
                <a:lnTo>
                  <a:pt x="198" y="356"/>
                </a:lnTo>
                <a:lnTo>
                  <a:pt x="190" y="358"/>
                </a:lnTo>
                <a:lnTo>
                  <a:pt x="180" y="370"/>
                </a:lnTo>
                <a:lnTo>
                  <a:pt x="168" y="402"/>
                </a:lnTo>
                <a:lnTo>
                  <a:pt x="168" y="404"/>
                </a:lnTo>
                <a:lnTo>
                  <a:pt x="156" y="414"/>
                </a:lnTo>
                <a:lnTo>
                  <a:pt x="154" y="414"/>
                </a:lnTo>
                <a:lnTo>
                  <a:pt x="148" y="414"/>
                </a:lnTo>
                <a:lnTo>
                  <a:pt x="136" y="434"/>
                </a:lnTo>
                <a:lnTo>
                  <a:pt x="142" y="446"/>
                </a:lnTo>
                <a:lnTo>
                  <a:pt x="144" y="446"/>
                </a:lnTo>
                <a:lnTo>
                  <a:pt x="160" y="466"/>
                </a:lnTo>
                <a:lnTo>
                  <a:pt x="160" y="468"/>
                </a:lnTo>
                <a:lnTo>
                  <a:pt x="160" y="474"/>
                </a:lnTo>
                <a:lnTo>
                  <a:pt x="178" y="476"/>
                </a:lnTo>
                <a:lnTo>
                  <a:pt x="180" y="492"/>
                </a:lnTo>
                <a:lnTo>
                  <a:pt x="180" y="494"/>
                </a:lnTo>
                <a:lnTo>
                  <a:pt x="182" y="512"/>
                </a:lnTo>
                <a:lnTo>
                  <a:pt x="188" y="516"/>
                </a:lnTo>
                <a:lnTo>
                  <a:pt x="204" y="512"/>
                </a:lnTo>
                <a:lnTo>
                  <a:pt x="218" y="502"/>
                </a:lnTo>
                <a:lnTo>
                  <a:pt x="222" y="502"/>
                </a:lnTo>
                <a:lnTo>
                  <a:pt x="226" y="528"/>
                </a:lnTo>
                <a:lnTo>
                  <a:pt x="234" y="538"/>
                </a:lnTo>
                <a:lnTo>
                  <a:pt x="236" y="540"/>
                </a:lnTo>
                <a:lnTo>
                  <a:pt x="242" y="550"/>
                </a:lnTo>
                <a:lnTo>
                  <a:pt x="254" y="560"/>
                </a:lnTo>
                <a:lnTo>
                  <a:pt x="258" y="562"/>
                </a:lnTo>
                <a:lnTo>
                  <a:pt x="262" y="562"/>
                </a:lnTo>
                <a:lnTo>
                  <a:pt x="266" y="564"/>
                </a:lnTo>
                <a:lnTo>
                  <a:pt x="274" y="560"/>
                </a:lnTo>
                <a:lnTo>
                  <a:pt x="282" y="558"/>
                </a:lnTo>
                <a:lnTo>
                  <a:pt x="292" y="554"/>
                </a:lnTo>
                <a:lnTo>
                  <a:pt x="296" y="552"/>
                </a:lnTo>
                <a:lnTo>
                  <a:pt x="308" y="552"/>
                </a:lnTo>
                <a:lnTo>
                  <a:pt x="312" y="552"/>
                </a:lnTo>
                <a:lnTo>
                  <a:pt x="316" y="554"/>
                </a:lnTo>
                <a:lnTo>
                  <a:pt x="332" y="544"/>
                </a:lnTo>
                <a:lnTo>
                  <a:pt x="334" y="544"/>
                </a:lnTo>
                <a:lnTo>
                  <a:pt x="334" y="546"/>
                </a:lnTo>
                <a:lnTo>
                  <a:pt x="336" y="544"/>
                </a:lnTo>
                <a:lnTo>
                  <a:pt x="338" y="546"/>
                </a:lnTo>
                <a:lnTo>
                  <a:pt x="344" y="556"/>
                </a:lnTo>
                <a:lnTo>
                  <a:pt x="346" y="562"/>
                </a:lnTo>
                <a:lnTo>
                  <a:pt x="354" y="574"/>
                </a:lnTo>
                <a:lnTo>
                  <a:pt x="360" y="576"/>
                </a:lnTo>
                <a:lnTo>
                  <a:pt x="362" y="576"/>
                </a:lnTo>
                <a:lnTo>
                  <a:pt x="360" y="574"/>
                </a:lnTo>
                <a:lnTo>
                  <a:pt x="360" y="570"/>
                </a:lnTo>
                <a:lnTo>
                  <a:pt x="360" y="566"/>
                </a:lnTo>
                <a:lnTo>
                  <a:pt x="364" y="564"/>
                </a:lnTo>
                <a:lnTo>
                  <a:pt x="370" y="562"/>
                </a:lnTo>
                <a:lnTo>
                  <a:pt x="398" y="562"/>
                </a:lnTo>
                <a:lnTo>
                  <a:pt x="400" y="562"/>
                </a:lnTo>
                <a:lnTo>
                  <a:pt x="402" y="562"/>
                </a:lnTo>
                <a:lnTo>
                  <a:pt x="412" y="580"/>
                </a:lnTo>
                <a:lnTo>
                  <a:pt x="410" y="588"/>
                </a:lnTo>
                <a:lnTo>
                  <a:pt x="422" y="590"/>
                </a:lnTo>
                <a:lnTo>
                  <a:pt x="422" y="588"/>
                </a:lnTo>
                <a:lnTo>
                  <a:pt x="422" y="586"/>
                </a:lnTo>
                <a:lnTo>
                  <a:pt x="426" y="584"/>
                </a:lnTo>
                <a:lnTo>
                  <a:pt x="454" y="602"/>
                </a:lnTo>
                <a:lnTo>
                  <a:pt x="456" y="608"/>
                </a:lnTo>
                <a:lnTo>
                  <a:pt x="458" y="612"/>
                </a:lnTo>
                <a:lnTo>
                  <a:pt x="458" y="624"/>
                </a:lnTo>
                <a:lnTo>
                  <a:pt x="468" y="626"/>
                </a:lnTo>
                <a:lnTo>
                  <a:pt x="474" y="616"/>
                </a:lnTo>
                <a:lnTo>
                  <a:pt x="470" y="608"/>
                </a:lnTo>
                <a:lnTo>
                  <a:pt x="470" y="602"/>
                </a:lnTo>
                <a:lnTo>
                  <a:pt x="472" y="598"/>
                </a:lnTo>
                <a:lnTo>
                  <a:pt x="474" y="596"/>
                </a:lnTo>
                <a:lnTo>
                  <a:pt x="478" y="594"/>
                </a:lnTo>
                <a:lnTo>
                  <a:pt x="478" y="592"/>
                </a:lnTo>
                <a:lnTo>
                  <a:pt x="480" y="590"/>
                </a:lnTo>
                <a:lnTo>
                  <a:pt x="486" y="590"/>
                </a:lnTo>
                <a:lnTo>
                  <a:pt x="490" y="594"/>
                </a:lnTo>
                <a:lnTo>
                  <a:pt x="492" y="598"/>
                </a:lnTo>
                <a:lnTo>
                  <a:pt x="496" y="614"/>
                </a:lnTo>
                <a:lnTo>
                  <a:pt x="496" y="616"/>
                </a:lnTo>
                <a:lnTo>
                  <a:pt x="498" y="618"/>
                </a:lnTo>
                <a:lnTo>
                  <a:pt x="502" y="622"/>
                </a:lnTo>
                <a:lnTo>
                  <a:pt x="510" y="626"/>
                </a:lnTo>
                <a:lnTo>
                  <a:pt x="512" y="626"/>
                </a:lnTo>
                <a:lnTo>
                  <a:pt x="538" y="652"/>
                </a:lnTo>
                <a:lnTo>
                  <a:pt x="550" y="648"/>
                </a:lnTo>
                <a:lnTo>
                  <a:pt x="548" y="644"/>
                </a:lnTo>
                <a:lnTo>
                  <a:pt x="544" y="638"/>
                </a:lnTo>
                <a:lnTo>
                  <a:pt x="544" y="634"/>
                </a:lnTo>
                <a:lnTo>
                  <a:pt x="544" y="630"/>
                </a:lnTo>
                <a:lnTo>
                  <a:pt x="546" y="626"/>
                </a:lnTo>
                <a:lnTo>
                  <a:pt x="556" y="618"/>
                </a:lnTo>
                <a:lnTo>
                  <a:pt x="570" y="606"/>
                </a:lnTo>
                <a:lnTo>
                  <a:pt x="586" y="616"/>
                </a:lnTo>
                <a:lnTo>
                  <a:pt x="588" y="616"/>
                </a:lnTo>
                <a:lnTo>
                  <a:pt x="592" y="598"/>
                </a:lnTo>
                <a:lnTo>
                  <a:pt x="592" y="596"/>
                </a:lnTo>
                <a:lnTo>
                  <a:pt x="594" y="594"/>
                </a:lnTo>
                <a:lnTo>
                  <a:pt x="608" y="596"/>
                </a:lnTo>
                <a:lnTo>
                  <a:pt x="610" y="600"/>
                </a:lnTo>
                <a:lnTo>
                  <a:pt x="612" y="606"/>
                </a:lnTo>
                <a:lnTo>
                  <a:pt x="610" y="610"/>
                </a:lnTo>
                <a:lnTo>
                  <a:pt x="606" y="616"/>
                </a:lnTo>
                <a:lnTo>
                  <a:pt x="610" y="618"/>
                </a:lnTo>
                <a:lnTo>
                  <a:pt x="620" y="622"/>
                </a:lnTo>
                <a:lnTo>
                  <a:pt x="628" y="626"/>
                </a:lnTo>
                <a:lnTo>
                  <a:pt x="630" y="626"/>
                </a:lnTo>
                <a:lnTo>
                  <a:pt x="640" y="630"/>
                </a:lnTo>
                <a:lnTo>
                  <a:pt x="648" y="630"/>
                </a:lnTo>
                <a:lnTo>
                  <a:pt x="636" y="572"/>
                </a:lnTo>
                <a:lnTo>
                  <a:pt x="630" y="568"/>
                </a:lnTo>
                <a:lnTo>
                  <a:pt x="624" y="562"/>
                </a:lnTo>
                <a:lnTo>
                  <a:pt x="614" y="546"/>
                </a:lnTo>
                <a:lnTo>
                  <a:pt x="610" y="538"/>
                </a:lnTo>
                <a:lnTo>
                  <a:pt x="612" y="528"/>
                </a:lnTo>
                <a:lnTo>
                  <a:pt x="616" y="518"/>
                </a:lnTo>
                <a:lnTo>
                  <a:pt x="624" y="506"/>
                </a:lnTo>
                <a:lnTo>
                  <a:pt x="636" y="494"/>
                </a:lnTo>
                <a:lnTo>
                  <a:pt x="650" y="482"/>
                </a:lnTo>
                <a:lnTo>
                  <a:pt x="662" y="482"/>
                </a:lnTo>
                <a:lnTo>
                  <a:pt x="672" y="486"/>
                </a:lnTo>
                <a:lnTo>
                  <a:pt x="692" y="486"/>
                </a:lnTo>
                <a:lnTo>
                  <a:pt x="698" y="482"/>
                </a:lnTo>
                <a:lnTo>
                  <a:pt x="704" y="476"/>
                </a:lnTo>
                <a:lnTo>
                  <a:pt x="714" y="452"/>
                </a:lnTo>
                <a:lnTo>
                  <a:pt x="718" y="442"/>
                </a:lnTo>
                <a:lnTo>
                  <a:pt x="718" y="426"/>
                </a:lnTo>
                <a:lnTo>
                  <a:pt x="716" y="382"/>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4" name="山东"/>
          <p:cNvSpPr/>
          <p:nvPr>
            <p:custDataLst>
              <p:tags r:id="rId27"/>
            </p:custDataLst>
          </p:nvPr>
        </p:nvSpPr>
        <p:spPr bwMode="auto">
          <a:xfrm>
            <a:off x="5231765" y="3383280"/>
            <a:ext cx="916305" cy="575310"/>
          </a:xfrm>
          <a:custGeom>
            <a:avLst/>
            <a:gdLst>
              <a:gd name="T0" fmla="*/ 2147483646 w 434"/>
              <a:gd name="T1" fmla="*/ 2147483646 h 272"/>
              <a:gd name="T2" fmla="*/ 2147483646 w 434"/>
              <a:gd name="T3" fmla="*/ 2147483646 h 272"/>
              <a:gd name="T4" fmla="*/ 2147483646 w 434"/>
              <a:gd name="T5" fmla="*/ 0 h 272"/>
              <a:gd name="T6" fmla="*/ 2147483646 w 434"/>
              <a:gd name="T7" fmla="*/ 2147483646 h 272"/>
              <a:gd name="T8" fmla="*/ 2147483646 w 434"/>
              <a:gd name="T9" fmla="*/ 2147483646 h 272"/>
              <a:gd name="T10" fmla="*/ 2147483646 w 434"/>
              <a:gd name="T11" fmla="*/ 2147483646 h 272"/>
              <a:gd name="T12" fmla="*/ 2147483646 w 434"/>
              <a:gd name="T13" fmla="*/ 2147483646 h 272"/>
              <a:gd name="T14" fmla="*/ 2147483646 w 434"/>
              <a:gd name="T15" fmla="*/ 2147483646 h 272"/>
              <a:gd name="T16" fmla="*/ 2147483646 w 434"/>
              <a:gd name="T17" fmla="*/ 0 h 272"/>
              <a:gd name="T18" fmla="*/ 2147483646 w 434"/>
              <a:gd name="T19" fmla="*/ 2147483646 h 272"/>
              <a:gd name="T20" fmla="*/ 2147483646 w 434"/>
              <a:gd name="T21" fmla="*/ 2147483646 h 272"/>
              <a:gd name="T22" fmla="*/ 2147483646 w 434"/>
              <a:gd name="T23" fmla="*/ 2147483646 h 272"/>
              <a:gd name="T24" fmla="*/ 2147483646 w 434"/>
              <a:gd name="T25" fmla="*/ 2147483646 h 272"/>
              <a:gd name="T26" fmla="*/ 2147483646 w 434"/>
              <a:gd name="T27" fmla="*/ 2147483646 h 272"/>
              <a:gd name="T28" fmla="*/ 2147483646 w 434"/>
              <a:gd name="T29" fmla="*/ 2147483646 h 272"/>
              <a:gd name="T30" fmla="*/ 2147483646 w 434"/>
              <a:gd name="T31" fmla="*/ 2147483646 h 272"/>
              <a:gd name="T32" fmla="*/ 0 w 434"/>
              <a:gd name="T33" fmla="*/ 2147483646 h 272"/>
              <a:gd name="T34" fmla="*/ 2147483646 w 434"/>
              <a:gd name="T35" fmla="*/ 2147483646 h 272"/>
              <a:gd name="T36" fmla="*/ 2147483646 w 434"/>
              <a:gd name="T37" fmla="*/ 2147483646 h 272"/>
              <a:gd name="T38" fmla="*/ 2147483646 w 434"/>
              <a:gd name="T39" fmla="*/ 2147483646 h 272"/>
              <a:gd name="T40" fmla="*/ 2147483646 w 434"/>
              <a:gd name="T41" fmla="*/ 2147483646 h 272"/>
              <a:gd name="T42" fmla="*/ 2147483646 w 434"/>
              <a:gd name="T43" fmla="*/ 2147483646 h 272"/>
              <a:gd name="T44" fmla="*/ 2147483646 w 434"/>
              <a:gd name="T45" fmla="*/ 2147483646 h 272"/>
              <a:gd name="T46" fmla="*/ 2147483646 w 434"/>
              <a:gd name="T47" fmla="*/ 2147483646 h 272"/>
              <a:gd name="T48" fmla="*/ 2147483646 w 434"/>
              <a:gd name="T49" fmla="*/ 2147483646 h 272"/>
              <a:gd name="T50" fmla="*/ 2147483646 w 434"/>
              <a:gd name="T51" fmla="*/ 2147483646 h 272"/>
              <a:gd name="T52" fmla="*/ 2147483646 w 434"/>
              <a:gd name="T53" fmla="*/ 2147483646 h 272"/>
              <a:gd name="T54" fmla="*/ 2147483646 w 434"/>
              <a:gd name="T55" fmla="*/ 2147483646 h 272"/>
              <a:gd name="T56" fmla="*/ 2147483646 w 434"/>
              <a:gd name="T57" fmla="*/ 2147483646 h 272"/>
              <a:gd name="T58" fmla="*/ 2147483646 w 434"/>
              <a:gd name="T59" fmla="*/ 2147483646 h 272"/>
              <a:gd name="T60" fmla="*/ 2147483646 w 434"/>
              <a:gd name="T61" fmla="*/ 2147483646 h 272"/>
              <a:gd name="T62" fmla="*/ 2147483646 w 434"/>
              <a:gd name="T63" fmla="*/ 2147483646 h 272"/>
              <a:gd name="T64" fmla="*/ 2147483646 w 434"/>
              <a:gd name="T65" fmla="*/ 2147483646 h 272"/>
              <a:gd name="T66" fmla="*/ 2147483646 w 434"/>
              <a:gd name="T67" fmla="*/ 2147483646 h 272"/>
              <a:gd name="T68" fmla="*/ 2147483646 w 434"/>
              <a:gd name="T69" fmla="*/ 2147483646 h 272"/>
              <a:gd name="T70" fmla="*/ 2147483646 w 434"/>
              <a:gd name="T71" fmla="*/ 2147483646 h 272"/>
              <a:gd name="T72" fmla="*/ 2147483646 w 434"/>
              <a:gd name="T73" fmla="*/ 2147483646 h 272"/>
              <a:gd name="T74" fmla="*/ 2147483646 w 434"/>
              <a:gd name="T75" fmla="*/ 2147483646 h 272"/>
              <a:gd name="T76" fmla="*/ 2147483646 w 434"/>
              <a:gd name="T77" fmla="*/ 2147483646 h 272"/>
              <a:gd name="T78" fmla="*/ 2147483646 w 434"/>
              <a:gd name="T79" fmla="*/ 2147483646 h 272"/>
              <a:gd name="T80" fmla="*/ 2147483646 w 434"/>
              <a:gd name="T81" fmla="*/ 2147483646 h 272"/>
              <a:gd name="T82" fmla="*/ 2147483646 w 434"/>
              <a:gd name="T83" fmla="*/ 2147483646 h 272"/>
              <a:gd name="T84" fmla="*/ 2147483646 w 434"/>
              <a:gd name="T85" fmla="*/ 2147483646 h 272"/>
              <a:gd name="T86" fmla="*/ 2147483646 w 434"/>
              <a:gd name="T87" fmla="*/ 2147483646 h 272"/>
              <a:gd name="T88" fmla="*/ 2147483646 w 434"/>
              <a:gd name="T89" fmla="*/ 2147483646 h 272"/>
              <a:gd name="T90" fmla="*/ 2147483646 w 434"/>
              <a:gd name="T91" fmla="*/ 2147483646 h 272"/>
              <a:gd name="T92" fmla="*/ 2147483646 w 434"/>
              <a:gd name="T93" fmla="*/ 2147483646 h 272"/>
              <a:gd name="T94" fmla="*/ 2147483646 w 434"/>
              <a:gd name="T95" fmla="*/ 2147483646 h 272"/>
              <a:gd name="T96" fmla="*/ 2147483646 w 434"/>
              <a:gd name="T97" fmla="*/ 2147483646 h 272"/>
              <a:gd name="T98" fmla="*/ 2147483646 w 434"/>
              <a:gd name="T99" fmla="*/ 2147483646 h 272"/>
              <a:gd name="T100" fmla="*/ 2147483646 w 434"/>
              <a:gd name="T101" fmla="*/ 2147483646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34" h="272">
                <a:moveTo>
                  <a:pt x="396" y="8"/>
                </a:moveTo>
                <a:lnTo>
                  <a:pt x="396" y="8"/>
                </a:lnTo>
                <a:lnTo>
                  <a:pt x="394" y="12"/>
                </a:lnTo>
                <a:lnTo>
                  <a:pt x="388" y="14"/>
                </a:lnTo>
                <a:lnTo>
                  <a:pt x="358" y="12"/>
                </a:lnTo>
                <a:lnTo>
                  <a:pt x="330" y="6"/>
                </a:lnTo>
                <a:lnTo>
                  <a:pt x="314" y="0"/>
                </a:lnTo>
                <a:lnTo>
                  <a:pt x="270" y="42"/>
                </a:lnTo>
                <a:lnTo>
                  <a:pt x="272" y="60"/>
                </a:lnTo>
                <a:lnTo>
                  <a:pt x="268" y="62"/>
                </a:lnTo>
                <a:lnTo>
                  <a:pt x="246" y="64"/>
                </a:lnTo>
                <a:lnTo>
                  <a:pt x="228" y="62"/>
                </a:lnTo>
                <a:lnTo>
                  <a:pt x="222" y="62"/>
                </a:lnTo>
                <a:lnTo>
                  <a:pt x="218" y="60"/>
                </a:lnTo>
                <a:lnTo>
                  <a:pt x="214" y="56"/>
                </a:lnTo>
                <a:lnTo>
                  <a:pt x="212" y="52"/>
                </a:lnTo>
                <a:lnTo>
                  <a:pt x="208" y="2"/>
                </a:lnTo>
                <a:lnTo>
                  <a:pt x="168" y="0"/>
                </a:lnTo>
                <a:lnTo>
                  <a:pt x="152" y="36"/>
                </a:lnTo>
                <a:lnTo>
                  <a:pt x="150" y="20"/>
                </a:lnTo>
                <a:lnTo>
                  <a:pt x="148" y="6"/>
                </a:lnTo>
                <a:lnTo>
                  <a:pt x="144" y="0"/>
                </a:lnTo>
                <a:lnTo>
                  <a:pt x="128" y="8"/>
                </a:lnTo>
                <a:lnTo>
                  <a:pt x="120" y="18"/>
                </a:lnTo>
                <a:lnTo>
                  <a:pt x="118" y="20"/>
                </a:lnTo>
                <a:lnTo>
                  <a:pt x="102" y="24"/>
                </a:lnTo>
                <a:lnTo>
                  <a:pt x="78" y="48"/>
                </a:lnTo>
                <a:lnTo>
                  <a:pt x="56" y="70"/>
                </a:lnTo>
                <a:lnTo>
                  <a:pt x="12" y="128"/>
                </a:lnTo>
                <a:lnTo>
                  <a:pt x="22" y="148"/>
                </a:lnTo>
                <a:lnTo>
                  <a:pt x="22" y="152"/>
                </a:lnTo>
                <a:lnTo>
                  <a:pt x="20" y="152"/>
                </a:lnTo>
                <a:lnTo>
                  <a:pt x="20" y="156"/>
                </a:lnTo>
                <a:lnTo>
                  <a:pt x="20" y="160"/>
                </a:lnTo>
                <a:lnTo>
                  <a:pt x="24" y="172"/>
                </a:lnTo>
                <a:lnTo>
                  <a:pt x="32" y="188"/>
                </a:lnTo>
                <a:lnTo>
                  <a:pt x="34" y="198"/>
                </a:lnTo>
                <a:lnTo>
                  <a:pt x="34" y="206"/>
                </a:lnTo>
                <a:lnTo>
                  <a:pt x="34" y="208"/>
                </a:lnTo>
                <a:lnTo>
                  <a:pt x="0" y="228"/>
                </a:lnTo>
                <a:lnTo>
                  <a:pt x="0" y="236"/>
                </a:lnTo>
                <a:lnTo>
                  <a:pt x="16" y="244"/>
                </a:lnTo>
                <a:lnTo>
                  <a:pt x="18" y="248"/>
                </a:lnTo>
                <a:lnTo>
                  <a:pt x="18" y="252"/>
                </a:lnTo>
                <a:lnTo>
                  <a:pt x="22" y="256"/>
                </a:lnTo>
                <a:lnTo>
                  <a:pt x="36" y="264"/>
                </a:lnTo>
                <a:lnTo>
                  <a:pt x="64" y="272"/>
                </a:lnTo>
                <a:lnTo>
                  <a:pt x="74" y="266"/>
                </a:lnTo>
                <a:lnTo>
                  <a:pt x="84" y="252"/>
                </a:lnTo>
                <a:lnTo>
                  <a:pt x="92" y="230"/>
                </a:lnTo>
                <a:lnTo>
                  <a:pt x="114" y="238"/>
                </a:lnTo>
                <a:lnTo>
                  <a:pt x="118" y="240"/>
                </a:lnTo>
                <a:lnTo>
                  <a:pt x="118" y="242"/>
                </a:lnTo>
                <a:lnTo>
                  <a:pt x="118" y="244"/>
                </a:lnTo>
                <a:lnTo>
                  <a:pt x="116" y="250"/>
                </a:lnTo>
                <a:lnTo>
                  <a:pt x="116" y="256"/>
                </a:lnTo>
                <a:lnTo>
                  <a:pt x="118" y="260"/>
                </a:lnTo>
                <a:lnTo>
                  <a:pt x="124" y="264"/>
                </a:lnTo>
                <a:lnTo>
                  <a:pt x="148" y="264"/>
                </a:lnTo>
                <a:lnTo>
                  <a:pt x="160" y="260"/>
                </a:lnTo>
                <a:lnTo>
                  <a:pt x="170" y="256"/>
                </a:lnTo>
                <a:lnTo>
                  <a:pt x="172" y="252"/>
                </a:lnTo>
                <a:lnTo>
                  <a:pt x="176" y="252"/>
                </a:lnTo>
                <a:lnTo>
                  <a:pt x="184" y="252"/>
                </a:lnTo>
                <a:lnTo>
                  <a:pt x="198" y="256"/>
                </a:lnTo>
                <a:lnTo>
                  <a:pt x="202" y="258"/>
                </a:lnTo>
                <a:lnTo>
                  <a:pt x="208" y="264"/>
                </a:lnTo>
                <a:lnTo>
                  <a:pt x="212" y="250"/>
                </a:lnTo>
                <a:lnTo>
                  <a:pt x="214" y="248"/>
                </a:lnTo>
                <a:lnTo>
                  <a:pt x="216" y="248"/>
                </a:lnTo>
                <a:lnTo>
                  <a:pt x="220" y="242"/>
                </a:lnTo>
                <a:lnTo>
                  <a:pt x="224" y="236"/>
                </a:lnTo>
                <a:lnTo>
                  <a:pt x="230" y="228"/>
                </a:lnTo>
                <a:lnTo>
                  <a:pt x="238" y="220"/>
                </a:lnTo>
                <a:lnTo>
                  <a:pt x="248" y="214"/>
                </a:lnTo>
                <a:lnTo>
                  <a:pt x="250" y="212"/>
                </a:lnTo>
                <a:lnTo>
                  <a:pt x="250" y="214"/>
                </a:lnTo>
                <a:lnTo>
                  <a:pt x="252" y="214"/>
                </a:lnTo>
                <a:lnTo>
                  <a:pt x="258" y="216"/>
                </a:lnTo>
                <a:lnTo>
                  <a:pt x="260" y="216"/>
                </a:lnTo>
                <a:lnTo>
                  <a:pt x="268" y="176"/>
                </a:lnTo>
                <a:lnTo>
                  <a:pt x="280" y="172"/>
                </a:lnTo>
                <a:lnTo>
                  <a:pt x="290" y="166"/>
                </a:lnTo>
                <a:lnTo>
                  <a:pt x="296" y="160"/>
                </a:lnTo>
                <a:lnTo>
                  <a:pt x="298" y="156"/>
                </a:lnTo>
                <a:lnTo>
                  <a:pt x="300" y="150"/>
                </a:lnTo>
                <a:lnTo>
                  <a:pt x="296" y="138"/>
                </a:lnTo>
                <a:lnTo>
                  <a:pt x="294" y="128"/>
                </a:lnTo>
                <a:lnTo>
                  <a:pt x="296" y="122"/>
                </a:lnTo>
                <a:lnTo>
                  <a:pt x="298" y="120"/>
                </a:lnTo>
                <a:lnTo>
                  <a:pt x="302" y="120"/>
                </a:lnTo>
                <a:lnTo>
                  <a:pt x="310" y="120"/>
                </a:lnTo>
                <a:lnTo>
                  <a:pt x="320" y="124"/>
                </a:lnTo>
                <a:lnTo>
                  <a:pt x="322" y="112"/>
                </a:lnTo>
                <a:lnTo>
                  <a:pt x="322" y="110"/>
                </a:lnTo>
                <a:lnTo>
                  <a:pt x="322" y="108"/>
                </a:lnTo>
                <a:lnTo>
                  <a:pt x="336" y="102"/>
                </a:lnTo>
                <a:lnTo>
                  <a:pt x="338" y="96"/>
                </a:lnTo>
                <a:lnTo>
                  <a:pt x="330" y="96"/>
                </a:lnTo>
                <a:lnTo>
                  <a:pt x="328" y="94"/>
                </a:lnTo>
                <a:lnTo>
                  <a:pt x="328" y="90"/>
                </a:lnTo>
                <a:lnTo>
                  <a:pt x="328" y="88"/>
                </a:lnTo>
                <a:lnTo>
                  <a:pt x="330" y="86"/>
                </a:lnTo>
                <a:lnTo>
                  <a:pt x="332" y="86"/>
                </a:lnTo>
                <a:lnTo>
                  <a:pt x="334" y="86"/>
                </a:lnTo>
                <a:lnTo>
                  <a:pt x="342" y="84"/>
                </a:lnTo>
                <a:lnTo>
                  <a:pt x="352" y="76"/>
                </a:lnTo>
                <a:lnTo>
                  <a:pt x="404" y="40"/>
                </a:lnTo>
                <a:lnTo>
                  <a:pt x="420" y="48"/>
                </a:lnTo>
                <a:lnTo>
                  <a:pt x="428" y="48"/>
                </a:lnTo>
                <a:lnTo>
                  <a:pt x="424" y="30"/>
                </a:lnTo>
                <a:lnTo>
                  <a:pt x="424" y="28"/>
                </a:lnTo>
                <a:lnTo>
                  <a:pt x="434" y="12"/>
                </a:lnTo>
                <a:lnTo>
                  <a:pt x="432" y="12"/>
                </a:lnTo>
                <a:lnTo>
                  <a:pt x="426" y="12"/>
                </a:lnTo>
                <a:lnTo>
                  <a:pt x="426" y="14"/>
                </a:lnTo>
                <a:lnTo>
                  <a:pt x="424" y="14"/>
                </a:lnTo>
                <a:lnTo>
                  <a:pt x="408" y="16"/>
                </a:lnTo>
                <a:lnTo>
                  <a:pt x="404" y="16"/>
                </a:lnTo>
                <a:lnTo>
                  <a:pt x="404" y="12"/>
                </a:lnTo>
                <a:lnTo>
                  <a:pt x="400" y="8"/>
                </a:lnTo>
                <a:lnTo>
                  <a:pt x="396" y="8"/>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5" name="上海"/>
          <p:cNvSpPr/>
          <p:nvPr>
            <p:custDataLst>
              <p:tags r:id="rId28"/>
            </p:custDataLst>
          </p:nvPr>
        </p:nvSpPr>
        <p:spPr bwMode="auto">
          <a:xfrm>
            <a:off x="6087110" y="4337685"/>
            <a:ext cx="144780" cy="127000"/>
          </a:xfrm>
          <a:custGeom>
            <a:avLst/>
            <a:gdLst>
              <a:gd name="T0" fmla="*/ 2147483646 w 68"/>
              <a:gd name="T1" fmla="*/ 2147483646 h 60"/>
              <a:gd name="T2" fmla="*/ 2147483646 w 68"/>
              <a:gd name="T3" fmla="*/ 2147483646 h 60"/>
              <a:gd name="T4" fmla="*/ 2147483646 w 68"/>
              <a:gd name="T5" fmla="*/ 2147483646 h 60"/>
              <a:gd name="T6" fmla="*/ 2147483646 w 68"/>
              <a:gd name="T7" fmla="*/ 2147483646 h 60"/>
              <a:gd name="T8" fmla="*/ 2147483646 w 68"/>
              <a:gd name="T9" fmla="*/ 2147483646 h 60"/>
              <a:gd name="T10" fmla="*/ 2147483646 w 68"/>
              <a:gd name="T11" fmla="*/ 2147483646 h 60"/>
              <a:gd name="T12" fmla="*/ 2147483646 w 68"/>
              <a:gd name="T13" fmla="*/ 2147483646 h 60"/>
              <a:gd name="T14" fmla="*/ 2147483646 w 68"/>
              <a:gd name="T15" fmla="*/ 2147483646 h 60"/>
              <a:gd name="T16" fmla="*/ 2147483646 w 68"/>
              <a:gd name="T17" fmla="*/ 0 h 60"/>
              <a:gd name="T18" fmla="*/ 2147483646 w 68"/>
              <a:gd name="T19" fmla="*/ 0 h 60"/>
              <a:gd name="T20" fmla="*/ 2147483646 w 68"/>
              <a:gd name="T21" fmla="*/ 0 h 60"/>
              <a:gd name="T22" fmla="*/ 2147483646 w 68"/>
              <a:gd name="T23" fmla="*/ 2147483646 h 60"/>
              <a:gd name="T24" fmla="*/ 2147483646 w 68"/>
              <a:gd name="T25" fmla="*/ 2147483646 h 60"/>
              <a:gd name="T26" fmla="*/ 2147483646 w 68"/>
              <a:gd name="T27" fmla="*/ 2147483646 h 60"/>
              <a:gd name="T28" fmla="*/ 2147483646 w 68"/>
              <a:gd name="T29" fmla="*/ 2147483646 h 60"/>
              <a:gd name="T30" fmla="*/ 2147483646 w 68"/>
              <a:gd name="T31" fmla="*/ 2147483646 h 60"/>
              <a:gd name="T32" fmla="*/ 0 w 68"/>
              <a:gd name="T33" fmla="*/ 2147483646 h 60"/>
              <a:gd name="T34" fmla="*/ 2147483646 w 68"/>
              <a:gd name="T35" fmla="*/ 2147483646 h 60"/>
              <a:gd name="T36" fmla="*/ 2147483646 w 68"/>
              <a:gd name="T37" fmla="*/ 2147483646 h 60"/>
              <a:gd name="T38" fmla="*/ 2147483646 w 68"/>
              <a:gd name="T39" fmla="*/ 2147483646 h 60"/>
              <a:gd name="T40" fmla="*/ 2147483646 w 68"/>
              <a:gd name="T41" fmla="*/ 2147483646 h 60"/>
              <a:gd name="T42" fmla="*/ 2147483646 w 68"/>
              <a:gd name="T43" fmla="*/ 2147483646 h 60"/>
              <a:gd name="T44" fmla="*/ 2147483646 w 68"/>
              <a:gd name="T45" fmla="*/ 2147483646 h 60"/>
              <a:gd name="T46" fmla="*/ 2147483646 w 68"/>
              <a:gd name="T47" fmla="*/ 2147483646 h 60"/>
              <a:gd name="T48" fmla="*/ 2147483646 w 68"/>
              <a:gd name="T49" fmla="*/ 2147483646 h 60"/>
              <a:gd name="T50" fmla="*/ 2147483646 w 68"/>
              <a:gd name="T51" fmla="*/ 2147483646 h 60"/>
              <a:gd name="T52" fmla="*/ 2147483646 w 68"/>
              <a:gd name="T53" fmla="*/ 2147483646 h 60"/>
              <a:gd name="T54" fmla="*/ 2147483646 w 68"/>
              <a:gd name="T55" fmla="*/ 2147483646 h 60"/>
              <a:gd name="T56" fmla="*/ 2147483646 w 68"/>
              <a:gd name="T57" fmla="*/ 2147483646 h 60"/>
              <a:gd name="T58" fmla="*/ 2147483646 w 68"/>
              <a:gd name="T59" fmla="*/ 2147483646 h 60"/>
              <a:gd name="T60" fmla="*/ 2147483646 w 68"/>
              <a:gd name="T61" fmla="*/ 2147483646 h 60"/>
              <a:gd name="T62" fmla="*/ 2147483646 w 68"/>
              <a:gd name="T63" fmla="*/ 2147483646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8" h="60">
                <a:moveTo>
                  <a:pt x="62" y="32"/>
                </a:moveTo>
                <a:lnTo>
                  <a:pt x="68" y="24"/>
                </a:lnTo>
                <a:lnTo>
                  <a:pt x="48" y="8"/>
                </a:lnTo>
                <a:lnTo>
                  <a:pt x="40" y="4"/>
                </a:lnTo>
                <a:lnTo>
                  <a:pt x="34" y="0"/>
                </a:lnTo>
                <a:lnTo>
                  <a:pt x="28" y="0"/>
                </a:lnTo>
                <a:lnTo>
                  <a:pt x="22" y="0"/>
                </a:lnTo>
                <a:lnTo>
                  <a:pt x="14" y="2"/>
                </a:lnTo>
                <a:lnTo>
                  <a:pt x="14" y="20"/>
                </a:lnTo>
                <a:lnTo>
                  <a:pt x="10" y="28"/>
                </a:lnTo>
                <a:lnTo>
                  <a:pt x="4" y="36"/>
                </a:lnTo>
                <a:lnTo>
                  <a:pt x="0" y="40"/>
                </a:lnTo>
                <a:lnTo>
                  <a:pt x="8" y="48"/>
                </a:lnTo>
                <a:lnTo>
                  <a:pt x="10" y="48"/>
                </a:lnTo>
                <a:lnTo>
                  <a:pt x="12" y="56"/>
                </a:lnTo>
                <a:lnTo>
                  <a:pt x="22" y="60"/>
                </a:lnTo>
                <a:lnTo>
                  <a:pt x="28" y="56"/>
                </a:lnTo>
                <a:lnTo>
                  <a:pt x="34" y="54"/>
                </a:lnTo>
                <a:lnTo>
                  <a:pt x="52" y="58"/>
                </a:lnTo>
                <a:lnTo>
                  <a:pt x="52" y="52"/>
                </a:lnTo>
                <a:lnTo>
                  <a:pt x="54" y="44"/>
                </a:lnTo>
                <a:lnTo>
                  <a:pt x="56" y="38"/>
                </a:lnTo>
                <a:lnTo>
                  <a:pt x="58" y="34"/>
                </a:lnTo>
                <a:lnTo>
                  <a:pt x="62" y="32"/>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6" name="江苏"/>
          <p:cNvSpPr/>
          <p:nvPr>
            <p:custDataLst>
              <p:tags r:id="rId29"/>
            </p:custDataLst>
          </p:nvPr>
        </p:nvSpPr>
        <p:spPr bwMode="auto">
          <a:xfrm>
            <a:off x="5416550" y="3852545"/>
            <a:ext cx="798830" cy="615950"/>
          </a:xfrm>
          <a:custGeom>
            <a:avLst/>
            <a:gdLst>
              <a:gd name="T0" fmla="*/ 2147483646 w 378"/>
              <a:gd name="T1" fmla="*/ 2147483646 h 292"/>
              <a:gd name="T2" fmla="*/ 2147483646 w 378"/>
              <a:gd name="T3" fmla="*/ 2147483646 h 292"/>
              <a:gd name="T4" fmla="*/ 2147483646 w 378"/>
              <a:gd name="T5" fmla="*/ 2147483646 h 292"/>
              <a:gd name="T6" fmla="*/ 2147483646 w 378"/>
              <a:gd name="T7" fmla="*/ 2147483646 h 292"/>
              <a:gd name="T8" fmla="*/ 2147483646 w 378"/>
              <a:gd name="T9" fmla="*/ 2147483646 h 292"/>
              <a:gd name="T10" fmla="*/ 2147483646 w 378"/>
              <a:gd name="T11" fmla="*/ 0 h 292"/>
              <a:gd name="T12" fmla="*/ 2147483646 w 378"/>
              <a:gd name="T13" fmla="*/ 2147483646 h 292"/>
              <a:gd name="T14" fmla="*/ 2147483646 w 378"/>
              <a:gd name="T15" fmla="*/ 2147483646 h 292"/>
              <a:gd name="T16" fmla="*/ 2147483646 w 378"/>
              <a:gd name="T17" fmla="*/ 2147483646 h 292"/>
              <a:gd name="T18" fmla="*/ 2147483646 w 378"/>
              <a:gd name="T19" fmla="*/ 2147483646 h 292"/>
              <a:gd name="T20" fmla="*/ 2147483646 w 378"/>
              <a:gd name="T21" fmla="*/ 2147483646 h 292"/>
              <a:gd name="T22" fmla="*/ 2147483646 w 378"/>
              <a:gd name="T23" fmla="*/ 2147483646 h 292"/>
              <a:gd name="T24" fmla="*/ 2147483646 w 378"/>
              <a:gd name="T25" fmla="*/ 2147483646 h 292"/>
              <a:gd name="T26" fmla="*/ 2147483646 w 378"/>
              <a:gd name="T27" fmla="*/ 2147483646 h 292"/>
              <a:gd name="T28" fmla="*/ 2147483646 w 378"/>
              <a:gd name="T29" fmla="*/ 2147483646 h 292"/>
              <a:gd name="T30" fmla="*/ 2147483646 w 378"/>
              <a:gd name="T31" fmla="*/ 2147483646 h 292"/>
              <a:gd name="T32" fmla="*/ 2147483646 w 378"/>
              <a:gd name="T33" fmla="*/ 2147483646 h 292"/>
              <a:gd name="T34" fmla="*/ 2147483646 w 378"/>
              <a:gd name="T35" fmla="*/ 2147483646 h 292"/>
              <a:gd name="T36" fmla="*/ 2147483646 w 378"/>
              <a:gd name="T37" fmla="*/ 2147483646 h 292"/>
              <a:gd name="T38" fmla="*/ 2147483646 w 378"/>
              <a:gd name="T39" fmla="*/ 2147483646 h 292"/>
              <a:gd name="T40" fmla="*/ 2147483646 w 378"/>
              <a:gd name="T41" fmla="*/ 2147483646 h 292"/>
              <a:gd name="T42" fmla="*/ 2147483646 w 378"/>
              <a:gd name="T43" fmla="*/ 2147483646 h 292"/>
              <a:gd name="T44" fmla="*/ 2147483646 w 378"/>
              <a:gd name="T45" fmla="*/ 2147483646 h 292"/>
              <a:gd name="T46" fmla="*/ 2147483646 w 378"/>
              <a:gd name="T47" fmla="*/ 2147483646 h 292"/>
              <a:gd name="T48" fmla="*/ 2147483646 w 378"/>
              <a:gd name="T49" fmla="*/ 2147483646 h 292"/>
              <a:gd name="T50" fmla="*/ 2147483646 w 378"/>
              <a:gd name="T51" fmla="*/ 2147483646 h 292"/>
              <a:gd name="T52" fmla="*/ 2147483646 w 378"/>
              <a:gd name="T53" fmla="*/ 2147483646 h 292"/>
              <a:gd name="T54" fmla="*/ 2147483646 w 378"/>
              <a:gd name="T55" fmla="*/ 2147483646 h 292"/>
              <a:gd name="T56" fmla="*/ 2147483646 w 378"/>
              <a:gd name="T57" fmla="*/ 2147483646 h 292"/>
              <a:gd name="T58" fmla="*/ 2147483646 w 378"/>
              <a:gd name="T59" fmla="*/ 2147483646 h 292"/>
              <a:gd name="T60" fmla="*/ 2147483646 w 378"/>
              <a:gd name="T61" fmla="*/ 2147483646 h 292"/>
              <a:gd name="T62" fmla="*/ 2147483646 w 378"/>
              <a:gd name="T63" fmla="*/ 2147483646 h 292"/>
              <a:gd name="T64" fmla="*/ 2147483646 w 378"/>
              <a:gd name="T65" fmla="*/ 2147483646 h 292"/>
              <a:gd name="T66" fmla="*/ 2147483646 w 378"/>
              <a:gd name="T67" fmla="*/ 2147483646 h 292"/>
              <a:gd name="T68" fmla="*/ 2147483646 w 378"/>
              <a:gd name="T69" fmla="*/ 2147483646 h 292"/>
              <a:gd name="T70" fmla="*/ 2147483646 w 378"/>
              <a:gd name="T71" fmla="*/ 2147483646 h 292"/>
              <a:gd name="T72" fmla="*/ 2147483646 w 378"/>
              <a:gd name="T73" fmla="*/ 2147483646 h 292"/>
              <a:gd name="T74" fmla="*/ 2147483646 w 378"/>
              <a:gd name="T75" fmla="*/ 2147483646 h 292"/>
              <a:gd name="T76" fmla="*/ 2147483646 w 378"/>
              <a:gd name="T77" fmla="*/ 2147483646 h 292"/>
              <a:gd name="T78" fmla="*/ 2147483646 w 378"/>
              <a:gd name="T79" fmla="*/ 2147483646 h 292"/>
              <a:gd name="T80" fmla="*/ 2147483646 w 378"/>
              <a:gd name="T81" fmla="*/ 2147483646 h 292"/>
              <a:gd name="T82" fmla="*/ 2147483646 w 378"/>
              <a:gd name="T83" fmla="*/ 2147483646 h 292"/>
              <a:gd name="T84" fmla="*/ 2147483646 w 378"/>
              <a:gd name="T85" fmla="*/ 2147483646 h 292"/>
              <a:gd name="T86" fmla="*/ 2147483646 w 378"/>
              <a:gd name="T87" fmla="*/ 2147483646 h 292"/>
              <a:gd name="T88" fmla="*/ 2147483646 w 378"/>
              <a:gd name="T89" fmla="*/ 2147483646 h 292"/>
              <a:gd name="T90" fmla="*/ 2147483646 w 378"/>
              <a:gd name="T91" fmla="*/ 2147483646 h 292"/>
              <a:gd name="T92" fmla="*/ 2147483646 w 378"/>
              <a:gd name="T93" fmla="*/ 2147483646 h 292"/>
              <a:gd name="T94" fmla="*/ 2147483646 w 378"/>
              <a:gd name="T95" fmla="*/ 2147483646 h 292"/>
              <a:gd name="T96" fmla="*/ 2147483646 w 378"/>
              <a:gd name="T97" fmla="*/ 2147483646 h 292"/>
              <a:gd name="T98" fmla="*/ 2147483646 w 378"/>
              <a:gd name="T99" fmla="*/ 2147483646 h 292"/>
              <a:gd name="T100" fmla="*/ 2147483646 w 378"/>
              <a:gd name="T101" fmla="*/ 2147483646 h 2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78" h="292">
                <a:moveTo>
                  <a:pt x="264" y="86"/>
                </a:moveTo>
                <a:lnTo>
                  <a:pt x="264" y="86"/>
                </a:lnTo>
                <a:lnTo>
                  <a:pt x="258" y="78"/>
                </a:lnTo>
                <a:lnTo>
                  <a:pt x="252" y="70"/>
                </a:lnTo>
                <a:lnTo>
                  <a:pt x="240" y="46"/>
                </a:lnTo>
                <a:lnTo>
                  <a:pt x="226" y="44"/>
                </a:lnTo>
                <a:lnTo>
                  <a:pt x="214" y="42"/>
                </a:lnTo>
                <a:lnTo>
                  <a:pt x="204" y="38"/>
                </a:lnTo>
                <a:lnTo>
                  <a:pt x="198" y="34"/>
                </a:lnTo>
                <a:lnTo>
                  <a:pt x="194" y="28"/>
                </a:lnTo>
                <a:lnTo>
                  <a:pt x="188" y="24"/>
                </a:lnTo>
                <a:lnTo>
                  <a:pt x="170" y="18"/>
                </a:lnTo>
                <a:lnTo>
                  <a:pt x="166" y="16"/>
                </a:lnTo>
                <a:lnTo>
                  <a:pt x="170" y="2"/>
                </a:lnTo>
                <a:lnTo>
                  <a:pt x="168" y="2"/>
                </a:lnTo>
                <a:lnTo>
                  <a:pt x="164" y="0"/>
                </a:lnTo>
                <a:lnTo>
                  <a:pt x="152" y="8"/>
                </a:lnTo>
                <a:lnTo>
                  <a:pt x="148" y="12"/>
                </a:lnTo>
                <a:lnTo>
                  <a:pt x="144" y="16"/>
                </a:lnTo>
                <a:lnTo>
                  <a:pt x="140" y="26"/>
                </a:lnTo>
                <a:lnTo>
                  <a:pt x="132" y="32"/>
                </a:lnTo>
                <a:lnTo>
                  <a:pt x="126" y="46"/>
                </a:lnTo>
                <a:lnTo>
                  <a:pt x="124" y="50"/>
                </a:lnTo>
                <a:lnTo>
                  <a:pt x="120" y="52"/>
                </a:lnTo>
                <a:lnTo>
                  <a:pt x="118" y="52"/>
                </a:lnTo>
                <a:lnTo>
                  <a:pt x="116" y="48"/>
                </a:lnTo>
                <a:lnTo>
                  <a:pt x="108" y="42"/>
                </a:lnTo>
                <a:lnTo>
                  <a:pt x="102" y="40"/>
                </a:lnTo>
                <a:lnTo>
                  <a:pt x="96" y="38"/>
                </a:lnTo>
                <a:lnTo>
                  <a:pt x="88" y="40"/>
                </a:lnTo>
                <a:lnTo>
                  <a:pt x="76" y="46"/>
                </a:lnTo>
                <a:lnTo>
                  <a:pt x="62" y="50"/>
                </a:lnTo>
                <a:lnTo>
                  <a:pt x="32" y="50"/>
                </a:lnTo>
                <a:lnTo>
                  <a:pt x="26" y="44"/>
                </a:lnTo>
                <a:lnTo>
                  <a:pt x="22" y="38"/>
                </a:lnTo>
                <a:lnTo>
                  <a:pt x="20" y="32"/>
                </a:lnTo>
                <a:lnTo>
                  <a:pt x="20" y="22"/>
                </a:lnTo>
                <a:lnTo>
                  <a:pt x="8" y="18"/>
                </a:lnTo>
                <a:lnTo>
                  <a:pt x="4" y="34"/>
                </a:lnTo>
                <a:lnTo>
                  <a:pt x="4" y="36"/>
                </a:lnTo>
                <a:lnTo>
                  <a:pt x="2" y="36"/>
                </a:lnTo>
                <a:lnTo>
                  <a:pt x="0" y="40"/>
                </a:lnTo>
                <a:lnTo>
                  <a:pt x="8" y="42"/>
                </a:lnTo>
                <a:lnTo>
                  <a:pt x="10" y="42"/>
                </a:lnTo>
                <a:lnTo>
                  <a:pt x="28" y="66"/>
                </a:lnTo>
                <a:lnTo>
                  <a:pt x="40" y="76"/>
                </a:lnTo>
                <a:lnTo>
                  <a:pt x="68" y="86"/>
                </a:lnTo>
                <a:lnTo>
                  <a:pt x="98" y="96"/>
                </a:lnTo>
                <a:lnTo>
                  <a:pt x="104" y="102"/>
                </a:lnTo>
                <a:lnTo>
                  <a:pt x="112" y="112"/>
                </a:lnTo>
                <a:lnTo>
                  <a:pt x="118" y="128"/>
                </a:lnTo>
                <a:lnTo>
                  <a:pt x="124" y="150"/>
                </a:lnTo>
                <a:lnTo>
                  <a:pt x="140" y="158"/>
                </a:lnTo>
                <a:lnTo>
                  <a:pt x="146" y="162"/>
                </a:lnTo>
                <a:lnTo>
                  <a:pt x="152" y="162"/>
                </a:lnTo>
                <a:lnTo>
                  <a:pt x="180" y="144"/>
                </a:lnTo>
                <a:lnTo>
                  <a:pt x="182" y="142"/>
                </a:lnTo>
                <a:lnTo>
                  <a:pt x="184" y="144"/>
                </a:lnTo>
                <a:lnTo>
                  <a:pt x="198" y="146"/>
                </a:lnTo>
                <a:lnTo>
                  <a:pt x="200" y="146"/>
                </a:lnTo>
                <a:lnTo>
                  <a:pt x="200" y="150"/>
                </a:lnTo>
                <a:lnTo>
                  <a:pt x="198" y="152"/>
                </a:lnTo>
                <a:lnTo>
                  <a:pt x="192" y="174"/>
                </a:lnTo>
                <a:lnTo>
                  <a:pt x="186" y="186"/>
                </a:lnTo>
                <a:lnTo>
                  <a:pt x="168" y="186"/>
                </a:lnTo>
                <a:lnTo>
                  <a:pt x="166" y="194"/>
                </a:lnTo>
                <a:lnTo>
                  <a:pt x="164" y="202"/>
                </a:lnTo>
                <a:lnTo>
                  <a:pt x="152" y="222"/>
                </a:lnTo>
                <a:lnTo>
                  <a:pt x="148" y="228"/>
                </a:lnTo>
                <a:lnTo>
                  <a:pt x="148" y="234"/>
                </a:lnTo>
                <a:lnTo>
                  <a:pt x="166" y="246"/>
                </a:lnTo>
                <a:lnTo>
                  <a:pt x="172" y="252"/>
                </a:lnTo>
                <a:lnTo>
                  <a:pt x="178" y="254"/>
                </a:lnTo>
                <a:lnTo>
                  <a:pt x="182" y="254"/>
                </a:lnTo>
                <a:lnTo>
                  <a:pt x="186" y="266"/>
                </a:lnTo>
                <a:lnTo>
                  <a:pt x="194" y="270"/>
                </a:lnTo>
                <a:lnTo>
                  <a:pt x="200" y="266"/>
                </a:lnTo>
                <a:lnTo>
                  <a:pt x="204" y="262"/>
                </a:lnTo>
                <a:lnTo>
                  <a:pt x="208" y="262"/>
                </a:lnTo>
                <a:lnTo>
                  <a:pt x="214" y="264"/>
                </a:lnTo>
                <a:lnTo>
                  <a:pt x="218" y="266"/>
                </a:lnTo>
                <a:lnTo>
                  <a:pt x="224" y="270"/>
                </a:lnTo>
                <a:lnTo>
                  <a:pt x="230" y="278"/>
                </a:lnTo>
                <a:lnTo>
                  <a:pt x="236" y="286"/>
                </a:lnTo>
                <a:lnTo>
                  <a:pt x="238" y="286"/>
                </a:lnTo>
                <a:lnTo>
                  <a:pt x="242" y="284"/>
                </a:lnTo>
                <a:lnTo>
                  <a:pt x="248" y="284"/>
                </a:lnTo>
                <a:lnTo>
                  <a:pt x="264" y="288"/>
                </a:lnTo>
                <a:lnTo>
                  <a:pt x="284" y="292"/>
                </a:lnTo>
                <a:lnTo>
                  <a:pt x="304" y="286"/>
                </a:lnTo>
                <a:lnTo>
                  <a:pt x="312" y="282"/>
                </a:lnTo>
                <a:lnTo>
                  <a:pt x="318" y="278"/>
                </a:lnTo>
                <a:lnTo>
                  <a:pt x="312" y="272"/>
                </a:lnTo>
                <a:lnTo>
                  <a:pt x="312" y="268"/>
                </a:lnTo>
                <a:lnTo>
                  <a:pt x="316" y="262"/>
                </a:lnTo>
                <a:lnTo>
                  <a:pt x="322" y="256"/>
                </a:lnTo>
                <a:lnTo>
                  <a:pt x="324" y="248"/>
                </a:lnTo>
                <a:lnTo>
                  <a:pt x="324" y="238"/>
                </a:lnTo>
                <a:lnTo>
                  <a:pt x="324" y="232"/>
                </a:lnTo>
                <a:lnTo>
                  <a:pt x="326" y="230"/>
                </a:lnTo>
                <a:lnTo>
                  <a:pt x="330" y="226"/>
                </a:lnTo>
                <a:lnTo>
                  <a:pt x="340" y="222"/>
                </a:lnTo>
                <a:lnTo>
                  <a:pt x="348" y="222"/>
                </a:lnTo>
                <a:lnTo>
                  <a:pt x="356" y="226"/>
                </a:lnTo>
                <a:lnTo>
                  <a:pt x="366" y="230"/>
                </a:lnTo>
                <a:lnTo>
                  <a:pt x="378" y="238"/>
                </a:lnTo>
                <a:lnTo>
                  <a:pt x="372" y="222"/>
                </a:lnTo>
                <a:lnTo>
                  <a:pt x="364" y="210"/>
                </a:lnTo>
                <a:lnTo>
                  <a:pt x="362" y="196"/>
                </a:lnTo>
                <a:lnTo>
                  <a:pt x="348" y="194"/>
                </a:lnTo>
                <a:lnTo>
                  <a:pt x="312" y="172"/>
                </a:lnTo>
                <a:lnTo>
                  <a:pt x="294" y="170"/>
                </a:lnTo>
                <a:lnTo>
                  <a:pt x="294" y="166"/>
                </a:lnTo>
                <a:lnTo>
                  <a:pt x="292" y="146"/>
                </a:lnTo>
                <a:lnTo>
                  <a:pt x="276" y="106"/>
                </a:lnTo>
                <a:lnTo>
                  <a:pt x="270" y="94"/>
                </a:lnTo>
                <a:lnTo>
                  <a:pt x="264" y="86"/>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7" name="河北"/>
          <p:cNvSpPr/>
          <p:nvPr>
            <p:custDataLst>
              <p:tags r:id="rId30"/>
            </p:custDataLst>
          </p:nvPr>
        </p:nvSpPr>
        <p:spPr bwMode="auto">
          <a:xfrm>
            <a:off x="5001260" y="2673985"/>
            <a:ext cx="742315" cy="1059180"/>
          </a:xfrm>
          <a:custGeom>
            <a:avLst/>
            <a:gdLst>
              <a:gd name="T0" fmla="*/ 2147483646 w 352"/>
              <a:gd name="T1" fmla="*/ 2147483646 h 502"/>
              <a:gd name="T2" fmla="*/ 2147483646 w 352"/>
              <a:gd name="T3" fmla="*/ 2147483646 h 502"/>
              <a:gd name="T4" fmla="*/ 2147483646 w 352"/>
              <a:gd name="T5" fmla="*/ 2147483646 h 502"/>
              <a:gd name="T6" fmla="*/ 2147483646 w 352"/>
              <a:gd name="T7" fmla="*/ 2147483646 h 502"/>
              <a:gd name="T8" fmla="*/ 2147483646 w 352"/>
              <a:gd name="T9" fmla="*/ 2147483646 h 502"/>
              <a:gd name="T10" fmla="*/ 2147483646 w 352"/>
              <a:gd name="T11" fmla="*/ 2147483646 h 502"/>
              <a:gd name="T12" fmla="*/ 2147483646 w 352"/>
              <a:gd name="T13" fmla="*/ 2147483646 h 502"/>
              <a:gd name="T14" fmla="*/ 2147483646 w 352"/>
              <a:gd name="T15" fmla="*/ 2147483646 h 502"/>
              <a:gd name="T16" fmla="*/ 2147483646 w 352"/>
              <a:gd name="T17" fmla="*/ 2147483646 h 502"/>
              <a:gd name="T18" fmla="*/ 2147483646 w 352"/>
              <a:gd name="T19" fmla="*/ 2147483646 h 502"/>
              <a:gd name="T20" fmla="*/ 2147483646 w 352"/>
              <a:gd name="T21" fmla="*/ 2147483646 h 502"/>
              <a:gd name="T22" fmla="*/ 2147483646 w 352"/>
              <a:gd name="T23" fmla="*/ 2147483646 h 502"/>
              <a:gd name="T24" fmla="*/ 2147483646 w 352"/>
              <a:gd name="T25" fmla="*/ 2147483646 h 502"/>
              <a:gd name="T26" fmla="*/ 2147483646 w 352"/>
              <a:gd name="T27" fmla="*/ 2147483646 h 502"/>
              <a:gd name="T28" fmla="*/ 2147483646 w 352"/>
              <a:gd name="T29" fmla="*/ 2147483646 h 502"/>
              <a:gd name="T30" fmla="*/ 2147483646 w 352"/>
              <a:gd name="T31" fmla="*/ 2147483646 h 502"/>
              <a:gd name="T32" fmla="*/ 2147483646 w 352"/>
              <a:gd name="T33" fmla="*/ 2147483646 h 502"/>
              <a:gd name="T34" fmla="*/ 2147483646 w 352"/>
              <a:gd name="T35" fmla="*/ 2147483646 h 502"/>
              <a:gd name="T36" fmla="*/ 2147483646 w 352"/>
              <a:gd name="T37" fmla="*/ 2147483646 h 502"/>
              <a:gd name="T38" fmla="*/ 2147483646 w 352"/>
              <a:gd name="T39" fmla="*/ 2147483646 h 502"/>
              <a:gd name="T40" fmla="*/ 2147483646 w 352"/>
              <a:gd name="T41" fmla="*/ 2147483646 h 502"/>
              <a:gd name="T42" fmla="*/ 2147483646 w 352"/>
              <a:gd name="T43" fmla="*/ 2147483646 h 502"/>
              <a:gd name="T44" fmla="*/ 2147483646 w 352"/>
              <a:gd name="T45" fmla="*/ 2147483646 h 502"/>
              <a:gd name="T46" fmla="*/ 2147483646 w 352"/>
              <a:gd name="T47" fmla="*/ 2147483646 h 502"/>
              <a:gd name="T48" fmla="*/ 2147483646 w 352"/>
              <a:gd name="T49" fmla="*/ 2147483646 h 502"/>
              <a:gd name="T50" fmla="*/ 2147483646 w 352"/>
              <a:gd name="T51" fmla="*/ 2147483646 h 502"/>
              <a:gd name="T52" fmla="*/ 2147483646 w 352"/>
              <a:gd name="T53" fmla="*/ 2147483646 h 502"/>
              <a:gd name="T54" fmla="*/ 2147483646 w 352"/>
              <a:gd name="T55" fmla="*/ 2147483646 h 502"/>
              <a:gd name="T56" fmla="*/ 2147483646 w 352"/>
              <a:gd name="T57" fmla="*/ 2147483646 h 502"/>
              <a:gd name="T58" fmla="*/ 2147483646 w 352"/>
              <a:gd name="T59" fmla="*/ 2147483646 h 502"/>
              <a:gd name="T60" fmla="*/ 2147483646 w 352"/>
              <a:gd name="T61" fmla="*/ 2147483646 h 502"/>
              <a:gd name="T62" fmla="*/ 2147483646 w 352"/>
              <a:gd name="T63" fmla="*/ 2147483646 h 502"/>
              <a:gd name="T64" fmla="*/ 2147483646 w 352"/>
              <a:gd name="T65" fmla="*/ 2147483646 h 502"/>
              <a:gd name="T66" fmla="*/ 2147483646 w 352"/>
              <a:gd name="T67" fmla="*/ 2147483646 h 502"/>
              <a:gd name="T68" fmla="*/ 2147483646 w 352"/>
              <a:gd name="T69" fmla="*/ 2147483646 h 502"/>
              <a:gd name="T70" fmla="*/ 2147483646 w 352"/>
              <a:gd name="T71" fmla="*/ 2147483646 h 502"/>
              <a:gd name="T72" fmla="*/ 2147483646 w 352"/>
              <a:gd name="T73" fmla="*/ 2147483646 h 502"/>
              <a:gd name="T74" fmla="*/ 2147483646 w 352"/>
              <a:gd name="T75" fmla="*/ 2147483646 h 502"/>
              <a:gd name="T76" fmla="*/ 2147483646 w 352"/>
              <a:gd name="T77" fmla="*/ 2147483646 h 502"/>
              <a:gd name="T78" fmla="*/ 2147483646 w 352"/>
              <a:gd name="T79" fmla="*/ 2147483646 h 502"/>
              <a:gd name="T80" fmla="*/ 2147483646 w 352"/>
              <a:gd name="T81" fmla="*/ 2147483646 h 502"/>
              <a:gd name="T82" fmla="*/ 2147483646 w 352"/>
              <a:gd name="T83" fmla="*/ 2147483646 h 502"/>
              <a:gd name="T84" fmla="*/ 2147483646 w 352"/>
              <a:gd name="T85" fmla="*/ 2147483646 h 502"/>
              <a:gd name="T86" fmla="*/ 2147483646 w 352"/>
              <a:gd name="T87" fmla="*/ 2147483646 h 502"/>
              <a:gd name="T88" fmla="*/ 2147483646 w 352"/>
              <a:gd name="T89" fmla="*/ 2147483646 h 502"/>
              <a:gd name="T90" fmla="*/ 2147483646 w 352"/>
              <a:gd name="T91" fmla="*/ 2147483646 h 502"/>
              <a:gd name="T92" fmla="*/ 2147483646 w 352"/>
              <a:gd name="T93" fmla="*/ 2147483646 h 502"/>
              <a:gd name="T94" fmla="*/ 2147483646 w 352"/>
              <a:gd name="T95" fmla="*/ 2147483646 h 502"/>
              <a:gd name="T96" fmla="*/ 2147483646 w 352"/>
              <a:gd name="T97" fmla="*/ 2147483646 h 502"/>
              <a:gd name="T98" fmla="*/ 2147483646 w 352"/>
              <a:gd name="T99" fmla="*/ 2147483646 h 502"/>
              <a:gd name="T100" fmla="*/ 2147483646 w 352"/>
              <a:gd name="T101" fmla="*/ 2147483646 h 502"/>
              <a:gd name="T102" fmla="*/ 2147483646 w 352"/>
              <a:gd name="T103" fmla="*/ 2147483646 h 502"/>
              <a:gd name="T104" fmla="*/ 2147483646 w 352"/>
              <a:gd name="T105" fmla="*/ 2147483646 h 502"/>
              <a:gd name="T106" fmla="*/ 2147483646 w 352"/>
              <a:gd name="T107" fmla="*/ 2147483646 h 502"/>
              <a:gd name="T108" fmla="*/ 2147483646 w 352"/>
              <a:gd name="T109" fmla="*/ 2147483646 h 5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2" h="502">
                <a:moveTo>
                  <a:pt x="324" y="152"/>
                </a:moveTo>
                <a:lnTo>
                  <a:pt x="318" y="148"/>
                </a:lnTo>
                <a:lnTo>
                  <a:pt x="316" y="148"/>
                </a:lnTo>
                <a:lnTo>
                  <a:pt x="312" y="144"/>
                </a:lnTo>
                <a:lnTo>
                  <a:pt x="290" y="136"/>
                </a:lnTo>
                <a:lnTo>
                  <a:pt x="284" y="136"/>
                </a:lnTo>
                <a:lnTo>
                  <a:pt x="280" y="138"/>
                </a:lnTo>
                <a:lnTo>
                  <a:pt x="270" y="122"/>
                </a:lnTo>
                <a:lnTo>
                  <a:pt x="272" y="120"/>
                </a:lnTo>
                <a:lnTo>
                  <a:pt x="278" y="112"/>
                </a:lnTo>
                <a:lnTo>
                  <a:pt x="278" y="104"/>
                </a:lnTo>
                <a:lnTo>
                  <a:pt x="278" y="102"/>
                </a:lnTo>
                <a:lnTo>
                  <a:pt x="282" y="96"/>
                </a:lnTo>
                <a:lnTo>
                  <a:pt x="280" y="94"/>
                </a:lnTo>
                <a:lnTo>
                  <a:pt x="268" y="92"/>
                </a:lnTo>
                <a:lnTo>
                  <a:pt x="246" y="88"/>
                </a:lnTo>
                <a:lnTo>
                  <a:pt x="234" y="76"/>
                </a:lnTo>
                <a:lnTo>
                  <a:pt x="230" y="68"/>
                </a:lnTo>
                <a:lnTo>
                  <a:pt x="228" y="64"/>
                </a:lnTo>
                <a:lnTo>
                  <a:pt x="234" y="48"/>
                </a:lnTo>
                <a:lnTo>
                  <a:pt x="234" y="36"/>
                </a:lnTo>
                <a:lnTo>
                  <a:pt x="234" y="32"/>
                </a:lnTo>
                <a:lnTo>
                  <a:pt x="228" y="40"/>
                </a:lnTo>
                <a:lnTo>
                  <a:pt x="226" y="40"/>
                </a:lnTo>
                <a:lnTo>
                  <a:pt x="226" y="42"/>
                </a:lnTo>
                <a:lnTo>
                  <a:pt x="224" y="40"/>
                </a:lnTo>
                <a:lnTo>
                  <a:pt x="222" y="40"/>
                </a:lnTo>
                <a:lnTo>
                  <a:pt x="210" y="30"/>
                </a:lnTo>
                <a:lnTo>
                  <a:pt x="208" y="28"/>
                </a:lnTo>
                <a:lnTo>
                  <a:pt x="208" y="26"/>
                </a:lnTo>
                <a:lnTo>
                  <a:pt x="206" y="8"/>
                </a:lnTo>
                <a:lnTo>
                  <a:pt x="200" y="0"/>
                </a:lnTo>
                <a:lnTo>
                  <a:pt x="188" y="0"/>
                </a:lnTo>
                <a:lnTo>
                  <a:pt x="180" y="14"/>
                </a:lnTo>
                <a:lnTo>
                  <a:pt x="180" y="16"/>
                </a:lnTo>
                <a:lnTo>
                  <a:pt x="178" y="16"/>
                </a:lnTo>
                <a:lnTo>
                  <a:pt x="160" y="12"/>
                </a:lnTo>
                <a:lnTo>
                  <a:pt x="156" y="30"/>
                </a:lnTo>
                <a:lnTo>
                  <a:pt x="156" y="48"/>
                </a:lnTo>
                <a:lnTo>
                  <a:pt x="146" y="64"/>
                </a:lnTo>
                <a:lnTo>
                  <a:pt x="146" y="66"/>
                </a:lnTo>
                <a:lnTo>
                  <a:pt x="144" y="66"/>
                </a:lnTo>
                <a:lnTo>
                  <a:pt x="142" y="66"/>
                </a:lnTo>
                <a:lnTo>
                  <a:pt x="130" y="68"/>
                </a:lnTo>
                <a:lnTo>
                  <a:pt x="118" y="76"/>
                </a:lnTo>
                <a:lnTo>
                  <a:pt x="118" y="78"/>
                </a:lnTo>
                <a:lnTo>
                  <a:pt x="116" y="78"/>
                </a:lnTo>
                <a:lnTo>
                  <a:pt x="114" y="78"/>
                </a:lnTo>
                <a:lnTo>
                  <a:pt x="92" y="70"/>
                </a:lnTo>
                <a:lnTo>
                  <a:pt x="90" y="78"/>
                </a:lnTo>
                <a:lnTo>
                  <a:pt x="90" y="80"/>
                </a:lnTo>
                <a:lnTo>
                  <a:pt x="80" y="96"/>
                </a:lnTo>
                <a:lnTo>
                  <a:pt x="76" y="100"/>
                </a:lnTo>
                <a:lnTo>
                  <a:pt x="74" y="100"/>
                </a:lnTo>
                <a:lnTo>
                  <a:pt x="64" y="100"/>
                </a:lnTo>
                <a:lnTo>
                  <a:pt x="50" y="94"/>
                </a:lnTo>
                <a:lnTo>
                  <a:pt x="48" y="92"/>
                </a:lnTo>
                <a:lnTo>
                  <a:pt x="48" y="90"/>
                </a:lnTo>
                <a:lnTo>
                  <a:pt x="46" y="72"/>
                </a:lnTo>
                <a:lnTo>
                  <a:pt x="42" y="56"/>
                </a:lnTo>
                <a:lnTo>
                  <a:pt x="38" y="52"/>
                </a:lnTo>
                <a:lnTo>
                  <a:pt x="34" y="64"/>
                </a:lnTo>
                <a:lnTo>
                  <a:pt x="24" y="76"/>
                </a:lnTo>
                <a:lnTo>
                  <a:pt x="16" y="96"/>
                </a:lnTo>
                <a:lnTo>
                  <a:pt x="14" y="96"/>
                </a:lnTo>
                <a:lnTo>
                  <a:pt x="8" y="108"/>
                </a:lnTo>
                <a:lnTo>
                  <a:pt x="6" y="114"/>
                </a:lnTo>
                <a:lnTo>
                  <a:pt x="0" y="122"/>
                </a:lnTo>
                <a:lnTo>
                  <a:pt x="6" y="140"/>
                </a:lnTo>
                <a:lnTo>
                  <a:pt x="30" y="168"/>
                </a:lnTo>
                <a:lnTo>
                  <a:pt x="38" y="184"/>
                </a:lnTo>
                <a:lnTo>
                  <a:pt x="38" y="186"/>
                </a:lnTo>
                <a:lnTo>
                  <a:pt x="36" y="188"/>
                </a:lnTo>
                <a:lnTo>
                  <a:pt x="30" y="196"/>
                </a:lnTo>
                <a:lnTo>
                  <a:pt x="28" y="196"/>
                </a:lnTo>
                <a:lnTo>
                  <a:pt x="12" y="200"/>
                </a:lnTo>
                <a:lnTo>
                  <a:pt x="14" y="212"/>
                </a:lnTo>
                <a:lnTo>
                  <a:pt x="26" y="220"/>
                </a:lnTo>
                <a:lnTo>
                  <a:pt x="42" y="224"/>
                </a:lnTo>
                <a:lnTo>
                  <a:pt x="48" y="240"/>
                </a:lnTo>
                <a:lnTo>
                  <a:pt x="44" y="268"/>
                </a:lnTo>
                <a:lnTo>
                  <a:pt x="38" y="280"/>
                </a:lnTo>
                <a:lnTo>
                  <a:pt x="38" y="284"/>
                </a:lnTo>
                <a:lnTo>
                  <a:pt x="36" y="284"/>
                </a:lnTo>
                <a:lnTo>
                  <a:pt x="16" y="286"/>
                </a:lnTo>
                <a:lnTo>
                  <a:pt x="16" y="294"/>
                </a:lnTo>
                <a:lnTo>
                  <a:pt x="10" y="312"/>
                </a:lnTo>
                <a:lnTo>
                  <a:pt x="8" y="332"/>
                </a:lnTo>
                <a:lnTo>
                  <a:pt x="12" y="344"/>
                </a:lnTo>
                <a:lnTo>
                  <a:pt x="36" y="358"/>
                </a:lnTo>
                <a:lnTo>
                  <a:pt x="38" y="360"/>
                </a:lnTo>
                <a:lnTo>
                  <a:pt x="48" y="376"/>
                </a:lnTo>
                <a:lnTo>
                  <a:pt x="48" y="378"/>
                </a:lnTo>
                <a:lnTo>
                  <a:pt x="48" y="380"/>
                </a:lnTo>
                <a:lnTo>
                  <a:pt x="34" y="408"/>
                </a:lnTo>
                <a:lnTo>
                  <a:pt x="32" y="416"/>
                </a:lnTo>
                <a:lnTo>
                  <a:pt x="24" y="434"/>
                </a:lnTo>
                <a:lnTo>
                  <a:pt x="20" y="448"/>
                </a:lnTo>
                <a:lnTo>
                  <a:pt x="20" y="450"/>
                </a:lnTo>
                <a:lnTo>
                  <a:pt x="14" y="456"/>
                </a:lnTo>
                <a:lnTo>
                  <a:pt x="12" y="462"/>
                </a:lnTo>
                <a:lnTo>
                  <a:pt x="12" y="464"/>
                </a:lnTo>
                <a:lnTo>
                  <a:pt x="12" y="466"/>
                </a:lnTo>
                <a:lnTo>
                  <a:pt x="14" y="468"/>
                </a:lnTo>
                <a:lnTo>
                  <a:pt x="22" y="476"/>
                </a:lnTo>
                <a:lnTo>
                  <a:pt x="26" y="482"/>
                </a:lnTo>
                <a:lnTo>
                  <a:pt x="28" y="484"/>
                </a:lnTo>
                <a:lnTo>
                  <a:pt x="28" y="488"/>
                </a:lnTo>
                <a:lnTo>
                  <a:pt x="30" y="492"/>
                </a:lnTo>
                <a:lnTo>
                  <a:pt x="36" y="496"/>
                </a:lnTo>
                <a:lnTo>
                  <a:pt x="66" y="502"/>
                </a:lnTo>
                <a:lnTo>
                  <a:pt x="80" y="500"/>
                </a:lnTo>
                <a:lnTo>
                  <a:pt x="94" y="496"/>
                </a:lnTo>
                <a:lnTo>
                  <a:pt x="108" y="492"/>
                </a:lnTo>
                <a:lnTo>
                  <a:pt x="122" y="492"/>
                </a:lnTo>
                <a:lnTo>
                  <a:pt x="122" y="486"/>
                </a:lnTo>
                <a:lnTo>
                  <a:pt x="114" y="464"/>
                </a:lnTo>
                <a:lnTo>
                  <a:pt x="112" y="464"/>
                </a:lnTo>
                <a:lnTo>
                  <a:pt x="114" y="464"/>
                </a:lnTo>
                <a:lnTo>
                  <a:pt x="158" y="400"/>
                </a:lnTo>
                <a:lnTo>
                  <a:pt x="208" y="352"/>
                </a:lnTo>
                <a:lnTo>
                  <a:pt x="224" y="348"/>
                </a:lnTo>
                <a:lnTo>
                  <a:pt x="232" y="338"/>
                </a:lnTo>
                <a:lnTo>
                  <a:pt x="240" y="332"/>
                </a:lnTo>
                <a:lnTo>
                  <a:pt x="250" y="328"/>
                </a:lnTo>
                <a:lnTo>
                  <a:pt x="246" y="324"/>
                </a:lnTo>
                <a:lnTo>
                  <a:pt x="234" y="312"/>
                </a:lnTo>
                <a:lnTo>
                  <a:pt x="226" y="302"/>
                </a:lnTo>
                <a:lnTo>
                  <a:pt x="226" y="300"/>
                </a:lnTo>
                <a:lnTo>
                  <a:pt x="230" y="294"/>
                </a:lnTo>
                <a:lnTo>
                  <a:pt x="218" y="296"/>
                </a:lnTo>
                <a:lnTo>
                  <a:pt x="196" y="292"/>
                </a:lnTo>
                <a:lnTo>
                  <a:pt x="186" y="284"/>
                </a:lnTo>
                <a:lnTo>
                  <a:pt x="182" y="280"/>
                </a:lnTo>
                <a:lnTo>
                  <a:pt x="180" y="276"/>
                </a:lnTo>
                <a:lnTo>
                  <a:pt x="176" y="256"/>
                </a:lnTo>
                <a:lnTo>
                  <a:pt x="174" y="238"/>
                </a:lnTo>
                <a:lnTo>
                  <a:pt x="170" y="242"/>
                </a:lnTo>
                <a:lnTo>
                  <a:pt x="164" y="244"/>
                </a:lnTo>
                <a:lnTo>
                  <a:pt x="146" y="240"/>
                </a:lnTo>
                <a:lnTo>
                  <a:pt x="136" y="232"/>
                </a:lnTo>
                <a:lnTo>
                  <a:pt x="122" y="228"/>
                </a:lnTo>
                <a:lnTo>
                  <a:pt x="116" y="228"/>
                </a:lnTo>
                <a:lnTo>
                  <a:pt x="110" y="226"/>
                </a:lnTo>
                <a:lnTo>
                  <a:pt x="104" y="224"/>
                </a:lnTo>
                <a:lnTo>
                  <a:pt x="98" y="218"/>
                </a:lnTo>
                <a:lnTo>
                  <a:pt x="96" y="214"/>
                </a:lnTo>
                <a:lnTo>
                  <a:pt x="96" y="210"/>
                </a:lnTo>
                <a:lnTo>
                  <a:pt x="96" y="206"/>
                </a:lnTo>
                <a:lnTo>
                  <a:pt x="98" y="202"/>
                </a:lnTo>
                <a:lnTo>
                  <a:pt x="102" y="200"/>
                </a:lnTo>
                <a:lnTo>
                  <a:pt x="110" y="192"/>
                </a:lnTo>
                <a:lnTo>
                  <a:pt x="118" y="180"/>
                </a:lnTo>
                <a:lnTo>
                  <a:pt x="116" y="176"/>
                </a:lnTo>
                <a:lnTo>
                  <a:pt x="114" y="170"/>
                </a:lnTo>
                <a:lnTo>
                  <a:pt x="112" y="164"/>
                </a:lnTo>
                <a:lnTo>
                  <a:pt x="114" y="160"/>
                </a:lnTo>
                <a:lnTo>
                  <a:pt x="114" y="158"/>
                </a:lnTo>
                <a:lnTo>
                  <a:pt x="116" y="156"/>
                </a:lnTo>
                <a:lnTo>
                  <a:pt x="120" y="152"/>
                </a:lnTo>
                <a:lnTo>
                  <a:pt x="134" y="148"/>
                </a:lnTo>
                <a:lnTo>
                  <a:pt x="136" y="142"/>
                </a:lnTo>
                <a:lnTo>
                  <a:pt x="138" y="140"/>
                </a:lnTo>
                <a:lnTo>
                  <a:pt x="150" y="140"/>
                </a:lnTo>
                <a:lnTo>
                  <a:pt x="148" y="140"/>
                </a:lnTo>
                <a:lnTo>
                  <a:pt x="142" y="136"/>
                </a:lnTo>
                <a:lnTo>
                  <a:pt x="140" y="132"/>
                </a:lnTo>
                <a:lnTo>
                  <a:pt x="140" y="128"/>
                </a:lnTo>
                <a:lnTo>
                  <a:pt x="142" y="122"/>
                </a:lnTo>
                <a:lnTo>
                  <a:pt x="148" y="118"/>
                </a:lnTo>
                <a:lnTo>
                  <a:pt x="154" y="116"/>
                </a:lnTo>
                <a:lnTo>
                  <a:pt x="160" y="116"/>
                </a:lnTo>
                <a:lnTo>
                  <a:pt x="166" y="118"/>
                </a:lnTo>
                <a:lnTo>
                  <a:pt x="172" y="120"/>
                </a:lnTo>
                <a:lnTo>
                  <a:pt x="190" y="134"/>
                </a:lnTo>
                <a:lnTo>
                  <a:pt x="208" y="134"/>
                </a:lnTo>
                <a:lnTo>
                  <a:pt x="214" y="138"/>
                </a:lnTo>
                <a:lnTo>
                  <a:pt x="214" y="144"/>
                </a:lnTo>
                <a:lnTo>
                  <a:pt x="214" y="150"/>
                </a:lnTo>
                <a:lnTo>
                  <a:pt x="210" y="152"/>
                </a:lnTo>
                <a:lnTo>
                  <a:pt x="206" y="152"/>
                </a:lnTo>
                <a:lnTo>
                  <a:pt x="204" y="154"/>
                </a:lnTo>
                <a:lnTo>
                  <a:pt x="202" y="160"/>
                </a:lnTo>
                <a:lnTo>
                  <a:pt x="210" y="180"/>
                </a:lnTo>
                <a:lnTo>
                  <a:pt x="218" y="170"/>
                </a:lnTo>
                <a:lnTo>
                  <a:pt x="226" y="168"/>
                </a:lnTo>
                <a:lnTo>
                  <a:pt x="230" y="168"/>
                </a:lnTo>
                <a:lnTo>
                  <a:pt x="234" y="172"/>
                </a:lnTo>
                <a:lnTo>
                  <a:pt x="236" y="180"/>
                </a:lnTo>
                <a:lnTo>
                  <a:pt x="240" y="190"/>
                </a:lnTo>
                <a:lnTo>
                  <a:pt x="242" y="202"/>
                </a:lnTo>
                <a:lnTo>
                  <a:pt x="246" y="210"/>
                </a:lnTo>
                <a:lnTo>
                  <a:pt x="252" y="220"/>
                </a:lnTo>
                <a:lnTo>
                  <a:pt x="264" y="236"/>
                </a:lnTo>
                <a:lnTo>
                  <a:pt x="268" y="248"/>
                </a:lnTo>
                <a:lnTo>
                  <a:pt x="300" y="244"/>
                </a:lnTo>
                <a:lnTo>
                  <a:pt x="314" y="236"/>
                </a:lnTo>
                <a:lnTo>
                  <a:pt x="326" y="220"/>
                </a:lnTo>
                <a:lnTo>
                  <a:pt x="332" y="204"/>
                </a:lnTo>
                <a:lnTo>
                  <a:pt x="336" y="188"/>
                </a:lnTo>
                <a:lnTo>
                  <a:pt x="336" y="186"/>
                </a:lnTo>
                <a:lnTo>
                  <a:pt x="336" y="184"/>
                </a:lnTo>
                <a:lnTo>
                  <a:pt x="338" y="184"/>
                </a:lnTo>
                <a:lnTo>
                  <a:pt x="350" y="176"/>
                </a:lnTo>
                <a:lnTo>
                  <a:pt x="352" y="176"/>
                </a:lnTo>
                <a:lnTo>
                  <a:pt x="350" y="174"/>
                </a:lnTo>
                <a:lnTo>
                  <a:pt x="330" y="168"/>
                </a:lnTo>
                <a:lnTo>
                  <a:pt x="326" y="156"/>
                </a:lnTo>
                <a:lnTo>
                  <a:pt x="324" y="152"/>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8" name="河南"/>
          <p:cNvSpPr/>
          <p:nvPr>
            <p:custDataLst>
              <p:tags r:id="rId31"/>
            </p:custDataLst>
          </p:nvPr>
        </p:nvSpPr>
        <p:spPr bwMode="auto">
          <a:xfrm>
            <a:off x="4662170" y="3690620"/>
            <a:ext cx="780415" cy="773430"/>
          </a:xfrm>
          <a:custGeom>
            <a:avLst/>
            <a:gdLst>
              <a:gd name="T0" fmla="*/ 2147483646 w 370"/>
              <a:gd name="T1" fmla="*/ 2147483646 h 366"/>
              <a:gd name="T2" fmla="*/ 0 w 370"/>
              <a:gd name="T3" fmla="*/ 2147483646 h 366"/>
              <a:gd name="T4" fmla="*/ 2147483646 w 370"/>
              <a:gd name="T5" fmla="*/ 2147483646 h 366"/>
              <a:gd name="T6" fmla="*/ 2147483646 w 370"/>
              <a:gd name="T7" fmla="*/ 2147483646 h 366"/>
              <a:gd name="T8" fmla="*/ 2147483646 w 370"/>
              <a:gd name="T9" fmla="*/ 2147483646 h 366"/>
              <a:gd name="T10" fmla="*/ 2147483646 w 370"/>
              <a:gd name="T11" fmla="*/ 2147483646 h 366"/>
              <a:gd name="T12" fmla="*/ 2147483646 w 370"/>
              <a:gd name="T13" fmla="*/ 2147483646 h 366"/>
              <a:gd name="T14" fmla="*/ 2147483646 w 370"/>
              <a:gd name="T15" fmla="*/ 2147483646 h 366"/>
              <a:gd name="T16" fmla="*/ 2147483646 w 370"/>
              <a:gd name="T17" fmla="*/ 2147483646 h 366"/>
              <a:gd name="T18" fmla="*/ 2147483646 w 370"/>
              <a:gd name="T19" fmla="*/ 2147483646 h 366"/>
              <a:gd name="T20" fmla="*/ 2147483646 w 370"/>
              <a:gd name="T21" fmla="*/ 2147483646 h 366"/>
              <a:gd name="T22" fmla="*/ 2147483646 w 370"/>
              <a:gd name="T23" fmla="*/ 2147483646 h 366"/>
              <a:gd name="T24" fmla="*/ 2147483646 w 370"/>
              <a:gd name="T25" fmla="*/ 2147483646 h 366"/>
              <a:gd name="T26" fmla="*/ 2147483646 w 370"/>
              <a:gd name="T27" fmla="*/ 2147483646 h 366"/>
              <a:gd name="T28" fmla="*/ 2147483646 w 370"/>
              <a:gd name="T29" fmla="*/ 2147483646 h 366"/>
              <a:gd name="T30" fmla="*/ 2147483646 w 370"/>
              <a:gd name="T31" fmla="*/ 2147483646 h 366"/>
              <a:gd name="T32" fmla="*/ 2147483646 w 370"/>
              <a:gd name="T33" fmla="*/ 2147483646 h 366"/>
              <a:gd name="T34" fmla="*/ 2147483646 w 370"/>
              <a:gd name="T35" fmla="*/ 2147483646 h 366"/>
              <a:gd name="T36" fmla="*/ 2147483646 w 370"/>
              <a:gd name="T37" fmla="*/ 2147483646 h 366"/>
              <a:gd name="T38" fmla="*/ 2147483646 w 370"/>
              <a:gd name="T39" fmla="*/ 2147483646 h 366"/>
              <a:gd name="T40" fmla="*/ 2147483646 w 370"/>
              <a:gd name="T41" fmla="*/ 2147483646 h 366"/>
              <a:gd name="T42" fmla="*/ 2147483646 w 370"/>
              <a:gd name="T43" fmla="*/ 2147483646 h 366"/>
              <a:gd name="T44" fmla="*/ 2147483646 w 370"/>
              <a:gd name="T45" fmla="*/ 2147483646 h 366"/>
              <a:gd name="T46" fmla="*/ 2147483646 w 370"/>
              <a:gd name="T47" fmla="*/ 2147483646 h 366"/>
              <a:gd name="T48" fmla="*/ 2147483646 w 370"/>
              <a:gd name="T49" fmla="*/ 2147483646 h 366"/>
              <a:gd name="T50" fmla="*/ 2147483646 w 370"/>
              <a:gd name="T51" fmla="*/ 2147483646 h 366"/>
              <a:gd name="T52" fmla="*/ 2147483646 w 370"/>
              <a:gd name="T53" fmla="*/ 2147483646 h 366"/>
              <a:gd name="T54" fmla="*/ 2147483646 w 370"/>
              <a:gd name="T55" fmla="*/ 2147483646 h 366"/>
              <a:gd name="T56" fmla="*/ 2147483646 w 370"/>
              <a:gd name="T57" fmla="*/ 2147483646 h 366"/>
              <a:gd name="T58" fmla="*/ 2147483646 w 370"/>
              <a:gd name="T59" fmla="*/ 2147483646 h 366"/>
              <a:gd name="T60" fmla="*/ 2147483646 w 370"/>
              <a:gd name="T61" fmla="*/ 2147483646 h 366"/>
              <a:gd name="T62" fmla="*/ 2147483646 w 370"/>
              <a:gd name="T63" fmla="*/ 2147483646 h 366"/>
              <a:gd name="T64" fmla="*/ 2147483646 w 370"/>
              <a:gd name="T65" fmla="*/ 2147483646 h 366"/>
              <a:gd name="T66" fmla="*/ 2147483646 w 370"/>
              <a:gd name="T67" fmla="*/ 2147483646 h 366"/>
              <a:gd name="T68" fmla="*/ 2147483646 w 370"/>
              <a:gd name="T69" fmla="*/ 2147483646 h 366"/>
              <a:gd name="T70" fmla="*/ 2147483646 w 370"/>
              <a:gd name="T71" fmla="*/ 2147483646 h 366"/>
              <a:gd name="T72" fmla="*/ 2147483646 w 370"/>
              <a:gd name="T73" fmla="*/ 2147483646 h 366"/>
              <a:gd name="T74" fmla="*/ 2147483646 w 370"/>
              <a:gd name="T75" fmla="*/ 2147483646 h 366"/>
              <a:gd name="T76" fmla="*/ 2147483646 w 370"/>
              <a:gd name="T77" fmla="*/ 2147483646 h 366"/>
              <a:gd name="T78" fmla="*/ 2147483646 w 370"/>
              <a:gd name="T79" fmla="*/ 2147483646 h 366"/>
              <a:gd name="T80" fmla="*/ 2147483646 w 370"/>
              <a:gd name="T81" fmla="*/ 2147483646 h 366"/>
              <a:gd name="T82" fmla="*/ 2147483646 w 370"/>
              <a:gd name="T83" fmla="*/ 2147483646 h 366"/>
              <a:gd name="T84" fmla="*/ 2147483646 w 370"/>
              <a:gd name="T85" fmla="*/ 2147483646 h 366"/>
              <a:gd name="T86" fmla="*/ 2147483646 w 370"/>
              <a:gd name="T87" fmla="*/ 2147483646 h 366"/>
              <a:gd name="T88" fmla="*/ 2147483646 w 370"/>
              <a:gd name="T89" fmla="*/ 2147483646 h 366"/>
              <a:gd name="T90" fmla="*/ 2147483646 w 370"/>
              <a:gd name="T91" fmla="*/ 2147483646 h 366"/>
              <a:gd name="T92" fmla="*/ 2147483646 w 370"/>
              <a:gd name="T93" fmla="*/ 2147483646 h 366"/>
              <a:gd name="T94" fmla="*/ 2147483646 w 370"/>
              <a:gd name="T95" fmla="*/ 0 h 366"/>
              <a:gd name="T96" fmla="*/ 2147483646 w 370"/>
              <a:gd name="T97" fmla="*/ 2147483646 h 366"/>
              <a:gd name="T98" fmla="*/ 2147483646 w 370"/>
              <a:gd name="T99" fmla="*/ 2147483646 h 366"/>
              <a:gd name="T100" fmla="*/ 2147483646 w 370"/>
              <a:gd name="T101" fmla="*/ 2147483646 h 366"/>
              <a:gd name="T102" fmla="*/ 2147483646 w 370"/>
              <a:gd name="T103" fmla="*/ 2147483646 h 366"/>
              <a:gd name="T104" fmla="*/ 2147483646 w 370"/>
              <a:gd name="T105" fmla="*/ 2147483646 h 366"/>
              <a:gd name="T106" fmla="*/ 2147483646 w 370"/>
              <a:gd name="T107" fmla="*/ 2147483646 h 366"/>
              <a:gd name="T108" fmla="*/ 2147483646 w 370"/>
              <a:gd name="T109" fmla="*/ 2147483646 h 3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0" h="366">
                <a:moveTo>
                  <a:pt x="82" y="120"/>
                </a:moveTo>
                <a:lnTo>
                  <a:pt x="80" y="120"/>
                </a:lnTo>
                <a:lnTo>
                  <a:pt x="20" y="146"/>
                </a:lnTo>
                <a:lnTo>
                  <a:pt x="2" y="162"/>
                </a:lnTo>
                <a:lnTo>
                  <a:pt x="0" y="182"/>
                </a:lnTo>
                <a:lnTo>
                  <a:pt x="2" y="196"/>
                </a:lnTo>
                <a:lnTo>
                  <a:pt x="4" y="206"/>
                </a:lnTo>
                <a:lnTo>
                  <a:pt x="10" y="210"/>
                </a:lnTo>
                <a:lnTo>
                  <a:pt x="28" y="222"/>
                </a:lnTo>
                <a:lnTo>
                  <a:pt x="30" y="222"/>
                </a:lnTo>
                <a:lnTo>
                  <a:pt x="34" y="252"/>
                </a:lnTo>
                <a:lnTo>
                  <a:pt x="54" y="276"/>
                </a:lnTo>
                <a:lnTo>
                  <a:pt x="60" y="282"/>
                </a:lnTo>
                <a:lnTo>
                  <a:pt x="66" y="286"/>
                </a:lnTo>
                <a:lnTo>
                  <a:pt x="82" y="290"/>
                </a:lnTo>
                <a:lnTo>
                  <a:pt x="86" y="290"/>
                </a:lnTo>
                <a:lnTo>
                  <a:pt x="92" y="296"/>
                </a:lnTo>
                <a:lnTo>
                  <a:pt x="104" y="300"/>
                </a:lnTo>
                <a:lnTo>
                  <a:pt x="152" y="302"/>
                </a:lnTo>
                <a:lnTo>
                  <a:pt x="194" y="304"/>
                </a:lnTo>
                <a:lnTo>
                  <a:pt x="204" y="306"/>
                </a:lnTo>
                <a:lnTo>
                  <a:pt x="210" y="310"/>
                </a:lnTo>
                <a:lnTo>
                  <a:pt x="214" y="312"/>
                </a:lnTo>
                <a:lnTo>
                  <a:pt x="214" y="318"/>
                </a:lnTo>
                <a:lnTo>
                  <a:pt x="214" y="332"/>
                </a:lnTo>
                <a:lnTo>
                  <a:pt x="214" y="342"/>
                </a:lnTo>
                <a:lnTo>
                  <a:pt x="216" y="346"/>
                </a:lnTo>
                <a:lnTo>
                  <a:pt x="234" y="342"/>
                </a:lnTo>
                <a:lnTo>
                  <a:pt x="242" y="340"/>
                </a:lnTo>
                <a:lnTo>
                  <a:pt x="250" y="338"/>
                </a:lnTo>
                <a:lnTo>
                  <a:pt x="256" y="340"/>
                </a:lnTo>
                <a:lnTo>
                  <a:pt x="258" y="342"/>
                </a:lnTo>
                <a:lnTo>
                  <a:pt x="266" y="350"/>
                </a:lnTo>
                <a:lnTo>
                  <a:pt x="278" y="362"/>
                </a:lnTo>
                <a:lnTo>
                  <a:pt x="280" y="364"/>
                </a:lnTo>
                <a:lnTo>
                  <a:pt x="282" y="366"/>
                </a:lnTo>
                <a:lnTo>
                  <a:pt x="290" y="360"/>
                </a:lnTo>
                <a:lnTo>
                  <a:pt x="298" y="350"/>
                </a:lnTo>
                <a:lnTo>
                  <a:pt x="300" y="348"/>
                </a:lnTo>
                <a:lnTo>
                  <a:pt x="314" y="358"/>
                </a:lnTo>
                <a:lnTo>
                  <a:pt x="324" y="350"/>
                </a:lnTo>
                <a:lnTo>
                  <a:pt x="326" y="342"/>
                </a:lnTo>
                <a:lnTo>
                  <a:pt x="330" y="338"/>
                </a:lnTo>
                <a:lnTo>
                  <a:pt x="334" y="334"/>
                </a:lnTo>
                <a:lnTo>
                  <a:pt x="342" y="332"/>
                </a:lnTo>
                <a:lnTo>
                  <a:pt x="346" y="330"/>
                </a:lnTo>
                <a:lnTo>
                  <a:pt x="344" y="328"/>
                </a:lnTo>
                <a:lnTo>
                  <a:pt x="342" y="326"/>
                </a:lnTo>
                <a:lnTo>
                  <a:pt x="344" y="306"/>
                </a:lnTo>
                <a:lnTo>
                  <a:pt x="338" y="300"/>
                </a:lnTo>
                <a:lnTo>
                  <a:pt x="334" y="296"/>
                </a:lnTo>
                <a:lnTo>
                  <a:pt x="328" y="294"/>
                </a:lnTo>
                <a:lnTo>
                  <a:pt x="320" y="294"/>
                </a:lnTo>
                <a:lnTo>
                  <a:pt x="310" y="296"/>
                </a:lnTo>
                <a:lnTo>
                  <a:pt x="306" y="296"/>
                </a:lnTo>
                <a:lnTo>
                  <a:pt x="302" y="294"/>
                </a:lnTo>
                <a:lnTo>
                  <a:pt x="302" y="290"/>
                </a:lnTo>
                <a:lnTo>
                  <a:pt x="302" y="286"/>
                </a:lnTo>
                <a:lnTo>
                  <a:pt x="292" y="272"/>
                </a:lnTo>
                <a:lnTo>
                  <a:pt x="282" y="262"/>
                </a:lnTo>
                <a:lnTo>
                  <a:pt x="278" y="256"/>
                </a:lnTo>
                <a:lnTo>
                  <a:pt x="274" y="250"/>
                </a:lnTo>
                <a:lnTo>
                  <a:pt x="272" y="244"/>
                </a:lnTo>
                <a:lnTo>
                  <a:pt x="274" y="238"/>
                </a:lnTo>
                <a:lnTo>
                  <a:pt x="274" y="236"/>
                </a:lnTo>
                <a:lnTo>
                  <a:pt x="298" y="240"/>
                </a:lnTo>
                <a:lnTo>
                  <a:pt x="296" y="226"/>
                </a:lnTo>
                <a:lnTo>
                  <a:pt x="296" y="216"/>
                </a:lnTo>
                <a:lnTo>
                  <a:pt x="298" y="212"/>
                </a:lnTo>
                <a:lnTo>
                  <a:pt x="300" y="210"/>
                </a:lnTo>
                <a:lnTo>
                  <a:pt x="304" y="206"/>
                </a:lnTo>
                <a:lnTo>
                  <a:pt x="310" y="204"/>
                </a:lnTo>
                <a:lnTo>
                  <a:pt x="318" y="200"/>
                </a:lnTo>
                <a:lnTo>
                  <a:pt x="318" y="196"/>
                </a:lnTo>
                <a:lnTo>
                  <a:pt x="312" y="178"/>
                </a:lnTo>
                <a:lnTo>
                  <a:pt x="312" y="170"/>
                </a:lnTo>
                <a:lnTo>
                  <a:pt x="312" y="166"/>
                </a:lnTo>
                <a:lnTo>
                  <a:pt x="318" y="162"/>
                </a:lnTo>
                <a:lnTo>
                  <a:pt x="324" y="162"/>
                </a:lnTo>
                <a:lnTo>
                  <a:pt x="338" y="166"/>
                </a:lnTo>
                <a:lnTo>
                  <a:pt x="340" y="166"/>
                </a:lnTo>
                <a:lnTo>
                  <a:pt x="340" y="168"/>
                </a:lnTo>
                <a:lnTo>
                  <a:pt x="356" y="186"/>
                </a:lnTo>
                <a:lnTo>
                  <a:pt x="370" y="162"/>
                </a:lnTo>
                <a:lnTo>
                  <a:pt x="356" y="140"/>
                </a:lnTo>
                <a:lnTo>
                  <a:pt x="348" y="128"/>
                </a:lnTo>
                <a:lnTo>
                  <a:pt x="336" y="136"/>
                </a:lnTo>
                <a:lnTo>
                  <a:pt x="334" y="134"/>
                </a:lnTo>
                <a:lnTo>
                  <a:pt x="302" y="126"/>
                </a:lnTo>
                <a:lnTo>
                  <a:pt x="292" y="122"/>
                </a:lnTo>
                <a:lnTo>
                  <a:pt x="286" y="116"/>
                </a:lnTo>
                <a:lnTo>
                  <a:pt x="280" y="110"/>
                </a:lnTo>
                <a:lnTo>
                  <a:pt x="278" y="106"/>
                </a:lnTo>
                <a:lnTo>
                  <a:pt x="260" y="96"/>
                </a:lnTo>
                <a:lnTo>
                  <a:pt x="260" y="78"/>
                </a:lnTo>
                <a:lnTo>
                  <a:pt x="294" y="58"/>
                </a:lnTo>
                <a:lnTo>
                  <a:pt x="292" y="44"/>
                </a:lnTo>
                <a:lnTo>
                  <a:pt x="286" y="30"/>
                </a:lnTo>
                <a:lnTo>
                  <a:pt x="282" y="18"/>
                </a:lnTo>
                <a:lnTo>
                  <a:pt x="258" y="22"/>
                </a:lnTo>
                <a:lnTo>
                  <a:pt x="242" y="26"/>
                </a:lnTo>
                <a:lnTo>
                  <a:pt x="226" y="28"/>
                </a:lnTo>
                <a:lnTo>
                  <a:pt x="200" y="22"/>
                </a:lnTo>
                <a:lnTo>
                  <a:pt x="200" y="14"/>
                </a:lnTo>
                <a:lnTo>
                  <a:pt x="196" y="14"/>
                </a:lnTo>
                <a:lnTo>
                  <a:pt x="190" y="10"/>
                </a:lnTo>
                <a:lnTo>
                  <a:pt x="188" y="6"/>
                </a:lnTo>
                <a:lnTo>
                  <a:pt x="186" y="2"/>
                </a:lnTo>
                <a:lnTo>
                  <a:pt x="186" y="0"/>
                </a:lnTo>
                <a:lnTo>
                  <a:pt x="184" y="22"/>
                </a:lnTo>
                <a:lnTo>
                  <a:pt x="182" y="28"/>
                </a:lnTo>
                <a:lnTo>
                  <a:pt x="180" y="34"/>
                </a:lnTo>
                <a:lnTo>
                  <a:pt x="182" y="36"/>
                </a:lnTo>
                <a:lnTo>
                  <a:pt x="184" y="40"/>
                </a:lnTo>
                <a:lnTo>
                  <a:pt x="184" y="46"/>
                </a:lnTo>
                <a:lnTo>
                  <a:pt x="182" y="50"/>
                </a:lnTo>
                <a:lnTo>
                  <a:pt x="180" y="54"/>
                </a:lnTo>
                <a:lnTo>
                  <a:pt x="184" y="68"/>
                </a:lnTo>
                <a:lnTo>
                  <a:pt x="182" y="68"/>
                </a:lnTo>
                <a:lnTo>
                  <a:pt x="182" y="70"/>
                </a:lnTo>
                <a:lnTo>
                  <a:pt x="172" y="78"/>
                </a:lnTo>
                <a:lnTo>
                  <a:pt x="172" y="96"/>
                </a:lnTo>
                <a:lnTo>
                  <a:pt x="170" y="98"/>
                </a:lnTo>
                <a:lnTo>
                  <a:pt x="148" y="106"/>
                </a:lnTo>
                <a:lnTo>
                  <a:pt x="132" y="110"/>
                </a:lnTo>
                <a:lnTo>
                  <a:pt x="98" y="106"/>
                </a:lnTo>
                <a:lnTo>
                  <a:pt x="82" y="120"/>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9" name="台湾"/>
          <p:cNvSpPr/>
          <p:nvPr>
            <p:custDataLst>
              <p:tags r:id="rId32"/>
            </p:custDataLst>
          </p:nvPr>
        </p:nvSpPr>
        <p:spPr bwMode="auto">
          <a:xfrm>
            <a:off x="6129020" y="5342255"/>
            <a:ext cx="223520" cy="540385"/>
          </a:xfrm>
          <a:custGeom>
            <a:avLst/>
            <a:gdLst>
              <a:gd name="T0" fmla="*/ 2147483646 w 106"/>
              <a:gd name="T1" fmla="*/ 0 h 256"/>
              <a:gd name="T2" fmla="*/ 2147483646 w 106"/>
              <a:gd name="T3" fmla="*/ 0 h 256"/>
              <a:gd name="T4" fmla="*/ 2147483646 w 106"/>
              <a:gd name="T5" fmla="*/ 2147483646 h 256"/>
              <a:gd name="T6" fmla="*/ 2147483646 w 106"/>
              <a:gd name="T7" fmla="*/ 2147483646 h 256"/>
              <a:gd name="T8" fmla="*/ 2147483646 w 106"/>
              <a:gd name="T9" fmla="*/ 2147483646 h 256"/>
              <a:gd name="T10" fmla="*/ 2147483646 w 106"/>
              <a:gd name="T11" fmla="*/ 2147483646 h 256"/>
              <a:gd name="T12" fmla="*/ 2147483646 w 106"/>
              <a:gd name="T13" fmla="*/ 2147483646 h 256"/>
              <a:gd name="T14" fmla="*/ 2147483646 w 106"/>
              <a:gd name="T15" fmla="*/ 2147483646 h 256"/>
              <a:gd name="T16" fmla="*/ 2147483646 w 106"/>
              <a:gd name="T17" fmla="*/ 2147483646 h 256"/>
              <a:gd name="T18" fmla="*/ 0 w 106"/>
              <a:gd name="T19" fmla="*/ 2147483646 h 256"/>
              <a:gd name="T20" fmla="*/ 2147483646 w 106"/>
              <a:gd name="T21" fmla="*/ 2147483646 h 256"/>
              <a:gd name="T22" fmla="*/ 2147483646 w 106"/>
              <a:gd name="T23" fmla="*/ 2147483646 h 256"/>
              <a:gd name="T24" fmla="*/ 2147483646 w 106"/>
              <a:gd name="T25" fmla="*/ 2147483646 h 256"/>
              <a:gd name="T26" fmla="*/ 2147483646 w 106"/>
              <a:gd name="T27" fmla="*/ 2147483646 h 256"/>
              <a:gd name="T28" fmla="*/ 2147483646 w 106"/>
              <a:gd name="T29" fmla="*/ 2147483646 h 256"/>
              <a:gd name="T30" fmla="*/ 2147483646 w 106"/>
              <a:gd name="T31" fmla="*/ 2147483646 h 256"/>
              <a:gd name="T32" fmla="*/ 2147483646 w 106"/>
              <a:gd name="T33" fmla="*/ 2147483646 h 256"/>
              <a:gd name="T34" fmla="*/ 2147483646 w 106"/>
              <a:gd name="T35" fmla="*/ 2147483646 h 256"/>
              <a:gd name="T36" fmla="*/ 2147483646 w 106"/>
              <a:gd name="T37" fmla="*/ 2147483646 h 256"/>
              <a:gd name="T38" fmla="*/ 2147483646 w 106"/>
              <a:gd name="T39" fmla="*/ 2147483646 h 256"/>
              <a:gd name="T40" fmla="*/ 2147483646 w 106"/>
              <a:gd name="T41" fmla="*/ 2147483646 h 256"/>
              <a:gd name="T42" fmla="*/ 2147483646 w 106"/>
              <a:gd name="T43" fmla="*/ 2147483646 h 256"/>
              <a:gd name="T44" fmla="*/ 2147483646 w 106"/>
              <a:gd name="T45" fmla="*/ 2147483646 h 256"/>
              <a:gd name="T46" fmla="*/ 2147483646 w 106"/>
              <a:gd name="T47" fmla="*/ 2147483646 h 256"/>
              <a:gd name="T48" fmla="*/ 2147483646 w 106"/>
              <a:gd name="T49" fmla="*/ 2147483646 h 256"/>
              <a:gd name="T50" fmla="*/ 2147483646 w 106"/>
              <a:gd name="T51" fmla="*/ 2147483646 h 256"/>
              <a:gd name="T52" fmla="*/ 2147483646 w 106"/>
              <a:gd name="T53" fmla="*/ 2147483646 h 256"/>
              <a:gd name="T54" fmla="*/ 2147483646 w 106"/>
              <a:gd name="T55" fmla="*/ 2147483646 h 256"/>
              <a:gd name="T56" fmla="*/ 2147483646 w 106"/>
              <a:gd name="T57" fmla="*/ 2147483646 h 256"/>
              <a:gd name="T58" fmla="*/ 2147483646 w 106"/>
              <a:gd name="T59" fmla="*/ 2147483646 h 256"/>
              <a:gd name="T60" fmla="*/ 2147483646 w 106"/>
              <a:gd name="T61" fmla="*/ 2147483646 h 256"/>
              <a:gd name="T62" fmla="*/ 2147483646 w 106"/>
              <a:gd name="T63" fmla="*/ 2147483646 h 256"/>
              <a:gd name="T64" fmla="*/ 2147483646 w 106"/>
              <a:gd name="T65" fmla="*/ 2147483646 h 256"/>
              <a:gd name="T66" fmla="*/ 2147483646 w 106"/>
              <a:gd name="T67" fmla="*/ 2147483646 h 256"/>
              <a:gd name="T68" fmla="*/ 2147483646 w 106"/>
              <a:gd name="T69" fmla="*/ 2147483646 h 256"/>
              <a:gd name="T70" fmla="*/ 2147483646 w 106"/>
              <a:gd name="T71" fmla="*/ 2147483646 h 256"/>
              <a:gd name="T72" fmla="*/ 2147483646 w 106"/>
              <a:gd name="T73" fmla="*/ 2147483646 h 256"/>
              <a:gd name="T74" fmla="*/ 2147483646 w 106"/>
              <a:gd name="T75" fmla="*/ 2147483646 h 256"/>
              <a:gd name="T76" fmla="*/ 2147483646 w 106"/>
              <a:gd name="T77" fmla="*/ 2147483646 h 256"/>
              <a:gd name="T78" fmla="*/ 2147483646 w 106"/>
              <a:gd name="T79" fmla="*/ 2147483646 h 256"/>
              <a:gd name="T80" fmla="*/ 2147483646 w 106"/>
              <a:gd name="T81" fmla="*/ 2147483646 h 256"/>
              <a:gd name="T82" fmla="*/ 2147483646 w 106"/>
              <a:gd name="T83" fmla="*/ 2147483646 h 256"/>
              <a:gd name="T84" fmla="*/ 2147483646 w 106"/>
              <a:gd name="T85" fmla="*/ 2147483646 h 256"/>
              <a:gd name="T86" fmla="*/ 2147483646 w 106"/>
              <a:gd name="T87" fmla="*/ 2147483646 h 256"/>
              <a:gd name="T88" fmla="*/ 2147483646 w 106"/>
              <a:gd name="T89" fmla="*/ 0 h 2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6" h="256">
                <a:moveTo>
                  <a:pt x="80" y="0"/>
                </a:moveTo>
                <a:lnTo>
                  <a:pt x="80" y="0"/>
                </a:lnTo>
                <a:lnTo>
                  <a:pt x="62" y="14"/>
                </a:lnTo>
                <a:lnTo>
                  <a:pt x="46" y="32"/>
                </a:lnTo>
                <a:lnTo>
                  <a:pt x="34" y="50"/>
                </a:lnTo>
                <a:lnTo>
                  <a:pt x="24" y="70"/>
                </a:lnTo>
                <a:lnTo>
                  <a:pt x="10" y="98"/>
                </a:lnTo>
                <a:lnTo>
                  <a:pt x="4" y="104"/>
                </a:lnTo>
                <a:lnTo>
                  <a:pt x="0" y="108"/>
                </a:lnTo>
                <a:lnTo>
                  <a:pt x="6" y="152"/>
                </a:lnTo>
                <a:lnTo>
                  <a:pt x="6" y="154"/>
                </a:lnTo>
                <a:lnTo>
                  <a:pt x="2" y="184"/>
                </a:lnTo>
                <a:lnTo>
                  <a:pt x="2" y="196"/>
                </a:lnTo>
                <a:lnTo>
                  <a:pt x="2" y="200"/>
                </a:lnTo>
                <a:lnTo>
                  <a:pt x="4" y="202"/>
                </a:lnTo>
                <a:lnTo>
                  <a:pt x="36" y="224"/>
                </a:lnTo>
                <a:lnTo>
                  <a:pt x="38" y="224"/>
                </a:lnTo>
                <a:lnTo>
                  <a:pt x="38" y="226"/>
                </a:lnTo>
                <a:lnTo>
                  <a:pt x="42" y="236"/>
                </a:lnTo>
                <a:lnTo>
                  <a:pt x="50" y="248"/>
                </a:lnTo>
                <a:lnTo>
                  <a:pt x="56" y="252"/>
                </a:lnTo>
                <a:lnTo>
                  <a:pt x="62" y="256"/>
                </a:lnTo>
                <a:lnTo>
                  <a:pt x="66" y="204"/>
                </a:lnTo>
                <a:lnTo>
                  <a:pt x="66" y="202"/>
                </a:lnTo>
                <a:lnTo>
                  <a:pt x="90" y="146"/>
                </a:lnTo>
                <a:lnTo>
                  <a:pt x="98" y="80"/>
                </a:lnTo>
                <a:lnTo>
                  <a:pt x="98" y="78"/>
                </a:lnTo>
                <a:lnTo>
                  <a:pt x="106" y="60"/>
                </a:lnTo>
                <a:lnTo>
                  <a:pt x="100" y="44"/>
                </a:lnTo>
                <a:lnTo>
                  <a:pt x="98" y="44"/>
                </a:lnTo>
                <a:lnTo>
                  <a:pt x="98" y="24"/>
                </a:lnTo>
                <a:lnTo>
                  <a:pt x="98" y="22"/>
                </a:lnTo>
                <a:lnTo>
                  <a:pt x="102" y="16"/>
                </a:lnTo>
                <a:lnTo>
                  <a:pt x="106" y="12"/>
                </a:lnTo>
                <a:lnTo>
                  <a:pt x="80" y="0"/>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60" name="海南"/>
          <p:cNvSpPr/>
          <p:nvPr>
            <p:custDataLst>
              <p:tags r:id="rId33"/>
            </p:custDataLst>
          </p:nvPr>
        </p:nvSpPr>
        <p:spPr bwMode="auto">
          <a:xfrm>
            <a:off x="4486275" y="6299835"/>
            <a:ext cx="337185" cy="295275"/>
          </a:xfrm>
          <a:custGeom>
            <a:avLst/>
            <a:gdLst>
              <a:gd name="T0" fmla="*/ 2147483646 w 160"/>
              <a:gd name="T1" fmla="*/ 2147483646 h 140"/>
              <a:gd name="T2" fmla="*/ 2147483646 w 160"/>
              <a:gd name="T3" fmla="*/ 2147483646 h 140"/>
              <a:gd name="T4" fmla="*/ 2147483646 w 160"/>
              <a:gd name="T5" fmla="*/ 2147483646 h 140"/>
              <a:gd name="T6" fmla="*/ 2147483646 w 160"/>
              <a:gd name="T7" fmla="*/ 2147483646 h 140"/>
              <a:gd name="T8" fmla="*/ 2147483646 w 160"/>
              <a:gd name="T9" fmla="*/ 2147483646 h 140"/>
              <a:gd name="T10" fmla="*/ 2147483646 w 160"/>
              <a:gd name="T11" fmla="*/ 2147483646 h 140"/>
              <a:gd name="T12" fmla="*/ 2147483646 w 160"/>
              <a:gd name="T13" fmla="*/ 2147483646 h 140"/>
              <a:gd name="T14" fmla="*/ 2147483646 w 160"/>
              <a:gd name="T15" fmla="*/ 2147483646 h 140"/>
              <a:gd name="T16" fmla="*/ 2147483646 w 160"/>
              <a:gd name="T17" fmla="*/ 2147483646 h 140"/>
              <a:gd name="T18" fmla="*/ 2147483646 w 160"/>
              <a:gd name="T19" fmla="*/ 2147483646 h 140"/>
              <a:gd name="T20" fmla="*/ 2147483646 w 160"/>
              <a:gd name="T21" fmla="*/ 2147483646 h 140"/>
              <a:gd name="T22" fmla="*/ 2147483646 w 160"/>
              <a:gd name="T23" fmla="*/ 2147483646 h 140"/>
              <a:gd name="T24" fmla="*/ 2147483646 w 160"/>
              <a:gd name="T25" fmla="*/ 2147483646 h 140"/>
              <a:gd name="T26" fmla="*/ 0 w 160"/>
              <a:gd name="T27" fmla="*/ 2147483646 h 140"/>
              <a:gd name="T28" fmla="*/ 2147483646 w 160"/>
              <a:gd name="T29" fmla="*/ 2147483646 h 140"/>
              <a:gd name="T30" fmla="*/ 2147483646 w 160"/>
              <a:gd name="T31" fmla="*/ 2147483646 h 140"/>
              <a:gd name="T32" fmla="*/ 2147483646 w 160"/>
              <a:gd name="T33" fmla="*/ 2147483646 h 140"/>
              <a:gd name="T34" fmla="*/ 2147483646 w 160"/>
              <a:gd name="T35" fmla="*/ 2147483646 h 140"/>
              <a:gd name="T36" fmla="*/ 2147483646 w 160"/>
              <a:gd name="T37" fmla="*/ 2147483646 h 140"/>
              <a:gd name="T38" fmla="*/ 2147483646 w 160"/>
              <a:gd name="T39" fmla="*/ 2147483646 h 140"/>
              <a:gd name="T40" fmla="*/ 2147483646 w 160"/>
              <a:gd name="T41" fmla="*/ 2147483646 h 140"/>
              <a:gd name="T42" fmla="*/ 2147483646 w 160"/>
              <a:gd name="T43" fmla="*/ 2147483646 h 140"/>
              <a:gd name="T44" fmla="*/ 2147483646 w 160"/>
              <a:gd name="T45" fmla="*/ 2147483646 h 140"/>
              <a:gd name="T46" fmla="*/ 2147483646 w 160"/>
              <a:gd name="T47" fmla="*/ 2147483646 h 140"/>
              <a:gd name="T48" fmla="*/ 2147483646 w 160"/>
              <a:gd name="T49" fmla="*/ 2147483646 h 140"/>
              <a:gd name="T50" fmla="*/ 2147483646 w 160"/>
              <a:gd name="T51" fmla="*/ 2147483646 h 140"/>
              <a:gd name="T52" fmla="*/ 2147483646 w 160"/>
              <a:gd name="T53" fmla="*/ 2147483646 h 140"/>
              <a:gd name="T54" fmla="*/ 2147483646 w 160"/>
              <a:gd name="T55" fmla="*/ 2147483646 h 140"/>
              <a:gd name="T56" fmla="*/ 2147483646 w 160"/>
              <a:gd name="T57" fmla="*/ 2147483646 h 140"/>
              <a:gd name="T58" fmla="*/ 2147483646 w 160"/>
              <a:gd name="T59" fmla="*/ 2147483646 h 140"/>
              <a:gd name="T60" fmla="*/ 2147483646 w 160"/>
              <a:gd name="T61" fmla="*/ 2147483646 h 140"/>
              <a:gd name="T62" fmla="*/ 2147483646 w 160"/>
              <a:gd name="T63" fmla="*/ 2147483646 h 140"/>
              <a:gd name="T64" fmla="*/ 2147483646 w 160"/>
              <a:gd name="T65" fmla="*/ 2147483646 h 140"/>
              <a:gd name="T66" fmla="*/ 2147483646 w 160"/>
              <a:gd name="T67" fmla="*/ 2147483646 h 140"/>
              <a:gd name="T68" fmla="*/ 2147483646 w 160"/>
              <a:gd name="T69" fmla="*/ 2147483646 h 140"/>
              <a:gd name="T70" fmla="*/ 2147483646 w 160"/>
              <a:gd name="T71" fmla="*/ 2147483646 h 140"/>
              <a:gd name="T72" fmla="*/ 2147483646 w 160"/>
              <a:gd name="T73" fmla="*/ 2147483646 h 140"/>
              <a:gd name="T74" fmla="*/ 2147483646 w 160"/>
              <a:gd name="T75" fmla="*/ 2147483646 h 140"/>
              <a:gd name="T76" fmla="*/ 2147483646 w 160"/>
              <a:gd name="T77" fmla="*/ 2147483646 h 140"/>
              <a:gd name="T78" fmla="*/ 2147483646 w 160"/>
              <a:gd name="T79" fmla="*/ 2147483646 h 140"/>
              <a:gd name="T80" fmla="*/ 2147483646 w 160"/>
              <a:gd name="T81" fmla="*/ 2147483646 h 140"/>
              <a:gd name="T82" fmla="*/ 2147483646 w 160"/>
              <a:gd name="T83" fmla="*/ 0 h 140"/>
              <a:gd name="T84" fmla="*/ 2147483646 w 160"/>
              <a:gd name="T85" fmla="*/ 2147483646 h 140"/>
              <a:gd name="T86" fmla="*/ 2147483646 w 160"/>
              <a:gd name="T87" fmla="*/ 2147483646 h 140"/>
              <a:gd name="T88" fmla="*/ 2147483646 w 160"/>
              <a:gd name="T89" fmla="*/ 2147483646 h 140"/>
              <a:gd name="T90" fmla="*/ 2147483646 w 160"/>
              <a:gd name="T91" fmla="*/ 2147483646 h 140"/>
              <a:gd name="T92" fmla="*/ 2147483646 w 160"/>
              <a:gd name="T93" fmla="*/ 2147483646 h 140"/>
              <a:gd name="T94" fmla="*/ 2147483646 w 160"/>
              <a:gd name="T95" fmla="*/ 2147483646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60" h="140">
                <a:moveTo>
                  <a:pt x="72" y="14"/>
                </a:moveTo>
                <a:lnTo>
                  <a:pt x="70" y="18"/>
                </a:lnTo>
                <a:lnTo>
                  <a:pt x="68" y="20"/>
                </a:lnTo>
                <a:lnTo>
                  <a:pt x="36" y="28"/>
                </a:lnTo>
                <a:lnTo>
                  <a:pt x="38" y="32"/>
                </a:lnTo>
                <a:lnTo>
                  <a:pt x="48" y="44"/>
                </a:lnTo>
                <a:lnTo>
                  <a:pt x="44" y="46"/>
                </a:lnTo>
                <a:lnTo>
                  <a:pt x="30" y="54"/>
                </a:lnTo>
                <a:lnTo>
                  <a:pt x="6" y="72"/>
                </a:lnTo>
                <a:lnTo>
                  <a:pt x="2" y="80"/>
                </a:lnTo>
                <a:lnTo>
                  <a:pt x="0" y="92"/>
                </a:lnTo>
                <a:lnTo>
                  <a:pt x="4" y="108"/>
                </a:lnTo>
                <a:lnTo>
                  <a:pt x="10" y="126"/>
                </a:lnTo>
                <a:lnTo>
                  <a:pt x="34" y="128"/>
                </a:lnTo>
                <a:lnTo>
                  <a:pt x="36" y="128"/>
                </a:lnTo>
                <a:lnTo>
                  <a:pt x="60" y="140"/>
                </a:lnTo>
                <a:lnTo>
                  <a:pt x="86" y="136"/>
                </a:lnTo>
                <a:lnTo>
                  <a:pt x="94" y="132"/>
                </a:lnTo>
                <a:lnTo>
                  <a:pt x="102" y="126"/>
                </a:lnTo>
                <a:lnTo>
                  <a:pt x="112" y="118"/>
                </a:lnTo>
                <a:lnTo>
                  <a:pt x="122" y="106"/>
                </a:lnTo>
                <a:lnTo>
                  <a:pt x="124" y="106"/>
                </a:lnTo>
                <a:lnTo>
                  <a:pt x="126" y="104"/>
                </a:lnTo>
                <a:lnTo>
                  <a:pt x="136" y="100"/>
                </a:lnTo>
                <a:lnTo>
                  <a:pt x="134" y="66"/>
                </a:lnTo>
                <a:lnTo>
                  <a:pt x="148" y="44"/>
                </a:lnTo>
                <a:lnTo>
                  <a:pt x="160" y="34"/>
                </a:lnTo>
                <a:lnTo>
                  <a:pt x="160" y="22"/>
                </a:lnTo>
                <a:lnTo>
                  <a:pt x="158" y="14"/>
                </a:lnTo>
                <a:lnTo>
                  <a:pt x="156" y="10"/>
                </a:lnTo>
                <a:lnTo>
                  <a:pt x="152" y="2"/>
                </a:lnTo>
                <a:lnTo>
                  <a:pt x="146" y="0"/>
                </a:lnTo>
                <a:lnTo>
                  <a:pt x="146" y="12"/>
                </a:lnTo>
                <a:lnTo>
                  <a:pt x="126" y="8"/>
                </a:lnTo>
                <a:lnTo>
                  <a:pt x="116" y="14"/>
                </a:lnTo>
                <a:lnTo>
                  <a:pt x="114" y="14"/>
                </a:lnTo>
                <a:lnTo>
                  <a:pt x="72" y="14"/>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sz="2400">
              <a:noFill/>
              <a:latin typeface="+mn-lt"/>
              <a:ea typeface="+mn-ea"/>
            </a:endParaRPr>
          </a:p>
        </p:txBody>
      </p:sp>
      <p:sp>
        <p:nvSpPr>
          <p:cNvPr id="5" name="Text 2"/>
          <p:cNvSpPr/>
          <p:nvPr>
            <p:custDataLst>
              <p:tags r:id="rId34"/>
            </p:custDataLst>
          </p:nvPr>
        </p:nvSpPr>
        <p:spPr>
          <a:xfrm>
            <a:off x="299085" y="281940"/>
            <a:ext cx="2936240" cy="824865"/>
          </a:xfrm>
          <a:prstGeom prst="rect">
            <a:avLst/>
          </a:prstGeom>
          <a:noFill/>
          <a:effectLst>
            <a:outerShdw blurRad="101600" dist="38100" dir="5400000" algn="t" rotWithShape="0">
              <a:prstClr val="black">
                <a:alpha val="60000"/>
              </a:prstClr>
            </a:outerShdw>
          </a:effectLst>
        </p:spPr>
        <p:txBody>
          <a:bodyPr wrap="none" rtlCol="0" anchor="t"/>
          <a:p>
            <a:pPr marL="0" indent="0" algn="l">
              <a:lnSpc>
                <a:spcPts val="6495"/>
              </a:lnSpc>
              <a:buNone/>
            </a:pPr>
            <a:r>
              <a:rPr lang="zh-CN" altLang="en-US" sz="5195" b="1" kern="0" spc="-156" dirty="0">
                <a:solidFill>
                  <a:schemeClr val="bg1"/>
                </a:solidFill>
                <a:latin typeface="思源黑体 CN Bold" panose="020B0800000000000000" charset="-122"/>
                <a:ea typeface="思源黑体 CN Bold" panose="020B0800000000000000" charset="-122"/>
                <a:cs typeface="Inter" pitchFamily="34" charset="-120"/>
              </a:rPr>
              <a:t>全国布局</a:t>
            </a:r>
            <a:endParaRPr lang="zh-CN" altLang="en-US" sz="5195" b="1" kern="0" spc="-156" dirty="0">
              <a:solidFill>
                <a:schemeClr val="bg1"/>
              </a:solidFill>
              <a:latin typeface="思源黑体 CN Bold" panose="020B0800000000000000" charset="-122"/>
              <a:ea typeface="思源黑体 CN Bold" panose="020B0800000000000000" charset="-122"/>
              <a:cs typeface="Inter" pitchFamily="34" charset="-120"/>
            </a:endParaRPr>
          </a:p>
        </p:txBody>
      </p:sp>
      <p:sp>
        <p:nvSpPr>
          <p:cNvPr id="20" name="Text 5"/>
          <p:cNvSpPr/>
          <p:nvPr>
            <p:custDataLst>
              <p:tags r:id="rId35"/>
            </p:custDataLst>
          </p:nvPr>
        </p:nvSpPr>
        <p:spPr>
          <a:xfrm>
            <a:off x="9274810" y="1049020"/>
            <a:ext cx="2167890" cy="844550"/>
          </a:xfrm>
          <a:prstGeom prst="rect">
            <a:avLst/>
          </a:prstGeom>
          <a:noFill/>
        </p:spPr>
        <p:txBody>
          <a:bodyPr wrap="square" rtlCol="0" anchor="t"/>
          <a:p>
            <a:pPr algn="just">
              <a:lnSpc>
                <a:spcPct val="110000"/>
              </a:lnSpc>
              <a:buClrTx/>
              <a:buSzTx/>
              <a:buFontTx/>
            </a:pPr>
            <a:r>
              <a:rPr kumimoji="1" lang="zh-CN" altLang="zh-CN" sz="1200"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总部位于北京，依托首都人才优势，</a:t>
            </a:r>
            <a:r>
              <a:rPr kumimoji="1" lang="zh-CN" altLang="zh-CN" sz="1200" b="1"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研发人员占比超过50%</a:t>
            </a:r>
            <a:r>
              <a:rPr kumimoji="1" lang="zh-CN" altLang="zh-CN" sz="1200"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，均为国内顶尖的技术人才。</a:t>
            </a:r>
            <a:endParaRPr kumimoji="1" lang="zh-CN" altLang="zh-CN" sz="1200" kern="0"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endParaRPr>
          </a:p>
        </p:txBody>
      </p:sp>
      <p:sp>
        <p:nvSpPr>
          <p:cNvPr id="45" name="Text 4"/>
          <p:cNvSpPr/>
          <p:nvPr>
            <p:custDataLst>
              <p:tags r:id="rId36"/>
            </p:custDataLst>
          </p:nvPr>
        </p:nvSpPr>
        <p:spPr>
          <a:xfrm>
            <a:off x="9258935" y="4916805"/>
            <a:ext cx="2327275" cy="463550"/>
          </a:xfrm>
          <a:prstGeom prst="rect">
            <a:avLst/>
          </a:prstGeom>
          <a:noFill/>
        </p:spPr>
        <p:txBody>
          <a:bodyPr wrap="none" rtlCol="0" anchor="t"/>
          <a:p>
            <a:pPr algn="l" eaLnBrk="1" hangingPunct="1"/>
            <a:r>
              <a:rPr lang="zh-CN" altLang="zh-CN" b="1" dirty="0">
                <a:solidFill>
                  <a:srgbClr val="FF5900"/>
                </a:solidFill>
                <a:latin typeface="思源黑体 CN Bold" panose="020B0800000000000000" charset="-122"/>
                <a:ea typeface="思源黑体 CN Bold" panose="020B0800000000000000" charset="-122"/>
                <a:sym typeface="Arial" panose="020B0604020202020204" pitchFamily="34" charset="0"/>
              </a:rPr>
              <a:t>深圳交付运营中心</a:t>
            </a:r>
            <a:endParaRPr lang="zh-CN" altLang="zh-CN" b="1" dirty="0">
              <a:solidFill>
                <a:srgbClr val="FF5900"/>
              </a:solidFill>
              <a:latin typeface="思源黑体 CN Bold" panose="020B0800000000000000" charset="-122"/>
              <a:ea typeface="思源黑体 CN Bold" panose="020B0800000000000000" charset="-122"/>
              <a:sym typeface="Arial" panose="020B0604020202020204" pitchFamily="34" charset="0"/>
            </a:endParaRPr>
          </a:p>
        </p:txBody>
      </p:sp>
      <p:sp>
        <p:nvSpPr>
          <p:cNvPr id="46" name="Text 5"/>
          <p:cNvSpPr/>
          <p:nvPr>
            <p:custDataLst>
              <p:tags r:id="rId37"/>
            </p:custDataLst>
          </p:nvPr>
        </p:nvSpPr>
        <p:spPr>
          <a:xfrm>
            <a:off x="9258935" y="5348605"/>
            <a:ext cx="2183765" cy="844550"/>
          </a:xfrm>
          <a:prstGeom prst="rect">
            <a:avLst/>
          </a:prstGeom>
          <a:noFill/>
        </p:spPr>
        <p:txBody>
          <a:bodyPr wrap="square" rtlCol="0" anchor="t"/>
          <a:p>
            <a:pPr algn="just">
              <a:lnSpc>
                <a:spcPct val="110000"/>
              </a:lnSpc>
              <a:buClrTx/>
              <a:buSzTx/>
              <a:buFontTx/>
            </a:pPr>
            <a:r>
              <a:rPr kumimoji="1" lang="zh-CN" altLang="zh-CN" sz="1200"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交付运营中心位于“创新之城”深圳，近百人组成的运营交付团队负责提供售前、售中、售后</a:t>
            </a:r>
            <a:r>
              <a:rPr kumimoji="1" lang="zh-CN" altLang="zh-CN" sz="1200" b="1"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保姆式的服务</a:t>
            </a:r>
            <a:endParaRPr kumimoji="1" lang="zh-CN" altLang="zh-CN" sz="1200" b="1"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endParaRPr>
          </a:p>
        </p:txBody>
      </p:sp>
      <p:sp>
        <p:nvSpPr>
          <p:cNvPr id="61" name="Text 4"/>
          <p:cNvSpPr/>
          <p:nvPr>
            <p:custDataLst>
              <p:tags r:id="rId38"/>
            </p:custDataLst>
          </p:nvPr>
        </p:nvSpPr>
        <p:spPr>
          <a:xfrm>
            <a:off x="9274175" y="2366328"/>
            <a:ext cx="3299103" cy="412313"/>
          </a:xfrm>
          <a:prstGeom prst="rect">
            <a:avLst/>
          </a:prstGeom>
          <a:noFill/>
        </p:spPr>
        <p:txBody>
          <a:bodyPr wrap="none" rtlCol="0" anchor="t"/>
          <a:p>
            <a:pPr algn="l" eaLnBrk="1" hangingPunct="1"/>
            <a:r>
              <a:rPr lang="zh-CN" altLang="zh-CN" b="1" dirty="0">
                <a:solidFill>
                  <a:srgbClr val="FF5900"/>
                </a:solidFill>
                <a:latin typeface="思源黑体 CN Bold" panose="020B0800000000000000" charset="-122"/>
                <a:ea typeface="思源黑体 CN Bold" panose="020B0800000000000000" charset="-122"/>
                <a:sym typeface="Arial" panose="020B0604020202020204" pitchFamily="34" charset="0"/>
              </a:rPr>
              <a:t>浙江智能制造中心</a:t>
            </a:r>
            <a:endParaRPr lang="zh-CN" altLang="zh-CN" b="1" dirty="0">
              <a:solidFill>
                <a:srgbClr val="FF5900"/>
              </a:solidFill>
              <a:latin typeface="思源黑体 CN Bold" panose="020B0800000000000000" charset="-122"/>
              <a:ea typeface="思源黑体 CN Bold" panose="020B0800000000000000" charset="-122"/>
              <a:sym typeface="Arial" panose="020B0604020202020204" pitchFamily="34" charset="0"/>
            </a:endParaRPr>
          </a:p>
        </p:txBody>
      </p:sp>
      <p:sp>
        <p:nvSpPr>
          <p:cNvPr id="62" name="Text 5"/>
          <p:cNvSpPr/>
          <p:nvPr>
            <p:custDataLst>
              <p:tags r:id="rId39"/>
            </p:custDataLst>
          </p:nvPr>
        </p:nvSpPr>
        <p:spPr>
          <a:xfrm>
            <a:off x="9274175" y="2847975"/>
            <a:ext cx="2169160" cy="844550"/>
          </a:xfrm>
          <a:prstGeom prst="rect">
            <a:avLst/>
          </a:prstGeom>
          <a:noFill/>
        </p:spPr>
        <p:txBody>
          <a:bodyPr wrap="square" rtlCol="0" anchor="t"/>
          <a:p>
            <a:pPr algn="just">
              <a:lnSpc>
                <a:spcPct val="110000"/>
              </a:lnSpc>
              <a:buClrTx/>
              <a:buSzTx/>
              <a:buFontTx/>
            </a:pPr>
            <a:r>
              <a:rPr kumimoji="1" lang="zh-CN" altLang="zh-CN" sz="1200"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智能制造中心位于有“机器人之城”之美誉的宁波，</a:t>
            </a:r>
            <a:r>
              <a:rPr kumimoji="1" lang="zh-CN" altLang="zh-CN" sz="1200" b="1"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公司总面积超8000平米</a:t>
            </a:r>
            <a:r>
              <a:rPr kumimoji="1" lang="zh-CN" altLang="zh-CN" sz="1200"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，包含智能制造车间、办公楼、AI展厅三大功能板块，产业链完善，</a:t>
            </a:r>
            <a:r>
              <a:rPr kumimoji="1" lang="zh-CN" altLang="zh-CN" sz="1200" b="1"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具备独立的硬件生产能力</a:t>
            </a:r>
            <a:r>
              <a:rPr kumimoji="1" lang="zh-CN" altLang="zh-CN" sz="1200"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rPr>
              <a:t>，并可为同行业提供OEM服务</a:t>
            </a:r>
            <a:endParaRPr kumimoji="1" lang="zh-CN" altLang="zh-CN" sz="1200" spc="100" dirty="0">
              <a:solidFill>
                <a:schemeClr val="tx1">
                  <a:lumMod val="65000"/>
                  <a:lumOff val="35000"/>
                </a:schemeClr>
              </a:solidFill>
              <a:effectLst/>
              <a:latin typeface="微软雅黑 Light" panose="020B0502040204020203" charset="-122"/>
              <a:ea typeface="微软雅黑 Light" panose="020B0502040204020203" charset="-122"/>
              <a:cs typeface="微软雅黑 Light" panose="020B0502040204020203" charset="-122"/>
              <a:sym typeface="+mn-ea"/>
            </a:endParaRPr>
          </a:p>
        </p:txBody>
      </p:sp>
      <p:pic>
        <p:nvPicPr>
          <p:cNvPr id="64" name="图片 3" descr="C:\11齐祺交接文件\2021小笨智能\公司物料合集\2021最新PPT\公司介绍210701\微信图片_20210622115659.jpg微信图片_20210622115659"/>
          <p:cNvPicPr>
            <a:picLocks noChangeAspect="1"/>
          </p:cNvPicPr>
          <p:nvPr>
            <p:custDataLst>
              <p:tags r:id="rId40"/>
            </p:custDataLst>
          </p:nvPr>
        </p:nvPicPr>
        <p:blipFill rotWithShape="1">
          <a:blip r:embed="rId41"/>
          <a:srcRect l="27276" t="15145" r="24423" b="161"/>
          <a:stretch>
            <a:fillRect/>
          </a:stretch>
        </p:blipFill>
        <p:spPr>
          <a:xfrm>
            <a:off x="7214870" y="2263775"/>
            <a:ext cx="1999615" cy="2343785"/>
          </a:xfrm>
          <a:prstGeom prst="rect">
            <a:avLst/>
          </a:prstGeom>
          <a:ln w="28575">
            <a:noFill/>
          </a:ln>
          <a:effectLst/>
        </p:spPr>
      </p:pic>
      <p:pic>
        <p:nvPicPr>
          <p:cNvPr id="7" name="图片 6"/>
          <p:cNvPicPr/>
          <p:nvPr>
            <p:custDataLst>
              <p:tags r:id="rId42"/>
            </p:custDataLst>
          </p:nvPr>
        </p:nvPicPr>
        <p:blipFill>
          <a:blip r:embed="rId43"/>
          <a:srcRect l="7656"/>
          <a:stretch>
            <a:fillRect/>
          </a:stretch>
        </p:blipFill>
        <p:spPr>
          <a:xfrm>
            <a:off x="7198995" y="4812665"/>
            <a:ext cx="2000250" cy="1609090"/>
          </a:xfrm>
          <a:prstGeom prst="rect">
            <a:avLst/>
          </a:prstGeom>
          <a:ln>
            <a:noFill/>
          </a:ln>
          <a:effectLst/>
        </p:spPr>
      </p:pic>
      <p:pic>
        <p:nvPicPr>
          <p:cNvPr id="70" name="图片 69" descr="E:\公司照片\北京\IMG_4456.jpgIMG_4456"/>
          <p:cNvPicPr>
            <a:picLocks noChangeAspect="1"/>
          </p:cNvPicPr>
          <p:nvPr>
            <p:custDataLst>
              <p:tags r:id="rId44"/>
            </p:custDataLst>
          </p:nvPr>
        </p:nvPicPr>
        <p:blipFill>
          <a:blip r:embed="rId45"/>
          <a:srcRect l="21510" b="1661"/>
          <a:stretch>
            <a:fillRect/>
          </a:stretch>
        </p:blipFill>
        <p:spPr>
          <a:xfrm>
            <a:off x="7214870" y="495300"/>
            <a:ext cx="1999615" cy="1565910"/>
          </a:xfrm>
          <a:prstGeom prst="rect">
            <a:avLst/>
          </a:prstGeom>
          <a:ln>
            <a:noFill/>
          </a:ln>
          <a:effectLst/>
        </p:spPr>
      </p:pic>
      <p:sp>
        <p:nvSpPr>
          <p:cNvPr id="4" name="Text 4"/>
          <p:cNvSpPr/>
          <p:nvPr>
            <p:custDataLst>
              <p:tags r:id="rId46"/>
            </p:custDataLst>
          </p:nvPr>
        </p:nvSpPr>
        <p:spPr>
          <a:xfrm>
            <a:off x="9274810" y="571500"/>
            <a:ext cx="1537335" cy="483235"/>
          </a:xfrm>
          <a:prstGeom prst="rect">
            <a:avLst/>
          </a:prstGeom>
          <a:noFill/>
        </p:spPr>
        <p:txBody>
          <a:bodyPr wrap="none" rtlCol="0" anchor="t"/>
          <a:p>
            <a:pPr algn="l" eaLnBrk="1" hangingPunct="1"/>
            <a:r>
              <a:rPr lang="zh-CN" altLang="zh-CN" b="1" dirty="0">
                <a:solidFill>
                  <a:srgbClr val="FF5900"/>
                </a:solidFill>
                <a:latin typeface="思源黑体 CN Bold" panose="020B0800000000000000" charset="-122"/>
                <a:ea typeface="思源黑体 CN Bold" panose="020B0800000000000000" charset="-122"/>
                <a:sym typeface="Arial" panose="020B0604020202020204" pitchFamily="34" charset="0"/>
              </a:rPr>
              <a:t>北京总部</a:t>
            </a:r>
            <a:endParaRPr lang="zh-CN" altLang="zh-CN" b="1" kern="0" spc="-78" dirty="0">
              <a:solidFill>
                <a:srgbClr val="FF5900"/>
              </a:solidFill>
              <a:latin typeface="思源黑体 CN Bold" panose="020B0800000000000000" charset="-122"/>
              <a:ea typeface="思源黑体 CN Bold" panose="020B0800000000000000" charset="-122"/>
              <a:cs typeface="Inter" pitchFamily="34" charset="-120"/>
              <a:sym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图片 59" descr="资源 1@4x"/>
          <p:cNvPicPr>
            <a:picLocks noChangeAspect="1"/>
          </p:cNvPicPr>
          <p:nvPr/>
        </p:nvPicPr>
        <p:blipFill>
          <a:blip r:embed="rId1">
            <a:alphaModFix amt="80000"/>
            <a:lum bright="-100000" contrast="30000"/>
          </a:blip>
          <a:stretch>
            <a:fillRect/>
          </a:stretch>
        </p:blipFill>
        <p:spPr>
          <a:xfrm>
            <a:off x="0" y="1564640"/>
            <a:ext cx="12192000" cy="5299075"/>
          </a:xfrm>
          <a:prstGeom prst="rect">
            <a:avLst/>
          </a:prstGeom>
        </p:spPr>
      </p:pic>
      <p:sp>
        <p:nvSpPr>
          <p:cNvPr id="5" name="Text 2"/>
          <p:cNvSpPr/>
          <p:nvPr>
            <p:custDataLst>
              <p:tags r:id="rId2"/>
            </p:custDataLst>
          </p:nvPr>
        </p:nvSpPr>
        <p:spPr>
          <a:xfrm>
            <a:off x="484505" y="354965"/>
            <a:ext cx="2936240" cy="824865"/>
          </a:xfrm>
          <a:prstGeom prst="rect">
            <a:avLst/>
          </a:prstGeom>
          <a:noFill/>
          <a:effectLst>
            <a:outerShdw blurRad="177800" dist="38100" dir="5400000" algn="t" rotWithShape="0">
              <a:prstClr val="black">
                <a:alpha val="92000"/>
              </a:prstClr>
            </a:outerShdw>
          </a:effectLst>
        </p:spPr>
        <p:txBody>
          <a:bodyPr wrap="none" rtlCol="0" anchor="t"/>
          <a:p>
            <a:pPr marL="0" indent="0" algn="l">
              <a:lnSpc>
                <a:spcPts val="6495"/>
              </a:lnSpc>
              <a:buNone/>
            </a:pPr>
            <a:r>
              <a:rPr lang="zh-CN" altLang="en-US" sz="5195" b="1" kern="0" spc="-156" dirty="0">
                <a:solidFill>
                  <a:schemeClr val="bg1"/>
                </a:solidFill>
                <a:latin typeface="思源黑体 CN Bold" panose="020B0800000000000000" charset="-122"/>
                <a:ea typeface="思源黑体 CN Bold" panose="020B0800000000000000" charset="-122"/>
                <a:cs typeface="Inter" pitchFamily="34" charset="-120"/>
              </a:rPr>
              <a:t>发展历程</a:t>
            </a:r>
            <a:endParaRPr lang="zh-CN" altLang="en-US" sz="5195" b="1" kern="0" spc="-156" dirty="0">
              <a:solidFill>
                <a:schemeClr val="bg1"/>
              </a:solidFill>
              <a:latin typeface="思源黑体 CN Bold" panose="020B0800000000000000" charset="-122"/>
              <a:ea typeface="思源黑体 CN Bold" panose="020B0800000000000000" charset="-122"/>
              <a:cs typeface="Inter" pitchFamily="34" charset="-120"/>
            </a:endParaRPr>
          </a:p>
        </p:txBody>
      </p:sp>
      <p:sp>
        <p:nvSpPr>
          <p:cNvPr id="7" name="Text 5"/>
          <p:cNvSpPr/>
          <p:nvPr>
            <p:custDataLst>
              <p:tags r:id="rId3"/>
            </p:custDataLst>
          </p:nvPr>
        </p:nvSpPr>
        <p:spPr>
          <a:xfrm>
            <a:off x="717550" y="2854960"/>
            <a:ext cx="1435735" cy="844550"/>
          </a:xfrm>
          <a:prstGeom prst="rect">
            <a:avLst/>
          </a:prstGeom>
          <a:noFill/>
        </p:spPr>
        <p:txBody>
          <a:bodyPr wrap="square" rtlCol="0" anchor="t"/>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完成核心团队搭建</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完成服务机器人雏形落地</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p:txBody>
      </p:sp>
      <p:sp>
        <p:nvSpPr>
          <p:cNvPr id="34" name="Text 5"/>
          <p:cNvSpPr/>
          <p:nvPr>
            <p:custDataLst>
              <p:tags r:id="rId4"/>
            </p:custDataLst>
          </p:nvPr>
        </p:nvSpPr>
        <p:spPr>
          <a:xfrm>
            <a:off x="3161665" y="1463675"/>
            <a:ext cx="1727200" cy="1355090"/>
          </a:xfrm>
          <a:prstGeom prst="rect">
            <a:avLst/>
          </a:prstGeom>
          <a:noFill/>
        </p:spPr>
        <p:txBody>
          <a:bodyPr wrap="square" rtlCol="0" anchor="t"/>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为美的集团、中联集团等大型企业提供定制解决方案；</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国内首家提出云管端机器人概念；</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a:p>
            <a:pPr marL="171450" indent="-171450" algn="just">
              <a:lnSpc>
                <a:spcPct val="110000"/>
              </a:lnSpc>
              <a:buClrTx/>
              <a:buSzTx/>
              <a:buFont typeface="Arial" panose="020B0604020202020204" pitchFamily="34" charset="0"/>
              <a:buChar char="•"/>
            </a:pPr>
            <a:r>
              <a:rPr kumimoji="1" lang="zh-CN" altLang="zh-CN" sz="1200" b="1" spc="100" dirty="0">
                <a:solidFill>
                  <a:schemeClr val="tx1">
                    <a:lumMod val="50000"/>
                    <a:lumOff val="50000"/>
                  </a:schemeClr>
                </a:solidFill>
                <a:effectLst/>
                <a:latin typeface="思源黑体 CN Bold" panose="020B0800000000000000" charset="-122"/>
                <a:ea typeface="思源黑体 CN Bold" panose="020B0800000000000000" charset="-122"/>
                <a:cs typeface="思源黑体 CN Bold" panose="020B0800000000000000" charset="-122"/>
                <a:sym typeface="+mn-ea"/>
              </a:rPr>
              <a:t>完成A轮融资；</a:t>
            </a:r>
            <a:endParaRPr kumimoji="1" lang="zh-CN" altLang="zh-CN" sz="1200" b="1" spc="100" dirty="0">
              <a:solidFill>
                <a:schemeClr val="tx1">
                  <a:lumMod val="50000"/>
                  <a:lumOff val="50000"/>
                </a:schemeClr>
              </a:solidFill>
              <a:effectLst/>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6" name="Text 5"/>
          <p:cNvSpPr/>
          <p:nvPr>
            <p:custDataLst>
              <p:tags r:id="rId5"/>
            </p:custDataLst>
          </p:nvPr>
        </p:nvSpPr>
        <p:spPr>
          <a:xfrm>
            <a:off x="5073015" y="2297430"/>
            <a:ext cx="1536065" cy="1355090"/>
          </a:xfrm>
          <a:prstGeom prst="rect">
            <a:avLst/>
          </a:prstGeom>
          <a:noFill/>
        </p:spPr>
        <p:txBody>
          <a:bodyPr wrap="square" rtlCol="0" anchor="t"/>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成为每年进博会服务机器人唯一供应商；</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展厅讲解机器人及定制项目出货量行业领先；</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p:txBody>
      </p:sp>
      <p:sp>
        <p:nvSpPr>
          <p:cNvPr id="38" name="Text 5"/>
          <p:cNvSpPr/>
          <p:nvPr>
            <p:custDataLst>
              <p:tags r:id="rId6"/>
            </p:custDataLst>
          </p:nvPr>
        </p:nvSpPr>
        <p:spPr>
          <a:xfrm>
            <a:off x="7358380" y="1092835"/>
            <a:ext cx="1598930" cy="947420"/>
          </a:xfrm>
          <a:prstGeom prst="rect">
            <a:avLst/>
          </a:prstGeom>
          <a:noFill/>
        </p:spPr>
        <p:txBody>
          <a:bodyPr wrap="square" rtlCol="0" anchor="t"/>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疫情期间完成防疫机器人量产；</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抗疫工作获工信部肯定与表彰</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p:txBody>
      </p:sp>
      <p:sp>
        <p:nvSpPr>
          <p:cNvPr id="61" name="任意多边形 60"/>
          <p:cNvSpPr/>
          <p:nvPr/>
        </p:nvSpPr>
        <p:spPr>
          <a:xfrm>
            <a:off x="-75565" y="4010025"/>
            <a:ext cx="12289790" cy="2707640"/>
          </a:xfrm>
          <a:custGeom>
            <a:avLst/>
            <a:gdLst>
              <a:gd name="connsiteX0" fmla="*/ 0 w 19354"/>
              <a:gd name="connsiteY0" fmla="*/ 3557 h 4264"/>
              <a:gd name="connsiteX1" fmla="*/ 19319 w 19354"/>
              <a:gd name="connsiteY1" fmla="*/ 0 h 4264"/>
              <a:gd name="connsiteX2" fmla="*/ 19354 w 19354"/>
              <a:gd name="connsiteY2" fmla="*/ 2807 h 4264"/>
              <a:gd name="connsiteX3" fmla="*/ 2 w 19354"/>
              <a:gd name="connsiteY3" fmla="*/ 4264 h 4264"/>
              <a:gd name="connsiteX4" fmla="*/ 0 w 19354"/>
              <a:gd name="connsiteY4" fmla="*/ 3557 h 4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54" h="4264">
                <a:moveTo>
                  <a:pt x="0" y="3557"/>
                </a:moveTo>
                <a:lnTo>
                  <a:pt x="19319" y="0"/>
                </a:lnTo>
                <a:lnTo>
                  <a:pt x="19354" y="2807"/>
                </a:lnTo>
                <a:lnTo>
                  <a:pt x="2" y="4264"/>
                </a:lnTo>
                <a:lnTo>
                  <a:pt x="0" y="3557"/>
                </a:lnTo>
                <a:close/>
              </a:path>
            </a:pathLst>
          </a:custGeom>
          <a:gradFill>
            <a:gsLst>
              <a:gs pos="0">
                <a:srgbClr val="DADADB"/>
              </a:gs>
              <a:gs pos="100000">
                <a:srgbClr val="F7642A"/>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63" name="直接连接符 62"/>
          <p:cNvCxnSpPr>
            <a:endCxn id="62" idx="0"/>
          </p:cNvCxnSpPr>
          <p:nvPr/>
        </p:nvCxnSpPr>
        <p:spPr>
          <a:xfrm flipH="1">
            <a:off x="1435100" y="4944110"/>
            <a:ext cx="20955" cy="1278255"/>
          </a:xfrm>
          <a:prstGeom prst="line">
            <a:avLst/>
          </a:prstGeom>
          <a:ln w="53975">
            <a:solidFill>
              <a:srgbClr val="FF2B00"/>
            </a:solidFill>
          </a:ln>
        </p:spPr>
        <p:style>
          <a:lnRef idx="2">
            <a:schemeClr val="accent1"/>
          </a:lnRef>
          <a:fillRef idx="0">
            <a:srgbClr val="FFFFFF"/>
          </a:fillRef>
          <a:effectRef idx="0">
            <a:srgbClr val="FFFFFF"/>
          </a:effectRef>
          <a:fontRef idx="minor">
            <a:schemeClr val="tx1"/>
          </a:fontRef>
        </p:style>
      </p:cxnSp>
      <p:sp>
        <p:nvSpPr>
          <p:cNvPr id="62" name="椭圆 61"/>
          <p:cNvSpPr/>
          <p:nvPr/>
        </p:nvSpPr>
        <p:spPr>
          <a:xfrm>
            <a:off x="1129030" y="6222365"/>
            <a:ext cx="612140" cy="163830"/>
          </a:xfrm>
          <a:prstGeom prst="ellipse">
            <a:avLst/>
          </a:prstGeom>
          <a:solidFill>
            <a:srgbClr val="FF2B00"/>
          </a:solidFill>
          <a:ln>
            <a:noFill/>
          </a:ln>
          <a:effectLst>
            <a:outerShdw dist="38100" dir="5400000" sx="108000" sy="108000" algn="t" rotWithShape="0">
              <a:prstClr val="black">
                <a:alpha val="28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64" name="组合 63"/>
          <p:cNvGrpSpPr/>
          <p:nvPr/>
        </p:nvGrpSpPr>
        <p:grpSpPr>
          <a:xfrm>
            <a:off x="693420" y="3835400"/>
            <a:ext cx="1512570" cy="1610360"/>
            <a:chOff x="1773" y="5842"/>
            <a:chExt cx="2382" cy="2536"/>
          </a:xfrm>
        </p:grpSpPr>
        <p:pic>
          <p:nvPicPr>
            <p:cNvPr id="3" name="图片 2" descr="资源 1"/>
            <p:cNvPicPr>
              <a:picLocks noChangeAspect="1"/>
            </p:cNvPicPr>
            <p:nvPr/>
          </p:nvPicPr>
          <p:blipFill>
            <a:blip r:embed="rId7"/>
            <a:stretch>
              <a:fillRect/>
            </a:stretch>
          </p:blipFill>
          <p:spPr>
            <a:xfrm>
              <a:off x="1773" y="5842"/>
              <a:ext cx="2383" cy="2537"/>
            </a:xfrm>
            <a:prstGeom prst="rect">
              <a:avLst/>
            </a:prstGeom>
            <a:noFill/>
          </p:spPr>
        </p:pic>
        <p:sp>
          <p:nvSpPr>
            <p:cNvPr id="4" name="Text 4"/>
            <p:cNvSpPr/>
            <p:nvPr>
              <p:custDataLst>
                <p:tags r:id="rId8"/>
              </p:custDataLst>
            </p:nvPr>
          </p:nvSpPr>
          <p:spPr>
            <a:xfrm>
              <a:off x="2170" y="6395"/>
              <a:ext cx="1555" cy="713"/>
            </a:xfrm>
            <a:prstGeom prst="rect">
              <a:avLst/>
            </a:prstGeom>
            <a:noFill/>
          </p:spPr>
          <p:txBody>
            <a:bodyPr wrap="none" rtlCol="0" anchor="t"/>
            <a:p>
              <a:pPr algn="ctr" eaLnBrk="1" hangingPunct="1"/>
              <a:r>
                <a:rPr lang="zh-CN"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rPr>
                <a:t>2016</a:t>
              </a:r>
              <a:endParaRPr lang="zh-CN"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endParaRPr>
            </a:p>
            <a:p>
              <a:pPr algn="ctr" eaLnBrk="1" hangingPunct="1"/>
              <a:r>
                <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rPr>
                <a:t>公司成立</a:t>
              </a:r>
              <a:endPar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endParaRPr>
            </a:p>
          </p:txBody>
        </p:sp>
      </p:grpSp>
      <p:cxnSp>
        <p:nvCxnSpPr>
          <p:cNvPr id="65" name="直接连接符 64"/>
          <p:cNvCxnSpPr>
            <a:endCxn id="66" idx="0"/>
          </p:cNvCxnSpPr>
          <p:nvPr/>
        </p:nvCxnSpPr>
        <p:spPr>
          <a:xfrm flipH="1">
            <a:off x="4025900" y="4013200"/>
            <a:ext cx="31750" cy="1950085"/>
          </a:xfrm>
          <a:prstGeom prst="line">
            <a:avLst/>
          </a:prstGeom>
          <a:ln w="53975">
            <a:solidFill>
              <a:srgbClr val="FF2B00"/>
            </a:solidFill>
          </a:ln>
        </p:spPr>
        <p:style>
          <a:lnRef idx="2">
            <a:schemeClr val="accent1"/>
          </a:lnRef>
          <a:fillRef idx="0">
            <a:srgbClr val="FFFFFF"/>
          </a:fillRef>
          <a:effectRef idx="0">
            <a:srgbClr val="FFFFFF"/>
          </a:effectRef>
          <a:fontRef idx="minor">
            <a:schemeClr val="tx1"/>
          </a:fontRef>
        </p:style>
      </p:cxnSp>
      <p:sp>
        <p:nvSpPr>
          <p:cNvPr id="66" name="椭圆 65"/>
          <p:cNvSpPr/>
          <p:nvPr/>
        </p:nvSpPr>
        <p:spPr>
          <a:xfrm>
            <a:off x="3719830" y="5963285"/>
            <a:ext cx="612140" cy="163830"/>
          </a:xfrm>
          <a:prstGeom prst="ellipse">
            <a:avLst/>
          </a:prstGeom>
          <a:solidFill>
            <a:srgbClr val="FF2B00"/>
          </a:solidFill>
          <a:ln>
            <a:noFill/>
          </a:ln>
          <a:effectLst>
            <a:outerShdw dist="38100" dir="5400000" sx="108000" sy="108000" algn="t" rotWithShape="0">
              <a:prstClr val="black">
                <a:alpha val="28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68" name="图片 67" descr="资源 1"/>
          <p:cNvPicPr>
            <a:picLocks noChangeAspect="1"/>
          </p:cNvPicPr>
          <p:nvPr/>
        </p:nvPicPr>
        <p:blipFill>
          <a:blip r:embed="rId7"/>
          <a:stretch>
            <a:fillRect/>
          </a:stretch>
        </p:blipFill>
        <p:spPr>
          <a:xfrm>
            <a:off x="3284220" y="2910205"/>
            <a:ext cx="1513205" cy="1610995"/>
          </a:xfrm>
          <a:prstGeom prst="rect">
            <a:avLst/>
          </a:prstGeom>
          <a:noFill/>
        </p:spPr>
      </p:pic>
      <p:sp>
        <p:nvSpPr>
          <p:cNvPr id="33" name="Text 4"/>
          <p:cNvSpPr/>
          <p:nvPr>
            <p:custDataLst>
              <p:tags r:id="rId9"/>
            </p:custDataLst>
          </p:nvPr>
        </p:nvSpPr>
        <p:spPr>
          <a:xfrm>
            <a:off x="3175000" y="3272790"/>
            <a:ext cx="1727835" cy="452755"/>
          </a:xfrm>
          <a:prstGeom prst="rect">
            <a:avLst/>
          </a:prstGeom>
          <a:noFill/>
        </p:spPr>
        <p:txBody>
          <a:bodyPr wrap="none" rtlCol="0" anchor="t"/>
          <a:p>
            <a:pPr algn="ctr" eaLnBrk="1" hangingPunct="1"/>
            <a:r>
              <a:rPr lang="zh-CN"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rPr>
              <a:t>201</a:t>
            </a:r>
            <a:r>
              <a:rPr lang="en-US"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rPr>
              <a:t>8</a:t>
            </a:r>
            <a:endParaRPr lang="zh-CN"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endParaRPr>
          </a:p>
          <a:p>
            <a:pPr algn="ctr" eaLnBrk="1" hangingPunct="1"/>
            <a:r>
              <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rPr>
              <a:t>市场突破</a:t>
            </a:r>
            <a:endPar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endParaRPr>
          </a:p>
        </p:txBody>
      </p:sp>
      <p:cxnSp>
        <p:nvCxnSpPr>
          <p:cNvPr id="70" name="直接连接符 69"/>
          <p:cNvCxnSpPr>
            <a:endCxn id="71" idx="0"/>
          </p:cNvCxnSpPr>
          <p:nvPr/>
        </p:nvCxnSpPr>
        <p:spPr>
          <a:xfrm flipH="1">
            <a:off x="5796280" y="4471670"/>
            <a:ext cx="20955" cy="1278255"/>
          </a:xfrm>
          <a:prstGeom prst="line">
            <a:avLst/>
          </a:prstGeom>
          <a:ln w="53975">
            <a:solidFill>
              <a:srgbClr val="FF2B00"/>
            </a:solidFill>
          </a:ln>
        </p:spPr>
        <p:style>
          <a:lnRef idx="2">
            <a:schemeClr val="accent1"/>
          </a:lnRef>
          <a:fillRef idx="0">
            <a:srgbClr val="FFFFFF"/>
          </a:fillRef>
          <a:effectRef idx="0">
            <a:srgbClr val="FFFFFF"/>
          </a:effectRef>
          <a:fontRef idx="minor">
            <a:schemeClr val="tx1"/>
          </a:fontRef>
        </p:style>
      </p:cxnSp>
      <p:sp>
        <p:nvSpPr>
          <p:cNvPr id="71" name="椭圆 70"/>
          <p:cNvSpPr/>
          <p:nvPr/>
        </p:nvSpPr>
        <p:spPr>
          <a:xfrm>
            <a:off x="5490210" y="5749925"/>
            <a:ext cx="612140" cy="163830"/>
          </a:xfrm>
          <a:prstGeom prst="ellipse">
            <a:avLst/>
          </a:prstGeom>
          <a:solidFill>
            <a:srgbClr val="FF2B00"/>
          </a:solidFill>
          <a:ln>
            <a:noFill/>
          </a:ln>
          <a:effectLst>
            <a:outerShdw dist="38100" dir="5400000" sx="108000" sy="108000" algn="t" rotWithShape="0">
              <a:prstClr val="black">
                <a:alpha val="28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72" name="图片 71" descr="资源 1"/>
          <p:cNvPicPr>
            <a:picLocks noChangeAspect="1"/>
          </p:cNvPicPr>
          <p:nvPr/>
        </p:nvPicPr>
        <p:blipFill>
          <a:blip r:embed="rId7"/>
          <a:stretch>
            <a:fillRect/>
          </a:stretch>
        </p:blipFill>
        <p:spPr>
          <a:xfrm>
            <a:off x="5054600" y="3656330"/>
            <a:ext cx="1513205" cy="1610995"/>
          </a:xfrm>
          <a:prstGeom prst="rect">
            <a:avLst/>
          </a:prstGeom>
          <a:noFill/>
        </p:spPr>
      </p:pic>
      <p:sp>
        <p:nvSpPr>
          <p:cNvPr id="35" name="Text 4"/>
          <p:cNvSpPr/>
          <p:nvPr>
            <p:custDataLst>
              <p:tags r:id="rId10"/>
            </p:custDataLst>
          </p:nvPr>
        </p:nvSpPr>
        <p:spPr>
          <a:xfrm>
            <a:off x="4947920" y="3992880"/>
            <a:ext cx="1727835" cy="452755"/>
          </a:xfrm>
          <a:prstGeom prst="rect">
            <a:avLst/>
          </a:prstGeom>
          <a:noFill/>
        </p:spPr>
        <p:txBody>
          <a:bodyPr wrap="none" rtlCol="0" anchor="t"/>
          <a:p>
            <a:pPr algn="ctr" eaLnBrk="1" hangingPunct="1"/>
            <a:r>
              <a:rPr lang="zh-CN"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rPr>
              <a:t>201</a:t>
            </a:r>
            <a:r>
              <a:rPr lang="en-US"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rPr>
              <a:t>9</a:t>
            </a:r>
            <a:endParaRPr lang="zh-CN"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endParaRPr>
          </a:p>
          <a:p>
            <a:pPr algn="ctr" eaLnBrk="1" hangingPunct="1"/>
            <a:r>
              <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rPr>
              <a:t>深扎行业</a:t>
            </a:r>
            <a:endPar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endParaRPr>
          </a:p>
        </p:txBody>
      </p:sp>
      <p:cxnSp>
        <p:nvCxnSpPr>
          <p:cNvPr id="73" name="直接连接符 72"/>
          <p:cNvCxnSpPr>
            <a:endCxn id="74" idx="0"/>
          </p:cNvCxnSpPr>
          <p:nvPr/>
        </p:nvCxnSpPr>
        <p:spPr>
          <a:xfrm flipH="1">
            <a:off x="8100060" y="3314065"/>
            <a:ext cx="33655" cy="2091055"/>
          </a:xfrm>
          <a:prstGeom prst="line">
            <a:avLst/>
          </a:prstGeom>
          <a:ln w="53975">
            <a:solidFill>
              <a:srgbClr val="FF2B00"/>
            </a:solidFill>
          </a:ln>
        </p:spPr>
        <p:style>
          <a:lnRef idx="2">
            <a:schemeClr val="accent1"/>
          </a:lnRef>
          <a:fillRef idx="0">
            <a:srgbClr val="FFFFFF"/>
          </a:fillRef>
          <a:effectRef idx="0">
            <a:srgbClr val="FFFFFF"/>
          </a:effectRef>
          <a:fontRef idx="minor">
            <a:schemeClr val="tx1"/>
          </a:fontRef>
        </p:style>
      </p:cxnSp>
      <p:sp>
        <p:nvSpPr>
          <p:cNvPr id="74" name="椭圆 73"/>
          <p:cNvSpPr/>
          <p:nvPr/>
        </p:nvSpPr>
        <p:spPr>
          <a:xfrm>
            <a:off x="7793990" y="5405120"/>
            <a:ext cx="612140" cy="163830"/>
          </a:xfrm>
          <a:prstGeom prst="ellipse">
            <a:avLst/>
          </a:prstGeom>
          <a:solidFill>
            <a:srgbClr val="FF2B00"/>
          </a:solidFill>
          <a:ln>
            <a:noFill/>
          </a:ln>
          <a:effectLst>
            <a:outerShdw dist="38100" dir="5400000" sx="108000" sy="108000" algn="t" rotWithShape="0">
              <a:prstClr val="black">
                <a:alpha val="28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75" name="图片 74" descr="资源 1"/>
          <p:cNvPicPr>
            <a:picLocks noChangeAspect="1"/>
          </p:cNvPicPr>
          <p:nvPr/>
        </p:nvPicPr>
        <p:blipFill>
          <a:blip r:embed="rId7"/>
          <a:stretch>
            <a:fillRect/>
          </a:stretch>
        </p:blipFill>
        <p:spPr>
          <a:xfrm>
            <a:off x="7358380" y="2152650"/>
            <a:ext cx="1513205" cy="1610995"/>
          </a:xfrm>
          <a:prstGeom prst="rect">
            <a:avLst/>
          </a:prstGeom>
          <a:noFill/>
        </p:spPr>
      </p:pic>
      <p:sp>
        <p:nvSpPr>
          <p:cNvPr id="37" name="Text 4"/>
          <p:cNvSpPr/>
          <p:nvPr>
            <p:custDataLst>
              <p:tags r:id="rId11"/>
            </p:custDataLst>
          </p:nvPr>
        </p:nvSpPr>
        <p:spPr>
          <a:xfrm>
            <a:off x="7238365" y="2538730"/>
            <a:ext cx="1727835" cy="452755"/>
          </a:xfrm>
          <a:prstGeom prst="rect">
            <a:avLst/>
          </a:prstGeom>
          <a:noFill/>
        </p:spPr>
        <p:txBody>
          <a:bodyPr wrap="none" rtlCol="0" anchor="t"/>
          <a:p>
            <a:pPr algn="ctr" eaLnBrk="1" hangingPunct="1"/>
            <a:r>
              <a:rPr lang="zh-CN"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rPr>
              <a:t>20</a:t>
            </a:r>
            <a:r>
              <a:rPr lang="en-US" sz="2800" b="1" dirty="0">
                <a:solidFill>
                  <a:srgbClr val="FF6600"/>
                </a:solidFill>
                <a:latin typeface="思源黑体 CN Bold" panose="020B0800000000000000" charset="-122"/>
                <a:ea typeface="思源黑体 CN Bold" panose="020B0800000000000000" charset="-122"/>
                <a:sym typeface="Arial" panose="020B0604020202020204" pitchFamily="34" charset="0"/>
              </a:rPr>
              <a:t>20</a:t>
            </a:r>
            <a:endParaRPr lang="en-US" sz="2800" b="1" dirty="0">
              <a:solidFill>
                <a:srgbClr val="FF6600"/>
              </a:solidFill>
              <a:latin typeface="思源黑体 CN Bold" panose="020B0800000000000000" charset="-122"/>
              <a:ea typeface="思源黑体 CN Bold" panose="020B0800000000000000" charset="-122"/>
              <a:sym typeface="Arial" panose="020B0604020202020204" pitchFamily="34" charset="0"/>
            </a:endParaRPr>
          </a:p>
          <a:p>
            <a:pPr algn="ctr" eaLnBrk="1" hangingPunct="1"/>
            <a:r>
              <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rPr>
              <a:t>一线抗疫</a:t>
            </a:r>
            <a:endPar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endParaRPr>
          </a:p>
        </p:txBody>
      </p:sp>
      <p:cxnSp>
        <p:nvCxnSpPr>
          <p:cNvPr id="76" name="直接连接符 75"/>
          <p:cNvCxnSpPr>
            <a:endCxn id="77" idx="0"/>
          </p:cNvCxnSpPr>
          <p:nvPr/>
        </p:nvCxnSpPr>
        <p:spPr>
          <a:xfrm flipH="1">
            <a:off x="10440035" y="2985770"/>
            <a:ext cx="33655" cy="2091055"/>
          </a:xfrm>
          <a:prstGeom prst="line">
            <a:avLst/>
          </a:prstGeom>
          <a:ln w="53975">
            <a:solidFill>
              <a:srgbClr val="FF2B00"/>
            </a:solidFill>
          </a:ln>
        </p:spPr>
        <p:style>
          <a:lnRef idx="2">
            <a:schemeClr val="accent1"/>
          </a:lnRef>
          <a:fillRef idx="0">
            <a:srgbClr val="FFFFFF"/>
          </a:fillRef>
          <a:effectRef idx="0">
            <a:srgbClr val="FFFFFF"/>
          </a:effectRef>
          <a:fontRef idx="minor">
            <a:schemeClr val="tx1"/>
          </a:fontRef>
        </p:style>
      </p:cxnSp>
      <p:sp>
        <p:nvSpPr>
          <p:cNvPr id="77" name="椭圆 76"/>
          <p:cNvSpPr/>
          <p:nvPr/>
        </p:nvSpPr>
        <p:spPr>
          <a:xfrm>
            <a:off x="10133965" y="5076825"/>
            <a:ext cx="612140" cy="163830"/>
          </a:xfrm>
          <a:prstGeom prst="ellipse">
            <a:avLst/>
          </a:prstGeom>
          <a:solidFill>
            <a:srgbClr val="FF2B00"/>
          </a:solidFill>
          <a:ln>
            <a:noFill/>
          </a:ln>
          <a:effectLst>
            <a:outerShdw dist="38100" dir="5400000" sx="108000" sy="108000" algn="t" rotWithShape="0">
              <a:prstClr val="black">
                <a:alpha val="28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78" name="图片 77" descr="资源 1"/>
          <p:cNvPicPr>
            <a:picLocks noChangeAspect="1"/>
          </p:cNvPicPr>
          <p:nvPr/>
        </p:nvPicPr>
        <p:blipFill>
          <a:blip r:embed="rId7"/>
          <a:stretch>
            <a:fillRect/>
          </a:stretch>
        </p:blipFill>
        <p:spPr>
          <a:xfrm>
            <a:off x="9698355" y="2338070"/>
            <a:ext cx="1513205" cy="1610995"/>
          </a:xfrm>
          <a:prstGeom prst="rect">
            <a:avLst/>
          </a:prstGeom>
          <a:noFill/>
        </p:spPr>
      </p:pic>
      <p:sp>
        <p:nvSpPr>
          <p:cNvPr id="41" name="Text 4"/>
          <p:cNvSpPr/>
          <p:nvPr>
            <p:custDataLst>
              <p:tags r:id="rId12"/>
            </p:custDataLst>
          </p:nvPr>
        </p:nvSpPr>
        <p:spPr>
          <a:xfrm>
            <a:off x="9606915" y="2710180"/>
            <a:ext cx="1727835" cy="452755"/>
          </a:xfrm>
          <a:prstGeom prst="rect">
            <a:avLst/>
          </a:prstGeom>
          <a:noFill/>
        </p:spPr>
        <p:txBody>
          <a:bodyPr wrap="none" rtlCol="0" anchor="t"/>
          <a:p>
            <a:pPr algn="ctr" eaLnBrk="1" hangingPunct="1"/>
            <a:r>
              <a:rPr lang="zh-CN" altLang="zh-CN" sz="2800" b="1" dirty="0">
                <a:solidFill>
                  <a:srgbClr val="FF6600"/>
                </a:solidFill>
                <a:latin typeface="思源黑体 CN Bold" panose="020B0800000000000000" charset="-122"/>
                <a:ea typeface="思源黑体 CN Bold" panose="020B0800000000000000" charset="-122"/>
                <a:sym typeface="Arial" panose="020B0604020202020204" pitchFamily="34" charset="0"/>
              </a:rPr>
              <a:t>20</a:t>
            </a:r>
            <a:r>
              <a:rPr lang="en-US" sz="2800" b="1" dirty="0">
                <a:solidFill>
                  <a:srgbClr val="FF6600"/>
                </a:solidFill>
                <a:latin typeface="思源黑体 CN Bold" panose="020B0800000000000000" charset="-122"/>
                <a:ea typeface="思源黑体 CN Bold" panose="020B0800000000000000" charset="-122"/>
                <a:sym typeface="Arial" panose="020B0604020202020204" pitchFamily="34" charset="0"/>
              </a:rPr>
              <a:t>22</a:t>
            </a:r>
            <a:endParaRPr lang="en-US" sz="2800" b="1" dirty="0">
              <a:solidFill>
                <a:srgbClr val="FF6600"/>
              </a:solidFill>
              <a:latin typeface="思源黑体 CN Bold" panose="020B0800000000000000" charset="-122"/>
              <a:ea typeface="思源黑体 CN Bold" panose="020B0800000000000000" charset="-122"/>
              <a:sym typeface="Arial" panose="020B0604020202020204" pitchFamily="34" charset="0"/>
            </a:endParaRPr>
          </a:p>
          <a:p>
            <a:pPr algn="ctr" eaLnBrk="1" hangingPunct="1"/>
            <a:r>
              <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rPr>
              <a:t>守正创新</a:t>
            </a:r>
            <a:endParaRPr lang="zh-CN" altLang="zh-CN" dirty="0">
              <a:solidFill>
                <a:srgbClr val="FF6600"/>
              </a:solidFill>
              <a:latin typeface="思源黑体 CN Normal" panose="020B0400000000000000" charset="-122"/>
              <a:ea typeface="思源黑体 CN Normal" panose="020B0400000000000000" charset="-122"/>
              <a:sym typeface="Arial" panose="020B0604020202020204" pitchFamily="34" charset="0"/>
            </a:endParaRPr>
          </a:p>
        </p:txBody>
      </p:sp>
      <p:sp>
        <p:nvSpPr>
          <p:cNvPr id="42" name="Text 5"/>
          <p:cNvSpPr/>
          <p:nvPr>
            <p:custDataLst>
              <p:tags r:id="rId13"/>
            </p:custDataLst>
          </p:nvPr>
        </p:nvSpPr>
        <p:spPr>
          <a:xfrm>
            <a:off x="9577070" y="1355090"/>
            <a:ext cx="1698625" cy="1355090"/>
          </a:xfrm>
          <a:prstGeom prst="rect">
            <a:avLst/>
          </a:prstGeom>
          <a:noFill/>
        </p:spPr>
        <p:txBody>
          <a:bodyPr wrap="square" rtlCol="0" anchor="t"/>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国内首台高铁智能洗车机器人落地；</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a:p>
            <a:pPr marL="171450" indent="-171450" algn="just">
              <a:lnSpc>
                <a:spcPct val="110000"/>
              </a:lnSpc>
              <a:buClrTx/>
              <a:buSzTx/>
              <a:buFont typeface="Arial" panose="020B0604020202020204" pitchFamily="34" charset="0"/>
              <a:buChar char="•"/>
            </a:pPr>
            <a:r>
              <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rPr>
              <a:t>智能交互系统实现全新升级</a:t>
            </a:r>
            <a:endParaRPr kumimoji="1" lang="zh-CN" altLang="zh-CN" sz="1200" spc="100" dirty="0">
              <a:solidFill>
                <a:schemeClr val="tx1">
                  <a:lumMod val="50000"/>
                  <a:lumOff val="50000"/>
                </a:schemeClr>
              </a:solidFill>
              <a:effectLst/>
              <a:latin typeface="思源黑体 CN Light" panose="020B0300000000000000" charset="-122"/>
              <a:ea typeface="思源黑体 CN Light" panose="020B0300000000000000" charset="-122"/>
              <a:cs typeface="思源黑体 CN Light" panose="020B0300000000000000" charset="-122"/>
              <a:sym typeface="+mn-e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0" y="0"/>
            <a:ext cx="12192000" cy="6858635"/>
            <a:chOff x="0" y="0"/>
            <a:chExt cx="19200" cy="10801"/>
          </a:xfrm>
        </p:grpSpPr>
        <p:pic>
          <p:nvPicPr>
            <p:cNvPr id="4" name="图片 3" descr="7adacc61b82ee170a68d9e57f364b762"/>
            <p:cNvPicPr>
              <a:picLocks noChangeAspect="1"/>
            </p:cNvPicPr>
            <p:nvPr/>
          </p:nvPicPr>
          <p:blipFill>
            <a:blip r:embed="rId1">
              <a:alphaModFix amt="60000"/>
              <a:lum contrast="-6000"/>
            </a:blip>
            <a:srcRect b="34742"/>
            <a:stretch>
              <a:fillRect/>
            </a:stretch>
          </p:blipFill>
          <p:spPr>
            <a:xfrm flipH="1">
              <a:off x="0" y="0"/>
              <a:ext cx="19200" cy="10801"/>
            </a:xfrm>
            <a:prstGeom prst="rect">
              <a:avLst/>
            </a:prstGeom>
          </p:spPr>
        </p:pic>
        <p:pic>
          <p:nvPicPr>
            <p:cNvPr id="3" name="图片 2" descr="background-luxury-gradient-design-minimalist-style_483537-1657"/>
            <p:cNvPicPr>
              <a:picLocks noChangeAspect="1"/>
            </p:cNvPicPr>
            <p:nvPr/>
          </p:nvPicPr>
          <p:blipFill>
            <a:blip r:embed="rId2"/>
            <a:stretch>
              <a:fillRect/>
            </a:stretch>
          </p:blipFill>
          <p:spPr>
            <a:xfrm>
              <a:off x="686" y="1"/>
              <a:ext cx="18514" cy="10800"/>
            </a:xfrm>
            <a:prstGeom prst="rect">
              <a:avLst/>
            </a:prstGeom>
          </p:spPr>
        </p:pic>
      </p:grpSp>
      <p:sp>
        <p:nvSpPr>
          <p:cNvPr id="5" name="Text 2"/>
          <p:cNvSpPr/>
          <p:nvPr>
            <p:custDataLst>
              <p:tags r:id="rId3"/>
            </p:custDataLst>
          </p:nvPr>
        </p:nvSpPr>
        <p:spPr>
          <a:xfrm>
            <a:off x="604520" y="397510"/>
            <a:ext cx="2936240" cy="824865"/>
          </a:xfrm>
          <a:prstGeom prst="rect">
            <a:avLst/>
          </a:prstGeom>
          <a:noFill/>
          <a:effectLst>
            <a:outerShdw blurRad="177800" dist="38100" dir="5400000" algn="t" rotWithShape="0">
              <a:prstClr val="black">
                <a:alpha val="80000"/>
              </a:prstClr>
            </a:outerShdw>
          </a:effectLst>
        </p:spPr>
        <p:txBody>
          <a:bodyPr wrap="none" rtlCol="0" anchor="t"/>
          <a:p>
            <a:pPr marL="0" indent="0" algn="l">
              <a:lnSpc>
                <a:spcPts val="6495"/>
              </a:lnSpc>
              <a:buNone/>
            </a:pPr>
            <a:r>
              <a:rPr lang="zh-CN" altLang="en-US" sz="5195" b="1" kern="0" spc="-156" dirty="0">
                <a:solidFill>
                  <a:schemeClr val="bg1"/>
                </a:solidFill>
                <a:latin typeface="思源黑体 CN Bold" panose="020B0800000000000000" charset="-122"/>
                <a:ea typeface="思源黑体 CN Bold" panose="020B0800000000000000" charset="-122"/>
                <a:cs typeface="Inter" pitchFamily="34" charset="-120"/>
              </a:rPr>
              <a:t>知识产权</a:t>
            </a:r>
            <a:endParaRPr lang="zh-CN" altLang="en-US" sz="5195" b="1" kern="0" spc="-156" dirty="0">
              <a:solidFill>
                <a:schemeClr val="bg1"/>
              </a:solidFill>
              <a:latin typeface="思源黑体 CN Bold" panose="020B0800000000000000" charset="-122"/>
              <a:ea typeface="思源黑体 CN Bold" panose="020B0800000000000000" charset="-122"/>
              <a:cs typeface="Inter" pitchFamily="34" charset="-120"/>
            </a:endParaRPr>
          </a:p>
        </p:txBody>
      </p:sp>
      <p:grpSp>
        <p:nvGrpSpPr>
          <p:cNvPr id="7" name="Group 2"/>
          <p:cNvGrpSpPr/>
          <p:nvPr/>
        </p:nvGrpSpPr>
        <p:grpSpPr>
          <a:xfrm rot="0">
            <a:off x="806450" y="1541780"/>
            <a:ext cx="4072255" cy="655955"/>
            <a:chOff x="674" y="1952"/>
            <a:chExt cx="5266" cy="847"/>
          </a:xfrm>
        </p:grpSpPr>
        <p:pic>
          <p:nvPicPr>
            <p:cNvPr id="8" name="图片 7"/>
            <p:cNvPicPr>
              <a:picLocks noChangeAspect="1"/>
            </p:cNvPicPr>
            <p:nvPr/>
          </p:nvPicPr>
          <p:blipFill rotWithShape="1">
            <a:blip r:embed="rId4">
              <a:clrChange>
                <a:clrFrom>
                  <a:srgbClr val="FFFFFF">
                    <a:alpha val="100000"/>
                  </a:srgbClr>
                </a:clrFrom>
                <a:clrTo>
                  <a:srgbClr val="FFFFFF">
                    <a:alpha val="100000"/>
                    <a:alpha val="0"/>
                  </a:srgbClr>
                </a:clrTo>
              </a:clrChange>
            </a:blip>
            <a:srcRect/>
            <a:stretch>
              <a:fillRect/>
            </a:stretch>
          </p:blipFill>
          <p:spPr bwMode="auto">
            <a:xfrm>
              <a:off x="674" y="1967"/>
              <a:ext cx="2527" cy="832"/>
            </a:xfrm>
            <a:prstGeom prst="rect">
              <a:avLst/>
            </a:prstGeom>
            <a:noFill/>
            <a:ln>
              <a:noFill/>
            </a:ln>
            <a:effectLst>
              <a:reflection blurRad="6350" stA="30000" endPos="15000" dist="12700" dir="5400000" sy="-100000" algn="bl" rotWithShape="0"/>
            </a:effectLst>
          </p:spPr>
        </p:pic>
        <p:pic>
          <p:nvPicPr>
            <p:cNvPr id="9" name="图片 7"/>
            <p:cNvPicPr>
              <a:picLocks noChangeAspect="1"/>
            </p:cNvPicPr>
            <p:nvPr/>
          </p:nvPicPr>
          <p:blipFill rotWithShape="1">
            <a:blip r:embed="rId5">
              <a:clrChange>
                <a:clrFrom>
                  <a:srgbClr val="FFFFFF">
                    <a:alpha val="100000"/>
                  </a:srgbClr>
                </a:clrFrom>
                <a:clrTo>
                  <a:srgbClr val="FFFFFF">
                    <a:alpha val="100000"/>
                    <a:alpha val="0"/>
                  </a:srgbClr>
                </a:clrTo>
              </a:clrChange>
            </a:blip>
            <a:srcRect/>
            <a:stretch>
              <a:fillRect/>
            </a:stretch>
          </p:blipFill>
          <p:spPr bwMode="auto">
            <a:xfrm>
              <a:off x="3413" y="1952"/>
              <a:ext cx="2527" cy="840"/>
            </a:xfrm>
            <a:prstGeom prst="rect">
              <a:avLst/>
            </a:prstGeom>
            <a:noFill/>
            <a:ln>
              <a:noFill/>
            </a:ln>
            <a:effectLst>
              <a:reflection blurRad="6350" stA="30000" endPos="15000" dist="12700" dir="5400000" sy="-100000" algn="bl" rotWithShape="0"/>
            </a:effectLst>
          </p:spPr>
        </p:pic>
      </p:grpSp>
      <p:grpSp>
        <p:nvGrpSpPr>
          <p:cNvPr id="10" name="Group 4"/>
          <p:cNvGrpSpPr/>
          <p:nvPr/>
        </p:nvGrpSpPr>
        <p:grpSpPr>
          <a:xfrm rot="0">
            <a:off x="806450" y="2346960"/>
            <a:ext cx="4072255" cy="655955"/>
            <a:chOff x="674" y="1952"/>
            <a:chExt cx="5266" cy="847"/>
          </a:xfrm>
        </p:grpSpPr>
        <p:pic>
          <p:nvPicPr>
            <p:cNvPr id="11" name="图片 7"/>
            <p:cNvPicPr>
              <a:picLocks noChangeAspect="1"/>
            </p:cNvPicPr>
            <p:nvPr/>
          </p:nvPicPr>
          <p:blipFill rotWithShape="1">
            <a:blip r:embed="rId4">
              <a:clrChange>
                <a:clrFrom>
                  <a:srgbClr val="FFFFFF">
                    <a:alpha val="100000"/>
                  </a:srgbClr>
                </a:clrFrom>
                <a:clrTo>
                  <a:srgbClr val="FFFFFF">
                    <a:alpha val="100000"/>
                    <a:alpha val="0"/>
                  </a:srgbClr>
                </a:clrTo>
              </a:clrChange>
            </a:blip>
            <a:srcRect/>
            <a:stretch>
              <a:fillRect/>
            </a:stretch>
          </p:blipFill>
          <p:spPr bwMode="auto">
            <a:xfrm>
              <a:off x="674" y="1967"/>
              <a:ext cx="2527" cy="832"/>
            </a:xfrm>
            <a:prstGeom prst="rect">
              <a:avLst/>
            </a:prstGeom>
            <a:noFill/>
            <a:ln>
              <a:noFill/>
            </a:ln>
            <a:effectLst>
              <a:reflection blurRad="6350" stA="30000" endPos="15000" dist="12700" dir="5400000" sy="-100000" algn="bl" rotWithShape="0"/>
            </a:effectLst>
          </p:spPr>
        </p:pic>
        <p:pic>
          <p:nvPicPr>
            <p:cNvPr id="12" name="图片 7"/>
            <p:cNvPicPr>
              <a:picLocks noChangeAspect="1"/>
            </p:cNvPicPr>
            <p:nvPr/>
          </p:nvPicPr>
          <p:blipFill rotWithShape="1">
            <a:blip r:embed="rId5">
              <a:clrChange>
                <a:clrFrom>
                  <a:srgbClr val="FFFFFF">
                    <a:alpha val="100000"/>
                  </a:srgbClr>
                </a:clrFrom>
                <a:clrTo>
                  <a:srgbClr val="FFFFFF">
                    <a:alpha val="100000"/>
                    <a:alpha val="0"/>
                  </a:srgbClr>
                </a:clrTo>
              </a:clrChange>
            </a:blip>
            <a:srcRect/>
            <a:stretch>
              <a:fillRect/>
            </a:stretch>
          </p:blipFill>
          <p:spPr bwMode="auto">
            <a:xfrm>
              <a:off x="3413" y="1952"/>
              <a:ext cx="2527" cy="840"/>
            </a:xfrm>
            <a:prstGeom prst="rect">
              <a:avLst/>
            </a:prstGeom>
            <a:noFill/>
            <a:ln>
              <a:noFill/>
            </a:ln>
            <a:effectLst>
              <a:reflection blurRad="6350" stA="30000" endPos="15000" dist="12700" dir="5400000" sy="-100000" algn="bl" rotWithShape="0"/>
            </a:effectLst>
          </p:spPr>
        </p:pic>
      </p:grpSp>
      <p:grpSp>
        <p:nvGrpSpPr>
          <p:cNvPr id="13" name="Group 11"/>
          <p:cNvGrpSpPr/>
          <p:nvPr/>
        </p:nvGrpSpPr>
        <p:grpSpPr>
          <a:xfrm rot="0">
            <a:off x="806450" y="3152775"/>
            <a:ext cx="4072255" cy="655955"/>
            <a:chOff x="674" y="1952"/>
            <a:chExt cx="5266" cy="847"/>
          </a:xfrm>
        </p:grpSpPr>
        <p:pic>
          <p:nvPicPr>
            <p:cNvPr id="14" name="图片 7"/>
            <p:cNvPicPr>
              <a:picLocks noChangeAspect="1"/>
            </p:cNvPicPr>
            <p:nvPr/>
          </p:nvPicPr>
          <p:blipFill rotWithShape="1">
            <a:blip r:embed="rId4">
              <a:clrChange>
                <a:clrFrom>
                  <a:srgbClr val="FFFFFF">
                    <a:alpha val="100000"/>
                  </a:srgbClr>
                </a:clrFrom>
                <a:clrTo>
                  <a:srgbClr val="FFFFFF">
                    <a:alpha val="100000"/>
                    <a:alpha val="0"/>
                  </a:srgbClr>
                </a:clrTo>
              </a:clrChange>
            </a:blip>
            <a:srcRect/>
            <a:stretch>
              <a:fillRect/>
            </a:stretch>
          </p:blipFill>
          <p:spPr bwMode="auto">
            <a:xfrm>
              <a:off x="674" y="1967"/>
              <a:ext cx="2527" cy="832"/>
            </a:xfrm>
            <a:prstGeom prst="rect">
              <a:avLst/>
            </a:prstGeom>
            <a:noFill/>
            <a:ln>
              <a:noFill/>
            </a:ln>
            <a:effectLst>
              <a:reflection blurRad="6350" stA="30000" endPos="15000" dist="12700" dir="5400000" sy="-100000" algn="bl" rotWithShape="0"/>
            </a:effectLst>
          </p:spPr>
        </p:pic>
        <p:pic>
          <p:nvPicPr>
            <p:cNvPr id="15" name="图片 7"/>
            <p:cNvPicPr>
              <a:picLocks noChangeAspect="1"/>
            </p:cNvPicPr>
            <p:nvPr/>
          </p:nvPicPr>
          <p:blipFill rotWithShape="1">
            <a:blip r:embed="rId5">
              <a:clrChange>
                <a:clrFrom>
                  <a:srgbClr val="FFFFFF">
                    <a:alpha val="100000"/>
                  </a:srgbClr>
                </a:clrFrom>
                <a:clrTo>
                  <a:srgbClr val="FFFFFF">
                    <a:alpha val="100000"/>
                    <a:alpha val="0"/>
                  </a:srgbClr>
                </a:clrTo>
              </a:clrChange>
            </a:blip>
            <a:srcRect/>
            <a:stretch>
              <a:fillRect/>
            </a:stretch>
          </p:blipFill>
          <p:spPr bwMode="auto">
            <a:xfrm>
              <a:off x="3413" y="1952"/>
              <a:ext cx="2527" cy="840"/>
            </a:xfrm>
            <a:prstGeom prst="rect">
              <a:avLst/>
            </a:prstGeom>
            <a:noFill/>
            <a:ln>
              <a:noFill/>
            </a:ln>
            <a:effectLst>
              <a:reflection blurRad="6350" stA="30000" endPos="15000" dist="12700" dir="5400000" sy="-100000" algn="bl" rotWithShape="0"/>
            </a:effectLst>
          </p:spPr>
        </p:pic>
      </p:grpSp>
      <p:grpSp>
        <p:nvGrpSpPr>
          <p:cNvPr id="16" name="Group 14"/>
          <p:cNvGrpSpPr/>
          <p:nvPr/>
        </p:nvGrpSpPr>
        <p:grpSpPr>
          <a:xfrm rot="0">
            <a:off x="806450" y="3957955"/>
            <a:ext cx="4072255" cy="655955"/>
            <a:chOff x="674" y="1952"/>
            <a:chExt cx="5266" cy="847"/>
          </a:xfrm>
        </p:grpSpPr>
        <p:pic>
          <p:nvPicPr>
            <p:cNvPr id="17" name="图片 7"/>
            <p:cNvPicPr>
              <a:picLocks noChangeAspect="1"/>
            </p:cNvPicPr>
            <p:nvPr/>
          </p:nvPicPr>
          <p:blipFill rotWithShape="1">
            <a:blip r:embed="rId4">
              <a:clrChange>
                <a:clrFrom>
                  <a:srgbClr val="FFFFFF">
                    <a:alpha val="100000"/>
                  </a:srgbClr>
                </a:clrFrom>
                <a:clrTo>
                  <a:srgbClr val="FFFFFF">
                    <a:alpha val="100000"/>
                    <a:alpha val="0"/>
                  </a:srgbClr>
                </a:clrTo>
              </a:clrChange>
            </a:blip>
            <a:srcRect/>
            <a:stretch>
              <a:fillRect/>
            </a:stretch>
          </p:blipFill>
          <p:spPr bwMode="auto">
            <a:xfrm>
              <a:off x="674" y="1967"/>
              <a:ext cx="2527" cy="832"/>
            </a:xfrm>
            <a:prstGeom prst="rect">
              <a:avLst/>
            </a:prstGeom>
            <a:noFill/>
            <a:ln>
              <a:noFill/>
            </a:ln>
            <a:effectLst>
              <a:reflection blurRad="6350" stA="30000" endPos="15000" dist="12700" dir="5400000" sy="-100000" algn="bl" rotWithShape="0"/>
            </a:effectLst>
          </p:spPr>
        </p:pic>
        <p:pic>
          <p:nvPicPr>
            <p:cNvPr id="18" name="图片 7"/>
            <p:cNvPicPr>
              <a:picLocks noChangeAspect="1"/>
            </p:cNvPicPr>
            <p:nvPr/>
          </p:nvPicPr>
          <p:blipFill rotWithShape="1">
            <a:blip r:embed="rId5">
              <a:clrChange>
                <a:clrFrom>
                  <a:srgbClr val="FFFFFF">
                    <a:alpha val="100000"/>
                  </a:srgbClr>
                </a:clrFrom>
                <a:clrTo>
                  <a:srgbClr val="FFFFFF">
                    <a:alpha val="100000"/>
                    <a:alpha val="0"/>
                  </a:srgbClr>
                </a:clrTo>
              </a:clrChange>
            </a:blip>
            <a:srcRect/>
            <a:stretch>
              <a:fillRect/>
            </a:stretch>
          </p:blipFill>
          <p:spPr bwMode="auto">
            <a:xfrm>
              <a:off x="3413" y="1952"/>
              <a:ext cx="2527" cy="840"/>
            </a:xfrm>
            <a:prstGeom prst="rect">
              <a:avLst/>
            </a:prstGeom>
            <a:noFill/>
            <a:ln>
              <a:noFill/>
            </a:ln>
            <a:effectLst>
              <a:reflection blurRad="6350" stA="30000" endPos="15000" dist="12700" dir="5400000" sy="-100000" algn="bl" rotWithShape="0"/>
            </a:effectLst>
          </p:spPr>
        </p:pic>
      </p:grpSp>
      <p:grpSp>
        <p:nvGrpSpPr>
          <p:cNvPr id="19" name="Group 122"/>
          <p:cNvGrpSpPr/>
          <p:nvPr/>
        </p:nvGrpSpPr>
        <p:grpSpPr>
          <a:xfrm rot="0">
            <a:off x="806450" y="4763135"/>
            <a:ext cx="4072255" cy="655955"/>
            <a:chOff x="674" y="6409"/>
            <a:chExt cx="5266" cy="847"/>
          </a:xfrm>
        </p:grpSpPr>
        <p:pic>
          <p:nvPicPr>
            <p:cNvPr id="20" name="图片 7"/>
            <p:cNvPicPr>
              <a:picLocks noChangeAspect="1"/>
            </p:cNvPicPr>
            <p:nvPr/>
          </p:nvPicPr>
          <p:blipFill rotWithShape="1">
            <a:blip r:embed="rId4">
              <a:clrChange>
                <a:clrFrom>
                  <a:srgbClr val="FFFFFF">
                    <a:alpha val="100000"/>
                  </a:srgbClr>
                </a:clrFrom>
                <a:clrTo>
                  <a:srgbClr val="FFFFFF">
                    <a:alpha val="100000"/>
                    <a:alpha val="0"/>
                  </a:srgbClr>
                </a:clrTo>
              </a:clrChange>
            </a:blip>
            <a:srcRect/>
            <a:stretch>
              <a:fillRect/>
            </a:stretch>
          </p:blipFill>
          <p:spPr bwMode="auto">
            <a:xfrm>
              <a:off x="674" y="6424"/>
              <a:ext cx="2527" cy="832"/>
            </a:xfrm>
            <a:prstGeom prst="rect">
              <a:avLst/>
            </a:prstGeom>
            <a:noFill/>
            <a:ln>
              <a:noFill/>
            </a:ln>
            <a:effectLst>
              <a:reflection blurRad="6350" stA="30000" endPos="15000" dist="12700" dir="5400000" sy="-100000" algn="bl" rotWithShape="0"/>
            </a:effectLst>
          </p:spPr>
        </p:pic>
        <p:pic>
          <p:nvPicPr>
            <p:cNvPr id="21" name="图片 7"/>
            <p:cNvPicPr>
              <a:picLocks noChangeAspect="1"/>
            </p:cNvPicPr>
            <p:nvPr/>
          </p:nvPicPr>
          <p:blipFill rotWithShape="1">
            <a:blip r:embed="rId5">
              <a:clrChange>
                <a:clrFrom>
                  <a:srgbClr val="FFFFFF">
                    <a:alpha val="100000"/>
                  </a:srgbClr>
                </a:clrFrom>
                <a:clrTo>
                  <a:srgbClr val="FFFFFF">
                    <a:alpha val="100000"/>
                    <a:alpha val="0"/>
                  </a:srgbClr>
                </a:clrTo>
              </a:clrChange>
            </a:blip>
            <a:srcRect/>
            <a:stretch>
              <a:fillRect/>
            </a:stretch>
          </p:blipFill>
          <p:spPr bwMode="auto">
            <a:xfrm>
              <a:off x="3413" y="6409"/>
              <a:ext cx="2527" cy="840"/>
            </a:xfrm>
            <a:prstGeom prst="rect">
              <a:avLst/>
            </a:prstGeom>
            <a:noFill/>
            <a:ln>
              <a:noFill/>
            </a:ln>
            <a:effectLst>
              <a:reflection blurRad="6350" stA="30000" endPos="15000" dist="12700" dir="5400000" sy="-100000" algn="bl" rotWithShape="0"/>
            </a:effectLst>
          </p:spPr>
        </p:pic>
      </p:grpSp>
      <p:grpSp>
        <p:nvGrpSpPr>
          <p:cNvPr id="22" name="Group 125"/>
          <p:cNvGrpSpPr/>
          <p:nvPr/>
        </p:nvGrpSpPr>
        <p:grpSpPr>
          <a:xfrm rot="0">
            <a:off x="806450" y="5595620"/>
            <a:ext cx="4072255" cy="655955"/>
            <a:chOff x="674" y="6409"/>
            <a:chExt cx="5266" cy="847"/>
          </a:xfrm>
        </p:grpSpPr>
        <p:pic>
          <p:nvPicPr>
            <p:cNvPr id="23" name="图片 7"/>
            <p:cNvPicPr>
              <a:picLocks noChangeAspect="1"/>
            </p:cNvPicPr>
            <p:nvPr/>
          </p:nvPicPr>
          <p:blipFill rotWithShape="1">
            <a:blip r:embed="rId4">
              <a:clrChange>
                <a:clrFrom>
                  <a:srgbClr val="FFFFFF">
                    <a:alpha val="100000"/>
                  </a:srgbClr>
                </a:clrFrom>
                <a:clrTo>
                  <a:srgbClr val="FFFFFF">
                    <a:alpha val="100000"/>
                    <a:alpha val="0"/>
                  </a:srgbClr>
                </a:clrTo>
              </a:clrChange>
            </a:blip>
            <a:srcRect/>
            <a:stretch>
              <a:fillRect/>
            </a:stretch>
          </p:blipFill>
          <p:spPr bwMode="auto">
            <a:xfrm>
              <a:off x="674" y="6424"/>
              <a:ext cx="2527" cy="832"/>
            </a:xfrm>
            <a:prstGeom prst="rect">
              <a:avLst/>
            </a:prstGeom>
            <a:noFill/>
            <a:ln>
              <a:noFill/>
            </a:ln>
            <a:effectLst>
              <a:reflection blurRad="6350" stA="30000" endPos="15000" dist="12700" dir="5400000" sy="-100000" algn="bl" rotWithShape="0"/>
            </a:effectLst>
          </p:spPr>
        </p:pic>
        <p:pic>
          <p:nvPicPr>
            <p:cNvPr id="24" name="图片 7"/>
            <p:cNvPicPr>
              <a:picLocks noChangeAspect="1"/>
            </p:cNvPicPr>
            <p:nvPr/>
          </p:nvPicPr>
          <p:blipFill rotWithShape="1">
            <a:blip r:embed="rId5">
              <a:clrChange>
                <a:clrFrom>
                  <a:srgbClr val="FFFFFF">
                    <a:alpha val="100000"/>
                  </a:srgbClr>
                </a:clrFrom>
                <a:clrTo>
                  <a:srgbClr val="FFFFFF">
                    <a:alpha val="100000"/>
                    <a:alpha val="0"/>
                  </a:srgbClr>
                </a:clrTo>
              </a:clrChange>
            </a:blip>
            <a:srcRect/>
            <a:stretch>
              <a:fillRect/>
            </a:stretch>
          </p:blipFill>
          <p:spPr bwMode="auto">
            <a:xfrm>
              <a:off x="3413" y="6409"/>
              <a:ext cx="2527" cy="840"/>
            </a:xfrm>
            <a:prstGeom prst="rect">
              <a:avLst/>
            </a:prstGeom>
            <a:noFill/>
            <a:ln>
              <a:noFill/>
            </a:ln>
            <a:effectLst>
              <a:reflection blurRad="6350" stA="30000" endPos="15000" dist="12700" dir="5400000" sy="-100000" algn="bl" rotWithShape="0"/>
            </a:effectLst>
          </p:spPr>
        </p:pic>
      </p:grpSp>
      <p:grpSp>
        <p:nvGrpSpPr>
          <p:cNvPr id="33" name="Group 155"/>
          <p:cNvGrpSpPr/>
          <p:nvPr/>
        </p:nvGrpSpPr>
        <p:grpSpPr>
          <a:xfrm rot="0">
            <a:off x="5560695" y="1536700"/>
            <a:ext cx="443865" cy="4698365"/>
            <a:chOff x="6714" y="1879"/>
            <a:chExt cx="546" cy="5764"/>
          </a:xfrm>
        </p:grpSpPr>
        <p:pic>
          <p:nvPicPr>
            <p:cNvPr id="34" name="图片 33"/>
            <p:cNvPicPr>
              <a:picLocks noChangeAspect="1"/>
            </p:cNvPicPr>
            <p:nvPr/>
          </p:nvPicPr>
          <p:blipFill rotWithShape="1">
            <a:blip r:embed="rId6"/>
            <a:srcRect/>
            <a:stretch>
              <a:fillRect/>
            </a:stretch>
          </p:blipFill>
          <p:spPr>
            <a:xfrm>
              <a:off x="6714" y="1879"/>
              <a:ext cx="546" cy="742"/>
            </a:xfrm>
            <a:prstGeom prst="rect">
              <a:avLst/>
            </a:prstGeom>
            <a:effectLst>
              <a:reflection blurRad="6350" stA="55000" endPos="15000" dist="6350" dir="5400000" sy="-100000" algn="bl" rotWithShape="0"/>
            </a:effectLst>
          </p:spPr>
        </p:pic>
        <p:pic>
          <p:nvPicPr>
            <p:cNvPr id="35" name="图片 34"/>
            <p:cNvPicPr>
              <a:picLocks noChangeAspect="1"/>
            </p:cNvPicPr>
            <p:nvPr/>
          </p:nvPicPr>
          <p:blipFill rotWithShape="1">
            <a:blip r:embed="rId7"/>
            <a:srcRect/>
            <a:stretch>
              <a:fillRect/>
            </a:stretch>
          </p:blipFill>
          <p:spPr>
            <a:xfrm>
              <a:off x="6714" y="2712"/>
              <a:ext cx="543" cy="747"/>
            </a:xfrm>
            <a:prstGeom prst="rect">
              <a:avLst/>
            </a:prstGeom>
            <a:effectLst>
              <a:reflection blurRad="6350" stA="55000" endPos="15000" dist="6350" dir="5400000" sy="-100000" algn="bl" rotWithShape="0"/>
            </a:effectLst>
          </p:spPr>
        </p:pic>
        <p:pic>
          <p:nvPicPr>
            <p:cNvPr id="36" name="图片 54"/>
            <p:cNvPicPr>
              <a:picLocks noChangeAspect="1"/>
            </p:cNvPicPr>
            <p:nvPr/>
          </p:nvPicPr>
          <p:blipFill rotWithShape="1">
            <a:blip r:embed="rId6"/>
            <a:srcRect/>
            <a:stretch>
              <a:fillRect/>
            </a:stretch>
          </p:blipFill>
          <p:spPr>
            <a:xfrm>
              <a:off x="6714" y="3547"/>
              <a:ext cx="545" cy="742"/>
            </a:xfrm>
            <a:prstGeom prst="rect">
              <a:avLst/>
            </a:prstGeom>
            <a:effectLst>
              <a:reflection blurRad="6350" stA="55000" endPos="15000" dist="6350" dir="5400000" sy="-100000" algn="bl" rotWithShape="0"/>
            </a:effectLst>
          </p:spPr>
        </p:pic>
        <p:pic>
          <p:nvPicPr>
            <p:cNvPr id="37" name="图片 72"/>
            <p:cNvPicPr>
              <a:picLocks noChangeAspect="1"/>
            </p:cNvPicPr>
            <p:nvPr/>
          </p:nvPicPr>
          <p:blipFill rotWithShape="1">
            <a:blip r:embed="rId7"/>
            <a:srcRect/>
            <a:stretch>
              <a:fillRect/>
            </a:stretch>
          </p:blipFill>
          <p:spPr>
            <a:xfrm>
              <a:off x="6714" y="4379"/>
              <a:ext cx="543" cy="747"/>
            </a:xfrm>
            <a:prstGeom prst="rect">
              <a:avLst/>
            </a:prstGeom>
            <a:effectLst>
              <a:reflection blurRad="6350" stA="55000" endPos="15000" dist="6350" dir="5400000" sy="-100000" algn="bl" rotWithShape="0"/>
            </a:effectLst>
          </p:spPr>
        </p:pic>
        <p:pic>
          <p:nvPicPr>
            <p:cNvPr id="38" name="图片 72"/>
            <p:cNvPicPr>
              <a:picLocks noChangeAspect="1"/>
            </p:cNvPicPr>
            <p:nvPr/>
          </p:nvPicPr>
          <p:blipFill rotWithShape="1">
            <a:blip r:embed="rId7"/>
            <a:srcRect/>
            <a:stretch>
              <a:fillRect/>
            </a:stretch>
          </p:blipFill>
          <p:spPr>
            <a:xfrm>
              <a:off x="6714" y="5215"/>
              <a:ext cx="543" cy="747"/>
            </a:xfrm>
            <a:prstGeom prst="rect">
              <a:avLst/>
            </a:prstGeom>
            <a:effectLst>
              <a:reflection blurRad="6350" stA="55000" endPos="15000" dist="6350" dir="5400000" sy="-100000" algn="bl" rotWithShape="0"/>
            </a:effectLst>
          </p:spPr>
        </p:pic>
        <p:pic>
          <p:nvPicPr>
            <p:cNvPr id="39" name="图片 72"/>
            <p:cNvPicPr>
              <a:picLocks noChangeAspect="1"/>
            </p:cNvPicPr>
            <p:nvPr/>
          </p:nvPicPr>
          <p:blipFill rotWithShape="1">
            <a:blip r:embed="rId7"/>
            <a:srcRect/>
            <a:stretch>
              <a:fillRect/>
            </a:stretch>
          </p:blipFill>
          <p:spPr>
            <a:xfrm>
              <a:off x="6714" y="6056"/>
              <a:ext cx="543" cy="747"/>
            </a:xfrm>
            <a:prstGeom prst="rect">
              <a:avLst/>
            </a:prstGeom>
            <a:effectLst>
              <a:reflection blurRad="6350" stA="55000" endPos="15000" dist="6350" dir="5400000" sy="-100000" algn="bl" rotWithShape="0"/>
            </a:effectLst>
          </p:spPr>
        </p:pic>
        <p:pic>
          <p:nvPicPr>
            <p:cNvPr id="40" name="图片 72"/>
            <p:cNvPicPr>
              <a:picLocks noChangeAspect="1"/>
            </p:cNvPicPr>
            <p:nvPr/>
          </p:nvPicPr>
          <p:blipFill rotWithShape="1">
            <a:blip r:embed="rId7"/>
            <a:srcRect/>
            <a:stretch>
              <a:fillRect/>
            </a:stretch>
          </p:blipFill>
          <p:spPr>
            <a:xfrm>
              <a:off x="6714" y="6896"/>
              <a:ext cx="543" cy="747"/>
            </a:xfrm>
            <a:prstGeom prst="rect">
              <a:avLst/>
            </a:prstGeom>
            <a:effectLst>
              <a:reflection blurRad="6350" stA="55000" endPos="15000" dist="6350" dir="5400000" sy="-100000" algn="bl" rotWithShape="0"/>
            </a:effectLst>
          </p:spPr>
        </p:pic>
      </p:grpSp>
      <p:grpSp>
        <p:nvGrpSpPr>
          <p:cNvPr id="41" name="Group 159"/>
          <p:cNvGrpSpPr/>
          <p:nvPr/>
        </p:nvGrpSpPr>
        <p:grpSpPr>
          <a:xfrm rot="0">
            <a:off x="7078345" y="1532890"/>
            <a:ext cx="445770" cy="4705350"/>
            <a:chOff x="8440" y="1874"/>
            <a:chExt cx="548" cy="5772"/>
          </a:xfrm>
        </p:grpSpPr>
        <p:pic>
          <p:nvPicPr>
            <p:cNvPr id="42" name="图片 41"/>
            <p:cNvPicPr>
              <a:picLocks noChangeAspect="1"/>
            </p:cNvPicPr>
            <p:nvPr/>
          </p:nvPicPr>
          <p:blipFill rotWithShape="1">
            <a:blip r:embed="rId8"/>
            <a:srcRect/>
            <a:stretch>
              <a:fillRect/>
            </a:stretch>
          </p:blipFill>
          <p:spPr>
            <a:xfrm>
              <a:off x="8440" y="1874"/>
              <a:ext cx="546" cy="752"/>
            </a:xfrm>
            <a:prstGeom prst="rect">
              <a:avLst/>
            </a:prstGeom>
            <a:effectLst>
              <a:reflection blurRad="6350" stA="55000" endPos="15000" dist="6350" dir="5400000" sy="-100000" algn="bl" rotWithShape="0"/>
            </a:effectLst>
          </p:spPr>
        </p:pic>
        <p:pic>
          <p:nvPicPr>
            <p:cNvPr id="43" name="图片 42"/>
            <p:cNvPicPr>
              <a:picLocks noChangeAspect="1"/>
            </p:cNvPicPr>
            <p:nvPr/>
          </p:nvPicPr>
          <p:blipFill rotWithShape="1">
            <a:blip r:embed="rId9"/>
            <a:srcRect/>
            <a:stretch>
              <a:fillRect/>
            </a:stretch>
          </p:blipFill>
          <p:spPr>
            <a:xfrm>
              <a:off x="8440" y="2705"/>
              <a:ext cx="548" cy="756"/>
            </a:xfrm>
            <a:prstGeom prst="rect">
              <a:avLst/>
            </a:prstGeom>
            <a:effectLst>
              <a:reflection blurRad="6350" stA="55000" endPos="15000" dist="6350" dir="5400000" sy="-100000" algn="bl" rotWithShape="0"/>
            </a:effectLst>
          </p:spPr>
        </p:pic>
        <p:pic>
          <p:nvPicPr>
            <p:cNvPr id="44" name="图片 18"/>
            <p:cNvPicPr>
              <a:picLocks noChangeAspect="1"/>
            </p:cNvPicPr>
            <p:nvPr/>
          </p:nvPicPr>
          <p:blipFill rotWithShape="1">
            <a:blip r:embed="rId8"/>
            <a:srcRect/>
            <a:stretch>
              <a:fillRect/>
            </a:stretch>
          </p:blipFill>
          <p:spPr>
            <a:xfrm>
              <a:off x="8440" y="3541"/>
              <a:ext cx="545" cy="752"/>
            </a:xfrm>
            <a:prstGeom prst="rect">
              <a:avLst/>
            </a:prstGeom>
            <a:effectLst>
              <a:reflection blurRad="6350" stA="55000" endPos="15000" dist="6350" dir="5400000" sy="-100000" algn="bl" rotWithShape="0"/>
            </a:effectLst>
          </p:spPr>
        </p:pic>
        <p:pic>
          <p:nvPicPr>
            <p:cNvPr id="45" name="图片 74"/>
            <p:cNvPicPr>
              <a:picLocks noChangeAspect="1"/>
            </p:cNvPicPr>
            <p:nvPr/>
          </p:nvPicPr>
          <p:blipFill rotWithShape="1">
            <a:blip r:embed="rId9"/>
            <a:srcRect/>
            <a:stretch>
              <a:fillRect/>
            </a:stretch>
          </p:blipFill>
          <p:spPr>
            <a:xfrm>
              <a:off x="8440" y="4372"/>
              <a:ext cx="548" cy="756"/>
            </a:xfrm>
            <a:prstGeom prst="rect">
              <a:avLst/>
            </a:prstGeom>
            <a:effectLst>
              <a:reflection blurRad="6350" stA="55000" endPos="15000" dist="6350" dir="5400000" sy="-100000" algn="bl" rotWithShape="0"/>
            </a:effectLst>
          </p:spPr>
        </p:pic>
        <p:pic>
          <p:nvPicPr>
            <p:cNvPr id="46" name="图片 74"/>
            <p:cNvPicPr>
              <a:picLocks noChangeAspect="1"/>
            </p:cNvPicPr>
            <p:nvPr/>
          </p:nvPicPr>
          <p:blipFill rotWithShape="1">
            <a:blip r:embed="rId9"/>
            <a:srcRect/>
            <a:stretch>
              <a:fillRect/>
            </a:stretch>
          </p:blipFill>
          <p:spPr>
            <a:xfrm>
              <a:off x="8440" y="5208"/>
              <a:ext cx="548" cy="757"/>
            </a:xfrm>
            <a:prstGeom prst="rect">
              <a:avLst/>
            </a:prstGeom>
            <a:effectLst>
              <a:reflection blurRad="6350" stA="55000" endPos="15000" dist="6350" dir="5400000" sy="-100000" algn="bl" rotWithShape="0"/>
            </a:effectLst>
          </p:spPr>
        </p:pic>
        <p:pic>
          <p:nvPicPr>
            <p:cNvPr id="47" name="图片 74"/>
            <p:cNvPicPr>
              <a:picLocks noChangeAspect="1"/>
            </p:cNvPicPr>
            <p:nvPr/>
          </p:nvPicPr>
          <p:blipFill rotWithShape="1">
            <a:blip r:embed="rId9"/>
            <a:srcRect/>
            <a:stretch>
              <a:fillRect/>
            </a:stretch>
          </p:blipFill>
          <p:spPr>
            <a:xfrm>
              <a:off x="8440" y="6049"/>
              <a:ext cx="548" cy="757"/>
            </a:xfrm>
            <a:prstGeom prst="rect">
              <a:avLst/>
            </a:prstGeom>
            <a:effectLst>
              <a:reflection blurRad="6350" stA="55000" endPos="15000" dist="6350" dir="5400000" sy="-100000" algn="bl" rotWithShape="0"/>
            </a:effectLst>
          </p:spPr>
        </p:pic>
        <p:pic>
          <p:nvPicPr>
            <p:cNvPr id="48" name="图片 74"/>
            <p:cNvPicPr>
              <a:picLocks noChangeAspect="1"/>
            </p:cNvPicPr>
            <p:nvPr/>
          </p:nvPicPr>
          <p:blipFill rotWithShape="1">
            <a:blip r:embed="rId9"/>
            <a:srcRect/>
            <a:stretch>
              <a:fillRect/>
            </a:stretch>
          </p:blipFill>
          <p:spPr>
            <a:xfrm>
              <a:off x="8440" y="6889"/>
              <a:ext cx="548" cy="757"/>
            </a:xfrm>
            <a:prstGeom prst="rect">
              <a:avLst/>
            </a:prstGeom>
            <a:effectLst>
              <a:reflection blurRad="6350" stA="55000" endPos="15000" dist="6350" dir="5400000" sy="-100000" algn="bl" rotWithShape="0"/>
            </a:effectLst>
          </p:spPr>
        </p:pic>
      </p:grpSp>
      <p:grpSp>
        <p:nvGrpSpPr>
          <p:cNvPr id="49" name="Group 156"/>
          <p:cNvGrpSpPr/>
          <p:nvPr/>
        </p:nvGrpSpPr>
        <p:grpSpPr>
          <a:xfrm rot="0">
            <a:off x="6066155" y="1533525"/>
            <a:ext cx="443865" cy="4704080"/>
            <a:chOff x="7284" y="1875"/>
            <a:chExt cx="546" cy="5771"/>
          </a:xfrm>
        </p:grpSpPr>
        <p:pic>
          <p:nvPicPr>
            <p:cNvPr id="50" name="图片 49"/>
            <p:cNvPicPr>
              <a:picLocks noChangeAspect="1"/>
            </p:cNvPicPr>
            <p:nvPr/>
          </p:nvPicPr>
          <p:blipFill rotWithShape="1">
            <a:blip r:embed="rId10"/>
            <a:srcRect/>
            <a:stretch>
              <a:fillRect/>
            </a:stretch>
          </p:blipFill>
          <p:spPr>
            <a:xfrm>
              <a:off x="7284" y="1875"/>
              <a:ext cx="546" cy="751"/>
            </a:xfrm>
            <a:prstGeom prst="rect">
              <a:avLst/>
            </a:prstGeom>
            <a:effectLst>
              <a:reflection blurRad="6350" stA="55000" endPos="15000" dist="6350" dir="5400000" sy="-100000" algn="bl" rotWithShape="0"/>
            </a:effectLst>
          </p:spPr>
        </p:pic>
        <p:pic>
          <p:nvPicPr>
            <p:cNvPr id="51" name="图片 50"/>
            <p:cNvPicPr>
              <a:picLocks noChangeAspect="1"/>
            </p:cNvPicPr>
            <p:nvPr/>
          </p:nvPicPr>
          <p:blipFill rotWithShape="1">
            <a:blip r:embed="rId11"/>
            <a:srcRect/>
            <a:stretch>
              <a:fillRect/>
            </a:stretch>
          </p:blipFill>
          <p:spPr>
            <a:xfrm>
              <a:off x="7284" y="2708"/>
              <a:ext cx="544" cy="754"/>
            </a:xfrm>
            <a:prstGeom prst="rect">
              <a:avLst/>
            </a:prstGeom>
            <a:effectLst>
              <a:reflection blurRad="6350" stA="55000" endPos="15000" dist="6350" dir="5400000" sy="-100000" algn="bl" rotWithShape="0"/>
            </a:effectLst>
          </p:spPr>
        </p:pic>
        <p:pic>
          <p:nvPicPr>
            <p:cNvPr id="52" name="图片 17"/>
            <p:cNvPicPr>
              <a:picLocks noChangeAspect="1"/>
            </p:cNvPicPr>
            <p:nvPr/>
          </p:nvPicPr>
          <p:blipFill rotWithShape="1">
            <a:blip r:embed="rId10"/>
            <a:srcRect/>
            <a:stretch>
              <a:fillRect/>
            </a:stretch>
          </p:blipFill>
          <p:spPr>
            <a:xfrm>
              <a:off x="7284" y="3542"/>
              <a:ext cx="545" cy="751"/>
            </a:xfrm>
            <a:prstGeom prst="rect">
              <a:avLst/>
            </a:prstGeom>
            <a:effectLst>
              <a:reflection blurRad="6350" stA="55000" endPos="15000" dist="6350" dir="5400000" sy="-100000" algn="bl" rotWithShape="0"/>
            </a:effectLst>
          </p:spPr>
        </p:pic>
        <p:pic>
          <p:nvPicPr>
            <p:cNvPr id="53" name="图片 76"/>
            <p:cNvPicPr>
              <a:picLocks noChangeAspect="1"/>
            </p:cNvPicPr>
            <p:nvPr/>
          </p:nvPicPr>
          <p:blipFill rotWithShape="1">
            <a:blip r:embed="rId11"/>
            <a:srcRect/>
            <a:stretch>
              <a:fillRect/>
            </a:stretch>
          </p:blipFill>
          <p:spPr>
            <a:xfrm>
              <a:off x="7284" y="4375"/>
              <a:ext cx="544" cy="754"/>
            </a:xfrm>
            <a:prstGeom prst="rect">
              <a:avLst/>
            </a:prstGeom>
            <a:effectLst>
              <a:reflection blurRad="6350" stA="55000" endPos="15000" dist="6350" dir="5400000" sy="-100000" algn="bl" rotWithShape="0"/>
            </a:effectLst>
          </p:spPr>
        </p:pic>
        <p:pic>
          <p:nvPicPr>
            <p:cNvPr id="54" name="图片 76"/>
            <p:cNvPicPr>
              <a:picLocks noChangeAspect="1"/>
            </p:cNvPicPr>
            <p:nvPr/>
          </p:nvPicPr>
          <p:blipFill rotWithShape="1">
            <a:blip r:embed="rId11"/>
            <a:srcRect/>
            <a:stretch>
              <a:fillRect/>
            </a:stretch>
          </p:blipFill>
          <p:spPr>
            <a:xfrm>
              <a:off x="7284" y="5210"/>
              <a:ext cx="544" cy="755"/>
            </a:xfrm>
            <a:prstGeom prst="rect">
              <a:avLst/>
            </a:prstGeom>
            <a:effectLst>
              <a:reflection blurRad="6350" stA="55000" endPos="15000" dist="6350" dir="5400000" sy="-100000" algn="bl" rotWithShape="0"/>
            </a:effectLst>
          </p:spPr>
        </p:pic>
        <p:pic>
          <p:nvPicPr>
            <p:cNvPr id="55" name="图片 76"/>
            <p:cNvPicPr>
              <a:picLocks noChangeAspect="1"/>
            </p:cNvPicPr>
            <p:nvPr/>
          </p:nvPicPr>
          <p:blipFill rotWithShape="1">
            <a:blip r:embed="rId11"/>
            <a:srcRect/>
            <a:stretch>
              <a:fillRect/>
            </a:stretch>
          </p:blipFill>
          <p:spPr>
            <a:xfrm>
              <a:off x="7284" y="6051"/>
              <a:ext cx="544" cy="755"/>
            </a:xfrm>
            <a:prstGeom prst="rect">
              <a:avLst/>
            </a:prstGeom>
            <a:effectLst>
              <a:reflection blurRad="6350" stA="55000" endPos="15000" dist="6350" dir="5400000" sy="-100000" algn="bl" rotWithShape="0"/>
            </a:effectLst>
          </p:spPr>
        </p:pic>
        <p:pic>
          <p:nvPicPr>
            <p:cNvPr id="56" name="图片 76"/>
            <p:cNvPicPr>
              <a:picLocks noChangeAspect="1"/>
            </p:cNvPicPr>
            <p:nvPr/>
          </p:nvPicPr>
          <p:blipFill rotWithShape="1">
            <a:blip r:embed="rId11"/>
            <a:srcRect/>
            <a:stretch>
              <a:fillRect/>
            </a:stretch>
          </p:blipFill>
          <p:spPr>
            <a:xfrm>
              <a:off x="7284" y="6891"/>
              <a:ext cx="544" cy="755"/>
            </a:xfrm>
            <a:prstGeom prst="rect">
              <a:avLst/>
            </a:prstGeom>
            <a:effectLst>
              <a:reflection blurRad="6350" stA="55000" endPos="15000" dist="6350" dir="5400000" sy="-100000" algn="bl" rotWithShape="0"/>
            </a:effectLst>
          </p:spPr>
        </p:pic>
      </p:grpSp>
      <p:grpSp>
        <p:nvGrpSpPr>
          <p:cNvPr id="57" name="Group 158"/>
          <p:cNvGrpSpPr/>
          <p:nvPr/>
        </p:nvGrpSpPr>
        <p:grpSpPr>
          <a:xfrm rot="0">
            <a:off x="6572250" y="1534795"/>
            <a:ext cx="443865" cy="4699635"/>
            <a:chOff x="7864" y="1876"/>
            <a:chExt cx="546" cy="5765"/>
          </a:xfrm>
        </p:grpSpPr>
        <p:pic>
          <p:nvPicPr>
            <p:cNvPr id="58" name="图片 57"/>
            <p:cNvPicPr>
              <a:picLocks noChangeAspect="1"/>
            </p:cNvPicPr>
            <p:nvPr/>
          </p:nvPicPr>
          <p:blipFill rotWithShape="1">
            <a:blip r:embed="rId12"/>
            <a:srcRect/>
            <a:stretch>
              <a:fillRect/>
            </a:stretch>
          </p:blipFill>
          <p:spPr>
            <a:xfrm>
              <a:off x="7864" y="1876"/>
              <a:ext cx="546" cy="749"/>
            </a:xfrm>
            <a:prstGeom prst="rect">
              <a:avLst/>
            </a:prstGeom>
            <a:effectLst>
              <a:reflection blurRad="6350" stA="55000" endPos="15000" dist="6350" dir="5400000" sy="-100000" algn="bl" rotWithShape="0"/>
            </a:effectLst>
          </p:spPr>
        </p:pic>
        <p:pic>
          <p:nvPicPr>
            <p:cNvPr id="59" name="图片 58"/>
            <p:cNvPicPr>
              <a:picLocks noChangeAspect="1"/>
            </p:cNvPicPr>
            <p:nvPr/>
          </p:nvPicPr>
          <p:blipFill rotWithShape="1">
            <a:blip r:embed="rId13"/>
            <a:srcRect/>
            <a:stretch>
              <a:fillRect/>
            </a:stretch>
          </p:blipFill>
          <p:spPr>
            <a:xfrm>
              <a:off x="7864" y="2708"/>
              <a:ext cx="544" cy="750"/>
            </a:xfrm>
            <a:prstGeom prst="rect">
              <a:avLst/>
            </a:prstGeom>
            <a:effectLst>
              <a:reflection blurRad="6350" stA="55000" endPos="15000" dist="6350" dir="5400000" sy="-100000" algn="bl" rotWithShape="0"/>
            </a:effectLst>
          </p:spPr>
        </p:pic>
        <p:pic>
          <p:nvPicPr>
            <p:cNvPr id="60" name="图片 24"/>
            <p:cNvPicPr>
              <a:picLocks noChangeAspect="1"/>
            </p:cNvPicPr>
            <p:nvPr/>
          </p:nvPicPr>
          <p:blipFill rotWithShape="1">
            <a:blip r:embed="rId12"/>
            <a:srcRect/>
            <a:stretch>
              <a:fillRect/>
            </a:stretch>
          </p:blipFill>
          <p:spPr>
            <a:xfrm>
              <a:off x="7864" y="3543"/>
              <a:ext cx="545" cy="749"/>
            </a:xfrm>
            <a:prstGeom prst="rect">
              <a:avLst/>
            </a:prstGeom>
            <a:effectLst>
              <a:reflection blurRad="6350" stA="55000" endPos="15000" dist="6350" dir="5400000" sy="-100000" algn="bl" rotWithShape="0"/>
            </a:effectLst>
          </p:spPr>
        </p:pic>
        <p:pic>
          <p:nvPicPr>
            <p:cNvPr id="61" name="图片 78"/>
            <p:cNvPicPr>
              <a:picLocks noChangeAspect="1"/>
            </p:cNvPicPr>
            <p:nvPr/>
          </p:nvPicPr>
          <p:blipFill rotWithShape="1">
            <a:blip r:embed="rId13"/>
            <a:srcRect/>
            <a:stretch>
              <a:fillRect/>
            </a:stretch>
          </p:blipFill>
          <p:spPr>
            <a:xfrm>
              <a:off x="7864" y="4375"/>
              <a:ext cx="544" cy="750"/>
            </a:xfrm>
            <a:prstGeom prst="rect">
              <a:avLst/>
            </a:prstGeom>
            <a:effectLst>
              <a:reflection blurRad="6350" stA="55000" endPos="15000" dist="6350" dir="5400000" sy="-100000" algn="bl" rotWithShape="0"/>
            </a:effectLst>
          </p:spPr>
        </p:pic>
        <p:pic>
          <p:nvPicPr>
            <p:cNvPr id="62" name="图片 78"/>
            <p:cNvPicPr>
              <a:picLocks noChangeAspect="1"/>
            </p:cNvPicPr>
            <p:nvPr/>
          </p:nvPicPr>
          <p:blipFill rotWithShape="1">
            <a:blip r:embed="rId13"/>
            <a:srcRect/>
            <a:stretch>
              <a:fillRect/>
            </a:stretch>
          </p:blipFill>
          <p:spPr>
            <a:xfrm>
              <a:off x="7864" y="5210"/>
              <a:ext cx="544" cy="750"/>
            </a:xfrm>
            <a:prstGeom prst="rect">
              <a:avLst/>
            </a:prstGeom>
            <a:effectLst>
              <a:reflection blurRad="6350" stA="55000" endPos="15000" dist="6350" dir="5400000" sy="-100000" algn="bl" rotWithShape="0"/>
            </a:effectLst>
          </p:spPr>
        </p:pic>
        <p:pic>
          <p:nvPicPr>
            <p:cNvPr id="63" name="图片 78"/>
            <p:cNvPicPr>
              <a:picLocks noChangeAspect="1"/>
            </p:cNvPicPr>
            <p:nvPr/>
          </p:nvPicPr>
          <p:blipFill rotWithShape="1">
            <a:blip r:embed="rId13"/>
            <a:srcRect/>
            <a:stretch>
              <a:fillRect/>
            </a:stretch>
          </p:blipFill>
          <p:spPr>
            <a:xfrm>
              <a:off x="7864" y="6051"/>
              <a:ext cx="544" cy="750"/>
            </a:xfrm>
            <a:prstGeom prst="rect">
              <a:avLst/>
            </a:prstGeom>
            <a:effectLst>
              <a:reflection blurRad="6350" stA="55000" endPos="15000" dist="6350" dir="5400000" sy="-100000" algn="bl" rotWithShape="0"/>
            </a:effectLst>
          </p:spPr>
        </p:pic>
        <p:pic>
          <p:nvPicPr>
            <p:cNvPr id="64" name="图片 78"/>
            <p:cNvPicPr>
              <a:picLocks noChangeAspect="1"/>
            </p:cNvPicPr>
            <p:nvPr/>
          </p:nvPicPr>
          <p:blipFill rotWithShape="1">
            <a:blip r:embed="rId13"/>
            <a:srcRect/>
            <a:stretch>
              <a:fillRect/>
            </a:stretch>
          </p:blipFill>
          <p:spPr>
            <a:xfrm>
              <a:off x="7864" y="6891"/>
              <a:ext cx="544" cy="750"/>
            </a:xfrm>
            <a:prstGeom prst="rect">
              <a:avLst/>
            </a:prstGeom>
            <a:effectLst>
              <a:reflection blurRad="6350" stA="55000" endPos="15000" dist="6350" dir="5400000" sy="-100000" algn="bl" rotWithShape="0"/>
            </a:effectLst>
          </p:spPr>
        </p:pic>
      </p:grpSp>
      <p:grpSp>
        <p:nvGrpSpPr>
          <p:cNvPr id="65" name="Group 160"/>
          <p:cNvGrpSpPr/>
          <p:nvPr/>
        </p:nvGrpSpPr>
        <p:grpSpPr>
          <a:xfrm rot="0">
            <a:off x="7585710" y="1542415"/>
            <a:ext cx="443230" cy="4703445"/>
            <a:chOff x="9026" y="1886"/>
            <a:chExt cx="545" cy="5770"/>
          </a:xfrm>
        </p:grpSpPr>
        <p:pic>
          <p:nvPicPr>
            <p:cNvPr id="66" name="图片 50"/>
            <p:cNvPicPr>
              <a:picLocks noChangeAspect="1"/>
            </p:cNvPicPr>
            <p:nvPr/>
          </p:nvPicPr>
          <p:blipFill rotWithShape="1">
            <a:blip r:embed="rId14"/>
            <a:srcRect/>
            <a:stretch>
              <a:fillRect/>
            </a:stretch>
          </p:blipFill>
          <p:spPr>
            <a:xfrm>
              <a:off x="9026" y="1886"/>
              <a:ext cx="545" cy="743"/>
            </a:xfrm>
            <a:prstGeom prst="rect">
              <a:avLst/>
            </a:prstGeom>
            <a:effectLst>
              <a:reflection blurRad="6350" stA="55000" endPos="15000" dist="6350" dir="5400000" sy="-100000" algn="bl" rotWithShape="0"/>
            </a:effectLst>
          </p:spPr>
        </p:pic>
        <p:pic>
          <p:nvPicPr>
            <p:cNvPr id="67" name="图片 70"/>
            <p:cNvPicPr>
              <a:picLocks noChangeAspect="1"/>
            </p:cNvPicPr>
            <p:nvPr/>
          </p:nvPicPr>
          <p:blipFill rotWithShape="1">
            <a:blip r:embed="rId15"/>
            <a:srcRect/>
            <a:stretch>
              <a:fillRect/>
            </a:stretch>
          </p:blipFill>
          <p:spPr>
            <a:xfrm>
              <a:off x="9026" y="2714"/>
              <a:ext cx="545" cy="753"/>
            </a:xfrm>
            <a:prstGeom prst="rect">
              <a:avLst/>
            </a:prstGeom>
            <a:effectLst>
              <a:reflection blurRad="6350" stA="55000" endPos="15000" dist="6350" dir="5400000" sy="-100000" algn="bl" rotWithShape="0"/>
            </a:effectLst>
          </p:spPr>
        </p:pic>
        <p:pic>
          <p:nvPicPr>
            <p:cNvPr id="68" name="图片 50"/>
            <p:cNvPicPr>
              <a:picLocks noChangeAspect="1"/>
            </p:cNvPicPr>
            <p:nvPr/>
          </p:nvPicPr>
          <p:blipFill rotWithShape="1">
            <a:blip r:embed="rId14"/>
            <a:srcRect/>
            <a:stretch>
              <a:fillRect/>
            </a:stretch>
          </p:blipFill>
          <p:spPr>
            <a:xfrm>
              <a:off x="9026" y="3551"/>
              <a:ext cx="545" cy="744"/>
            </a:xfrm>
            <a:prstGeom prst="rect">
              <a:avLst/>
            </a:prstGeom>
            <a:effectLst>
              <a:reflection blurRad="6350" stA="55000" endPos="15000" dist="6350" dir="5400000" sy="-100000" algn="bl" rotWithShape="0"/>
            </a:effectLst>
          </p:spPr>
        </p:pic>
        <p:pic>
          <p:nvPicPr>
            <p:cNvPr id="69" name="图片 70"/>
            <p:cNvPicPr>
              <a:picLocks noChangeAspect="1"/>
            </p:cNvPicPr>
            <p:nvPr/>
          </p:nvPicPr>
          <p:blipFill rotWithShape="1">
            <a:blip r:embed="rId15"/>
            <a:srcRect/>
            <a:stretch>
              <a:fillRect/>
            </a:stretch>
          </p:blipFill>
          <p:spPr>
            <a:xfrm>
              <a:off x="9026" y="4381"/>
              <a:ext cx="545" cy="754"/>
            </a:xfrm>
            <a:prstGeom prst="rect">
              <a:avLst/>
            </a:prstGeom>
            <a:effectLst>
              <a:reflection blurRad="6350" stA="55000" endPos="15000" dist="6350" dir="5400000" sy="-100000" algn="bl" rotWithShape="0"/>
            </a:effectLst>
          </p:spPr>
        </p:pic>
        <p:pic>
          <p:nvPicPr>
            <p:cNvPr id="70" name="图片 70"/>
            <p:cNvPicPr>
              <a:picLocks noChangeAspect="1"/>
            </p:cNvPicPr>
            <p:nvPr/>
          </p:nvPicPr>
          <p:blipFill rotWithShape="1">
            <a:blip r:embed="rId15"/>
            <a:srcRect/>
            <a:stretch>
              <a:fillRect/>
            </a:stretch>
          </p:blipFill>
          <p:spPr>
            <a:xfrm>
              <a:off x="9026" y="5220"/>
              <a:ext cx="545" cy="755"/>
            </a:xfrm>
            <a:prstGeom prst="rect">
              <a:avLst/>
            </a:prstGeom>
            <a:effectLst>
              <a:reflection blurRad="6350" stA="55000" endPos="15000" dist="6350" dir="5400000" sy="-100000" algn="bl" rotWithShape="0"/>
            </a:effectLst>
          </p:spPr>
        </p:pic>
        <p:pic>
          <p:nvPicPr>
            <p:cNvPr id="71" name="图片 70"/>
            <p:cNvPicPr>
              <a:picLocks noChangeAspect="1"/>
            </p:cNvPicPr>
            <p:nvPr/>
          </p:nvPicPr>
          <p:blipFill rotWithShape="1">
            <a:blip r:embed="rId15"/>
            <a:srcRect/>
            <a:stretch>
              <a:fillRect/>
            </a:stretch>
          </p:blipFill>
          <p:spPr>
            <a:xfrm>
              <a:off x="9026" y="6061"/>
              <a:ext cx="545" cy="755"/>
            </a:xfrm>
            <a:prstGeom prst="rect">
              <a:avLst/>
            </a:prstGeom>
            <a:effectLst>
              <a:reflection blurRad="6350" stA="55000" endPos="15000" dist="6350" dir="5400000" sy="-100000" algn="bl" rotWithShape="0"/>
            </a:effectLst>
          </p:spPr>
        </p:pic>
        <p:pic>
          <p:nvPicPr>
            <p:cNvPr id="72" name="图片 70"/>
            <p:cNvPicPr>
              <a:picLocks noChangeAspect="1"/>
            </p:cNvPicPr>
            <p:nvPr/>
          </p:nvPicPr>
          <p:blipFill rotWithShape="1">
            <a:blip r:embed="rId15"/>
            <a:srcRect/>
            <a:stretch>
              <a:fillRect/>
            </a:stretch>
          </p:blipFill>
          <p:spPr>
            <a:xfrm>
              <a:off x="9026" y="6901"/>
              <a:ext cx="545" cy="755"/>
            </a:xfrm>
            <a:prstGeom prst="rect">
              <a:avLst/>
            </a:prstGeom>
            <a:effectLst>
              <a:reflection blurRad="6350" stA="55000" endPos="15000" dist="6350" dir="5400000" sy="-100000" algn="bl" rotWithShape="0"/>
            </a:effectLst>
          </p:spPr>
        </p:pic>
      </p:grpSp>
      <p:grpSp>
        <p:nvGrpSpPr>
          <p:cNvPr id="73" name="Group 161"/>
          <p:cNvGrpSpPr/>
          <p:nvPr/>
        </p:nvGrpSpPr>
        <p:grpSpPr>
          <a:xfrm rot="0">
            <a:off x="8089900" y="1543685"/>
            <a:ext cx="443230" cy="4700270"/>
            <a:chOff x="9595" y="1887"/>
            <a:chExt cx="545" cy="5766"/>
          </a:xfrm>
        </p:grpSpPr>
        <p:pic>
          <p:nvPicPr>
            <p:cNvPr id="74" name="图片 54"/>
            <p:cNvPicPr>
              <a:picLocks noChangeAspect="1"/>
            </p:cNvPicPr>
            <p:nvPr/>
          </p:nvPicPr>
          <p:blipFill rotWithShape="1">
            <a:blip r:embed="rId6"/>
            <a:srcRect/>
            <a:stretch>
              <a:fillRect/>
            </a:stretch>
          </p:blipFill>
          <p:spPr>
            <a:xfrm>
              <a:off x="9595" y="1887"/>
              <a:ext cx="545" cy="741"/>
            </a:xfrm>
            <a:prstGeom prst="rect">
              <a:avLst/>
            </a:prstGeom>
            <a:effectLst>
              <a:reflection blurRad="6350" stA="55000" endPos="15000" dist="6350" dir="5400000" sy="-100000" algn="bl" rotWithShape="0"/>
            </a:effectLst>
          </p:spPr>
        </p:pic>
        <p:pic>
          <p:nvPicPr>
            <p:cNvPr id="75" name="图片 72"/>
            <p:cNvPicPr>
              <a:picLocks noChangeAspect="1"/>
            </p:cNvPicPr>
            <p:nvPr/>
          </p:nvPicPr>
          <p:blipFill rotWithShape="1">
            <a:blip r:embed="rId7"/>
            <a:srcRect/>
            <a:stretch>
              <a:fillRect/>
            </a:stretch>
          </p:blipFill>
          <p:spPr>
            <a:xfrm>
              <a:off x="9595" y="2718"/>
              <a:ext cx="543" cy="746"/>
            </a:xfrm>
            <a:prstGeom prst="rect">
              <a:avLst/>
            </a:prstGeom>
            <a:effectLst>
              <a:reflection blurRad="6350" stA="55000" endPos="15000" dist="6350" dir="5400000" sy="-100000" algn="bl" rotWithShape="0"/>
            </a:effectLst>
          </p:spPr>
        </p:pic>
        <p:pic>
          <p:nvPicPr>
            <p:cNvPr id="76" name="图片 54"/>
            <p:cNvPicPr>
              <a:picLocks noChangeAspect="1"/>
            </p:cNvPicPr>
            <p:nvPr/>
          </p:nvPicPr>
          <p:blipFill rotWithShape="1">
            <a:blip r:embed="rId6"/>
            <a:srcRect/>
            <a:stretch>
              <a:fillRect/>
            </a:stretch>
          </p:blipFill>
          <p:spPr>
            <a:xfrm>
              <a:off x="9595" y="3552"/>
              <a:ext cx="545" cy="742"/>
            </a:xfrm>
            <a:prstGeom prst="rect">
              <a:avLst/>
            </a:prstGeom>
            <a:effectLst>
              <a:reflection blurRad="6350" stA="55000" endPos="15000" dist="6350" dir="5400000" sy="-100000" algn="bl" rotWithShape="0"/>
            </a:effectLst>
          </p:spPr>
        </p:pic>
        <p:pic>
          <p:nvPicPr>
            <p:cNvPr id="77" name="图片 72"/>
            <p:cNvPicPr>
              <a:picLocks noChangeAspect="1"/>
            </p:cNvPicPr>
            <p:nvPr/>
          </p:nvPicPr>
          <p:blipFill rotWithShape="1">
            <a:blip r:embed="rId7"/>
            <a:srcRect/>
            <a:stretch>
              <a:fillRect/>
            </a:stretch>
          </p:blipFill>
          <p:spPr>
            <a:xfrm>
              <a:off x="9595" y="4384"/>
              <a:ext cx="543" cy="747"/>
            </a:xfrm>
            <a:prstGeom prst="rect">
              <a:avLst/>
            </a:prstGeom>
            <a:effectLst>
              <a:reflection blurRad="6350" stA="55000" endPos="15000" dist="6350" dir="5400000" sy="-100000" algn="bl" rotWithShape="0"/>
            </a:effectLst>
          </p:spPr>
        </p:pic>
        <p:pic>
          <p:nvPicPr>
            <p:cNvPr id="78" name="图片 72"/>
            <p:cNvPicPr>
              <a:picLocks noChangeAspect="1"/>
            </p:cNvPicPr>
            <p:nvPr/>
          </p:nvPicPr>
          <p:blipFill rotWithShape="1">
            <a:blip r:embed="rId7"/>
            <a:srcRect/>
            <a:stretch>
              <a:fillRect/>
            </a:stretch>
          </p:blipFill>
          <p:spPr>
            <a:xfrm>
              <a:off x="9595" y="5225"/>
              <a:ext cx="543" cy="747"/>
            </a:xfrm>
            <a:prstGeom prst="rect">
              <a:avLst/>
            </a:prstGeom>
            <a:effectLst>
              <a:reflection blurRad="6350" stA="55000" endPos="15000" dist="6350" dir="5400000" sy="-100000" algn="bl" rotWithShape="0"/>
            </a:effectLst>
          </p:spPr>
        </p:pic>
        <p:pic>
          <p:nvPicPr>
            <p:cNvPr id="79" name="图片 72"/>
            <p:cNvPicPr>
              <a:picLocks noChangeAspect="1"/>
            </p:cNvPicPr>
            <p:nvPr/>
          </p:nvPicPr>
          <p:blipFill rotWithShape="1">
            <a:blip r:embed="rId7"/>
            <a:srcRect/>
            <a:stretch>
              <a:fillRect/>
            </a:stretch>
          </p:blipFill>
          <p:spPr>
            <a:xfrm>
              <a:off x="9595" y="6066"/>
              <a:ext cx="543" cy="747"/>
            </a:xfrm>
            <a:prstGeom prst="rect">
              <a:avLst/>
            </a:prstGeom>
            <a:effectLst>
              <a:reflection blurRad="6350" stA="55000" endPos="15000" dist="6350" dir="5400000" sy="-100000" algn="bl" rotWithShape="0"/>
            </a:effectLst>
          </p:spPr>
        </p:pic>
        <p:pic>
          <p:nvPicPr>
            <p:cNvPr id="80" name="图片 72"/>
            <p:cNvPicPr>
              <a:picLocks noChangeAspect="1"/>
            </p:cNvPicPr>
            <p:nvPr/>
          </p:nvPicPr>
          <p:blipFill rotWithShape="1">
            <a:blip r:embed="rId7"/>
            <a:srcRect/>
            <a:stretch>
              <a:fillRect/>
            </a:stretch>
          </p:blipFill>
          <p:spPr>
            <a:xfrm>
              <a:off x="9595" y="6906"/>
              <a:ext cx="543" cy="747"/>
            </a:xfrm>
            <a:prstGeom prst="rect">
              <a:avLst/>
            </a:prstGeom>
            <a:effectLst>
              <a:reflection blurRad="6350" stA="55000" endPos="15000" dist="6350" dir="5400000" sy="-100000" algn="bl" rotWithShape="0"/>
            </a:effectLst>
          </p:spPr>
        </p:pic>
      </p:grpSp>
      <p:grpSp>
        <p:nvGrpSpPr>
          <p:cNvPr id="81" name="Group 164"/>
          <p:cNvGrpSpPr/>
          <p:nvPr/>
        </p:nvGrpSpPr>
        <p:grpSpPr>
          <a:xfrm rot="0">
            <a:off x="9602470" y="1538605"/>
            <a:ext cx="445770" cy="4707255"/>
            <a:chOff x="11321" y="1881"/>
            <a:chExt cx="548" cy="5775"/>
          </a:xfrm>
        </p:grpSpPr>
        <p:pic>
          <p:nvPicPr>
            <p:cNvPr id="82" name="图片 18"/>
            <p:cNvPicPr>
              <a:picLocks noChangeAspect="1"/>
            </p:cNvPicPr>
            <p:nvPr/>
          </p:nvPicPr>
          <p:blipFill rotWithShape="1">
            <a:blip r:embed="rId8"/>
            <a:srcRect/>
            <a:stretch>
              <a:fillRect/>
            </a:stretch>
          </p:blipFill>
          <p:spPr>
            <a:xfrm>
              <a:off x="11321" y="1881"/>
              <a:ext cx="545" cy="751"/>
            </a:xfrm>
            <a:prstGeom prst="rect">
              <a:avLst/>
            </a:prstGeom>
            <a:effectLst>
              <a:reflection blurRad="6350" stA="55000" endPos="15000" dist="6350" dir="5400000" sy="-100000" algn="bl" rotWithShape="0"/>
            </a:effectLst>
          </p:spPr>
        </p:pic>
        <p:pic>
          <p:nvPicPr>
            <p:cNvPr id="83" name="图片 74"/>
            <p:cNvPicPr>
              <a:picLocks noChangeAspect="1"/>
            </p:cNvPicPr>
            <p:nvPr/>
          </p:nvPicPr>
          <p:blipFill rotWithShape="1">
            <a:blip r:embed="rId9"/>
            <a:srcRect/>
            <a:stretch>
              <a:fillRect/>
            </a:stretch>
          </p:blipFill>
          <p:spPr>
            <a:xfrm>
              <a:off x="11321" y="2711"/>
              <a:ext cx="548" cy="756"/>
            </a:xfrm>
            <a:prstGeom prst="rect">
              <a:avLst/>
            </a:prstGeom>
            <a:effectLst>
              <a:reflection blurRad="6350" stA="55000" endPos="15000" dist="6350" dir="5400000" sy="-100000" algn="bl" rotWithShape="0"/>
            </a:effectLst>
          </p:spPr>
        </p:pic>
        <p:pic>
          <p:nvPicPr>
            <p:cNvPr id="84" name="图片 18"/>
            <p:cNvPicPr>
              <a:picLocks noChangeAspect="1"/>
            </p:cNvPicPr>
            <p:nvPr/>
          </p:nvPicPr>
          <p:blipFill rotWithShape="1">
            <a:blip r:embed="rId8"/>
            <a:srcRect/>
            <a:stretch>
              <a:fillRect/>
            </a:stretch>
          </p:blipFill>
          <p:spPr>
            <a:xfrm>
              <a:off x="11321" y="3547"/>
              <a:ext cx="545" cy="752"/>
            </a:xfrm>
            <a:prstGeom prst="rect">
              <a:avLst/>
            </a:prstGeom>
            <a:effectLst>
              <a:reflection blurRad="6350" stA="55000" endPos="15000" dist="6350" dir="5400000" sy="-100000" algn="bl" rotWithShape="0"/>
            </a:effectLst>
          </p:spPr>
        </p:pic>
        <p:pic>
          <p:nvPicPr>
            <p:cNvPr id="85" name="图片 74"/>
            <p:cNvPicPr>
              <a:picLocks noChangeAspect="1"/>
            </p:cNvPicPr>
            <p:nvPr/>
          </p:nvPicPr>
          <p:blipFill rotWithShape="1">
            <a:blip r:embed="rId9"/>
            <a:srcRect/>
            <a:stretch>
              <a:fillRect/>
            </a:stretch>
          </p:blipFill>
          <p:spPr>
            <a:xfrm>
              <a:off x="11321" y="4378"/>
              <a:ext cx="548" cy="756"/>
            </a:xfrm>
            <a:prstGeom prst="rect">
              <a:avLst/>
            </a:prstGeom>
            <a:effectLst>
              <a:reflection blurRad="6350" stA="55000" endPos="15000" dist="6350" dir="5400000" sy="-100000" algn="bl" rotWithShape="0"/>
            </a:effectLst>
          </p:spPr>
        </p:pic>
        <p:pic>
          <p:nvPicPr>
            <p:cNvPr id="86" name="图片 74"/>
            <p:cNvPicPr>
              <a:picLocks noChangeAspect="1"/>
            </p:cNvPicPr>
            <p:nvPr/>
          </p:nvPicPr>
          <p:blipFill rotWithShape="1">
            <a:blip r:embed="rId9"/>
            <a:srcRect/>
            <a:stretch>
              <a:fillRect/>
            </a:stretch>
          </p:blipFill>
          <p:spPr>
            <a:xfrm>
              <a:off x="11321" y="5218"/>
              <a:ext cx="548" cy="757"/>
            </a:xfrm>
            <a:prstGeom prst="rect">
              <a:avLst/>
            </a:prstGeom>
            <a:effectLst>
              <a:reflection blurRad="6350" stA="55000" endPos="15000" dist="6350" dir="5400000" sy="-100000" algn="bl" rotWithShape="0"/>
            </a:effectLst>
          </p:spPr>
        </p:pic>
        <p:pic>
          <p:nvPicPr>
            <p:cNvPr id="87" name="图片 74"/>
            <p:cNvPicPr>
              <a:picLocks noChangeAspect="1"/>
            </p:cNvPicPr>
            <p:nvPr/>
          </p:nvPicPr>
          <p:blipFill rotWithShape="1">
            <a:blip r:embed="rId9"/>
            <a:srcRect/>
            <a:stretch>
              <a:fillRect/>
            </a:stretch>
          </p:blipFill>
          <p:spPr>
            <a:xfrm>
              <a:off x="11321" y="6059"/>
              <a:ext cx="548" cy="757"/>
            </a:xfrm>
            <a:prstGeom prst="rect">
              <a:avLst/>
            </a:prstGeom>
            <a:effectLst>
              <a:reflection blurRad="6350" stA="55000" endPos="15000" dist="6350" dir="5400000" sy="-100000" algn="bl" rotWithShape="0"/>
            </a:effectLst>
          </p:spPr>
        </p:pic>
        <p:pic>
          <p:nvPicPr>
            <p:cNvPr id="88" name="图片 74"/>
            <p:cNvPicPr>
              <a:picLocks noChangeAspect="1"/>
            </p:cNvPicPr>
            <p:nvPr/>
          </p:nvPicPr>
          <p:blipFill rotWithShape="1">
            <a:blip r:embed="rId9"/>
            <a:srcRect/>
            <a:stretch>
              <a:fillRect/>
            </a:stretch>
          </p:blipFill>
          <p:spPr>
            <a:xfrm>
              <a:off x="11321" y="6899"/>
              <a:ext cx="548" cy="757"/>
            </a:xfrm>
            <a:prstGeom prst="rect">
              <a:avLst/>
            </a:prstGeom>
            <a:effectLst>
              <a:reflection blurRad="6350" stA="55000" endPos="15000" dist="6350" dir="5400000" sy="-100000" algn="bl" rotWithShape="0"/>
            </a:effectLst>
          </p:spPr>
        </p:pic>
      </p:grpSp>
      <p:grpSp>
        <p:nvGrpSpPr>
          <p:cNvPr id="89" name="Group 162"/>
          <p:cNvGrpSpPr/>
          <p:nvPr/>
        </p:nvGrpSpPr>
        <p:grpSpPr>
          <a:xfrm rot="0">
            <a:off x="8594090" y="1539240"/>
            <a:ext cx="443230" cy="4706620"/>
            <a:chOff x="10170" y="1882"/>
            <a:chExt cx="545" cy="5774"/>
          </a:xfrm>
        </p:grpSpPr>
        <p:pic>
          <p:nvPicPr>
            <p:cNvPr id="90" name="图片 17"/>
            <p:cNvPicPr>
              <a:picLocks noChangeAspect="1"/>
            </p:cNvPicPr>
            <p:nvPr/>
          </p:nvPicPr>
          <p:blipFill rotWithShape="1">
            <a:blip r:embed="rId10"/>
            <a:srcRect/>
            <a:stretch>
              <a:fillRect/>
            </a:stretch>
          </p:blipFill>
          <p:spPr>
            <a:xfrm>
              <a:off x="10170" y="1882"/>
              <a:ext cx="545" cy="750"/>
            </a:xfrm>
            <a:prstGeom prst="rect">
              <a:avLst/>
            </a:prstGeom>
            <a:effectLst>
              <a:reflection blurRad="6350" stA="55000" endPos="15000" dist="6350" dir="5400000" sy="-100000" algn="bl" rotWithShape="0"/>
            </a:effectLst>
          </p:spPr>
        </p:pic>
        <p:pic>
          <p:nvPicPr>
            <p:cNvPr id="91" name="图片 76"/>
            <p:cNvPicPr>
              <a:picLocks noChangeAspect="1"/>
            </p:cNvPicPr>
            <p:nvPr/>
          </p:nvPicPr>
          <p:blipFill rotWithShape="1">
            <a:blip r:embed="rId11"/>
            <a:srcRect/>
            <a:stretch>
              <a:fillRect/>
            </a:stretch>
          </p:blipFill>
          <p:spPr>
            <a:xfrm>
              <a:off x="10170" y="2714"/>
              <a:ext cx="544" cy="753"/>
            </a:xfrm>
            <a:prstGeom prst="rect">
              <a:avLst/>
            </a:prstGeom>
            <a:effectLst>
              <a:reflection blurRad="6350" stA="55000" endPos="15000" dist="6350" dir="5400000" sy="-100000" algn="bl" rotWithShape="0"/>
            </a:effectLst>
          </p:spPr>
        </p:pic>
        <p:pic>
          <p:nvPicPr>
            <p:cNvPr id="92" name="图片 17"/>
            <p:cNvPicPr>
              <a:picLocks noChangeAspect="1"/>
            </p:cNvPicPr>
            <p:nvPr/>
          </p:nvPicPr>
          <p:blipFill rotWithShape="1">
            <a:blip r:embed="rId10"/>
            <a:srcRect/>
            <a:stretch>
              <a:fillRect/>
            </a:stretch>
          </p:blipFill>
          <p:spPr>
            <a:xfrm>
              <a:off x="10170" y="3548"/>
              <a:ext cx="545" cy="751"/>
            </a:xfrm>
            <a:prstGeom prst="rect">
              <a:avLst/>
            </a:prstGeom>
            <a:effectLst>
              <a:reflection blurRad="6350" stA="55000" endPos="15000" dist="6350" dir="5400000" sy="-100000" algn="bl" rotWithShape="0"/>
            </a:effectLst>
          </p:spPr>
        </p:pic>
        <p:pic>
          <p:nvPicPr>
            <p:cNvPr id="93" name="图片 76"/>
            <p:cNvPicPr>
              <a:picLocks noChangeAspect="1"/>
            </p:cNvPicPr>
            <p:nvPr/>
          </p:nvPicPr>
          <p:blipFill rotWithShape="1">
            <a:blip r:embed="rId11"/>
            <a:srcRect/>
            <a:stretch>
              <a:fillRect/>
            </a:stretch>
          </p:blipFill>
          <p:spPr>
            <a:xfrm>
              <a:off x="10170" y="4381"/>
              <a:ext cx="544" cy="754"/>
            </a:xfrm>
            <a:prstGeom prst="rect">
              <a:avLst/>
            </a:prstGeom>
            <a:effectLst>
              <a:reflection blurRad="6350" stA="55000" endPos="15000" dist="6350" dir="5400000" sy="-100000" algn="bl" rotWithShape="0"/>
            </a:effectLst>
          </p:spPr>
        </p:pic>
        <p:pic>
          <p:nvPicPr>
            <p:cNvPr id="94" name="图片 76"/>
            <p:cNvPicPr>
              <a:picLocks noChangeAspect="1"/>
            </p:cNvPicPr>
            <p:nvPr/>
          </p:nvPicPr>
          <p:blipFill rotWithShape="1">
            <a:blip r:embed="rId11"/>
            <a:srcRect/>
            <a:stretch>
              <a:fillRect/>
            </a:stretch>
          </p:blipFill>
          <p:spPr>
            <a:xfrm>
              <a:off x="10170" y="5220"/>
              <a:ext cx="544" cy="755"/>
            </a:xfrm>
            <a:prstGeom prst="rect">
              <a:avLst/>
            </a:prstGeom>
            <a:effectLst>
              <a:reflection blurRad="6350" stA="55000" endPos="15000" dist="6350" dir="5400000" sy="-100000" algn="bl" rotWithShape="0"/>
            </a:effectLst>
          </p:spPr>
        </p:pic>
        <p:pic>
          <p:nvPicPr>
            <p:cNvPr id="95" name="图片 76"/>
            <p:cNvPicPr>
              <a:picLocks noChangeAspect="1"/>
            </p:cNvPicPr>
            <p:nvPr/>
          </p:nvPicPr>
          <p:blipFill rotWithShape="1">
            <a:blip r:embed="rId11"/>
            <a:srcRect/>
            <a:stretch>
              <a:fillRect/>
            </a:stretch>
          </p:blipFill>
          <p:spPr>
            <a:xfrm>
              <a:off x="10170" y="6061"/>
              <a:ext cx="544" cy="755"/>
            </a:xfrm>
            <a:prstGeom prst="rect">
              <a:avLst/>
            </a:prstGeom>
            <a:effectLst>
              <a:reflection blurRad="6350" stA="55000" endPos="15000" dist="6350" dir="5400000" sy="-100000" algn="bl" rotWithShape="0"/>
            </a:effectLst>
          </p:spPr>
        </p:pic>
        <p:pic>
          <p:nvPicPr>
            <p:cNvPr id="96" name="图片 76"/>
            <p:cNvPicPr>
              <a:picLocks noChangeAspect="1"/>
            </p:cNvPicPr>
            <p:nvPr/>
          </p:nvPicPr>
          <p:blipFill rotWithShape="1">
            <a:blip r:embed="rId11"/>
            <a:srcRect/>
            <a:stretch>
              <a:fillRect/>
            </a:stretch>
          </p:blipFill>
          <p:spPr>
            <a:xfrm>
              <a:off x="10170" y="6901"/>
              <a:ext cx="544" cy="755"/>
            </a:xfrm>
            <a:prstGeom prst="rect">
              <a:avLst/>
            </a:prstGeom>
            <a:effectLst>
              <a:reflection blurRad="6350" stA="55000" endPos="15000" dist="6350" dir="5400000" sy="-100000" algn="bl" rotWithShape="0"/>
            </a:effectLst>
          </p:spPr>
        </p:pic>
      </p:grpSp>
      <p:grpSp>
        <p:nvGrpSpPr>
          <p:cNvPr id="97" name="Group 163"/>
          <p:cNvGrpSpPr/>
          <p:nvPr/>
        </p:nvGrpSpPr>
        <p:grpSpPr>
          <a:xfrm rot="0">
            <a:off x="9098280" y="1540510"/>
            <a:ext cx="443230" cy="4701540"/>
            <a:chOff x="10743" y="1883"/>
            <a:chExt cx="545" cy="5768"/>
          </a:xfrm>
        </p:grpSpPr>
        <p:pic>
          <p:nvPicPr>
            <p:cNvPr id="98" name="图片 24"/>
            <p:cNvPicPr>
              <a:picLocks noChangeAspect="1"/>
            </p:cNvPicPr>
            <p:nvPr/>
          </p:nvPicPr>
          <p:blipFill rotWithShape="1">
            <a:blip r:embed="rId12"/>
            <a:srcRect/>
            <a:stretch>
              <a:fillRect/>
            </a:stretch>
          </p:blipFill>
          <p:spPr>
            <a:xfrm>
              <a:off x="10743" y="1883"/>
              <a:ext cx="545" cy="748"/>
            </a:xfrm>
            <a:prstGeom prst="rect">
              <a:avLst/>
            </a:prstGeom>
            <a:effectLst>
              <a:reflection blurRad="6350" stA="55000" endPos="15000" dist="6350" dir="5400000" sy="-100000" algn="bl" rotWithShape="0"/>
            </a:effectLst>
          </p:spPr>
        </p:pic>
        <p:pic>
          <p:nvPicPr>
            <p:cNvPr id="99" name="图片 78"/>
            <p:cNvPicPr>
              <a:picLocks noChangeAspect="1"/>
            </p:cNvPicPr>
            <p:nvPr/>
          </p:nvPicPr>
          <p:blipFill rotWithShape="1">
            <a:blip r:embed="rId13"/>
            <a:srcRect/>
            <a:stretch>
              <a:fillRect/>
            </a:stretch>
          </p:blipFill>
          <p:spPr>
            <a:xfrm>
              <a:off x="10743" y="2714"/>
              <a:ext cx="544" cy="748"/>
            </a:xfrm>
            <a:prstGeom prst="rect">
              <a:avLst/>
            </a:prstGeom>
            <a:effectLst>
              <a:reflection blurRad="6350" stA="55000" endPos="15000" dist="6350" dir="5400000" sy="-100000" algn="bl" rotWithShape="0"/>
            </a:effectLst>
          </p:spPr>
        </p:pic>
        <p:pic>
          <p:nvPicPr>
            <p:cNvPr id="100" name="图片 24"/>
            <p:cNvPicPr>
              <a:picLocks noChangeAspect="1"/>
            </p:cNvPicPr>
            <p:nvPr/>
          </p:nvPicPr>
          <p:blipFill rotWithShape="1">
            <a:blip r:embed="rId12"/>
            <a:srcRect/>
            <a:stretch>
              <a:fillRect/>
            </a:stretch>
          </p:blipFill>
          <p:spPr>
            <a:xfrm>
              <a:off x="10743" y="3549"/>
              <a:ext cx="545" cy="749"/>
            </a:xfrm>
            <a:prstGeom prst="rect">
              <a:avLst/>
            </a:prstGeom>
            <a:effectLst>
              <a:reflection blurRad="6350" stA="55000" endPos="15000" dist="6350" dir="5400000" sy="-100000" algn="bl" rotWithShape="0"/>
            </a:effectLst>
          </p:spPr>
        </p:pic>
        <p:pic>
          <p:nvPicPr>
            <p:cNvPr id="101" name="图片 78"/>
            <p:cNvPicPr>
              <a:picLocks noChangeAspect="1"/>
            </p:cNvPicPr>
            <p:nvPr/>
          </p:nvPicPr>
          <p:blipFill rotWithShape="1">
            <a:blip r:embed="rId13"/>
            <a:srcRect/>
            <a:stretch>
              <a:fillRect/>
            </a:stretch>
          </p:blipFill>
          <p:spPr>
            <a:xfrm>
              <a:off x="10743" y="4381"/>
              <a:ext cx="544" cy="750"/>
            </a:xfrm>
            <a:prstGeom prst="rect">
              <a:avLst/>
            </a:prstGeom>
            <a:effectLst>
              <a:reflection blurRad="6350" stA="55000" endPos="15000" dist="6350" dir="5400000" sy="-100000" algn="bl" rotWithShape="0"/>
            </a:effectLst>
          </p:spPr>
        </p:pic>
        <p:pic>
          <p:nvPicPr>
            <p:cNvPr id="102" name="图片 78"/>
            <p:cNvPicPr>
              <a:picLocks noChangeAspect="1"/>
            </p:cNvPicPr>
            <p:nvPr/>
          </p:nvPicPr>
          <p:blipFill rotWithShape="1">
            <a:blip r:embed="rId13"/>
            <a:srcRect/>
            <a:stretch>
              <a:fillRect/>
            </a:stretch>
          </p:blipFill>
          <p:spPr>
            <a:xfrm>
              <a:off x="10743" y="5220"/>
              <a:ext cx="544" cy="750"/>
            </a:xfrm>
            <a:prstGeom prst="rect">
              <a:avLst/>
            </a:prstGeom>
            <a:effectLst>
              <a:reflection blurRad="6350" stA="55000" endPos="15000" dist="6350" dir="5400000" sy="-100000" algn="bl" rotWithShape="0"/>
            </a:effectLst>
          </p:spPr>
        </p:pic>
        <p:pic>
          <p:nvPicPr>
            <p:cNvPr id="103" name="图片 78"/>
            <p:cNvPicPr>
              <a:picLocks noChangeAspect="1"/>
            </p:cNvPicPr>
            <p:nvPr/>
          </p:nvPicPr>
          <p:blipFill rotWithShape="1">
            <a:blip r:embed="rId16" cstate="screen"/>
            <a:srcRect/>
            <a:stretch>
              <a:fillRect/>
            </a:stretch>
          </p:blipFill>
          <p:spPr>
            <a:xfrm>
              <a:off x="10743" y="6061"/>
              <a:ext cx="544" cy="750"/>
            </a:xfrm>
            <a:prstGeom prst="rect">
              <a:avLst/>
            </a:prstGeom>
            <a:effectLst>
              <a:reflection blurRad="6350" stA="55000" endPos="15000" dist="6350" dir="5400000" sy="-100000" algn="bl" rotWithShape="0"/>
            </a:effectLst>
          </p:spPr>
        </p:pic>
        <p:pic>
          <p:nvPicPr>
            <p:cNvPr id="105" name="图片 78"/>
            <p:cNvPicPr>
              <a:picLocks noChangeAspect="1"/>
            </p:cNvPicPr>
            <p:nvPr/>
          </p:nvPicPr>
          <p:blipFill rotWithShape="1">
            <a:blip r:embed="rId16" cstate="screen"/>
            <a:srcRect/>
            <a:stretch>
              <a:fillRect/>
            </a:stretch>
          </p:blipFill>
          <p:spPr>
            <a:xfrm>
              <a:off x="10743" y="6901"/>
              <a:ext cx="544" cy="750"/>
            </a:xfrm>
            <a:prstGeom prst="rect">
              <a:avLst/>
            </a:prstGeom>
            <a:effectLst>
              <a:reflection blurRad="6350" stA="55000" endPos="15000" dist="6350" dir="5400000" sy="-100000" algn="bl" rotWithShape="0"/>
            </a:effectLst>
          </p:spPr>
        </p:pic>
      </p:grpSp>
      <p:grpSp>
        <p:nvGrpSpPr>
          <p:cNvPr id="106" name="Group 153"/>
          <p:cNvGrpSpPr/>
          <p:nvPr/>
        </p:nvGrpSpPr>
        <p:grpSpPr>
          <a:xfrm rot="0">
            <a:off x="11125200" y="1538605"/>
            <a:ext cx="445770" cy="4707255"/>
            <a:chOff x="13312" y="1881"/>
            <a:chExt cx="548" cy="5775"/>
          </a:xfrm>
        </p:grpSpPr>
        <p:pic>
          <p:nvPicPr>
            <p:cNvPr id="107" name="图片 18"/>
            <p:cNvPicPr>
              <a:picLocks noChangeAspect="1"/>
            </p:cNvPicPr>
            <p:nvPr/>
          </p:nvPicPr>
          <p:blipFill rotWithShape="1">
            <a:blip r:embed="rId8"/>
            <a:srcRect/>
            <a:stretch>
              <a:fillRect/>
            </a:stretch>
          </p:blipFill>
          <p:spPr>
            <a:xfrm>
              <a:off x="13315" y="1881"/>
              <a:ext cx="545" cy="751"/>
            </a:xfrm>
            <a:prstGeom prst="rect">
              <a:avLst/>
            </a:prstGeom>
            <a:effectLst>
              <a:reflection blurRad="6350" stA="55000" endPos="15000" dist="6350" dir="5400000" sy="-100000" algn="bl" rotWithShape="0"/>
            </a:effectLst>
          </p:spPr>
        </p:pic>
        <p:pic>
          <p:nvPicPr>
            <p:cNvPr id="108" name="图片 74"/>
            <p:cNvPicPr>
              <a:picLocks noChangeAspect="1"/>
            </p:cNvPicPr>
            <p:nvPr/>
          </p:nvPicPr>
          <p:blipFill rotWithShape="1">
            <a:blip r:embed="rId17" cstate="screen"/>
            <a:srcRect/>
            <a:stretch>
              <a:fillRect/>
            </a:stretch>
          </p:blipFill>
          <p:spPr>
            <a:xfrm>
              <a:off x="13312" y="2711"/>
              <a:ext cx="548" cy="756"/>
            </a:xfrm>
            <a:prstGeom prst="rect">
              <a:avLst/>
            </a:prstGeom>
            <a:effectLst>
              <a:reflection blurRad="6350" stA="55000" endPos="15000" dist="6350" dir="5400000" sy="-100000" algn="bl" rotWithShape="0"/>
            </a:effectLst>
          </p:spPr>
        </p:pic>
        <p:pic>
          <p:nvPicPr>
            <p:cNvPr id="109" name="图片 18"/>
            <p:cNvPicPr>
              <a:picLocks noChangeAspect="1"/>
            </p:cNvPicPr>
            <p:nvPr/>
          </p:nvPicPr>
          <p:blipFill rotWithShape="1">
            <a:blip r:embed="rId18" cstate="screen"/>
            <a:srcRect/>
            <a:stretch>
              <a:fillRect/>
            </a:stretch>
          </p:blipFill>
          <p:spPr>
            <a:xfrm>
              <a:off x="13315" y="3547"/>
              <a:ext cx="545" cy="752"/>
            </a:xfrm>
            <a:prstGeom prst="rect">
              <a:avLst/>
            </a:prstGeom>
            <a:effectLst>
              <a:reflection blurRad="6350" stA="55000" endPos="15000" dist="6350" dir="5400000" sy="-100000" algn="bl" rotWithShape="0"/>
            </a:effectLst>
          </p:spPr>
        </p:pic>
        <p:pic>
          <p:nvPicPr>
            <p:cNvPr id="110" name="图片 74"/>
            <p:cNvPicPr>
              <a:picLocks noChangeAspect="1"/>
            </p:cNvPicPr>
            <p:nvPr/>
          </p:nvPicPr>
          <p:blipFill rotWithShape="1">
            <a:blip r:embed="rId17" cstate="screen"/>
            <a:srcRect/>
            <a:stretch>
              <a:fillRect/>
            </a:stretch>
          </p:blipFill>
          <p:spPr>
            <a:xfrm>
              <a:off x="13312" y="4378"/>
              <a:ext cx="548" cy="756"/>
            </a:xfrm>
            <a:prstGeom prst="rect">
              <a:avLst/>
            </a:prstGeom>
            <a:effectLst>
              <a:reflection blurRad="6350" stA="55000" endPos="15000" dist="6350" dir="5400000" sy="-100000" algn="bl" rotWithShape="0"/>
            </a:effectLst>
          </p:spPr>
        </p:pic>
        <p:pic>
          <p:nvPicPr>
            <p:cNvPr id="111" name="图片 74"/>
            <p:cNvPicPr>
              <a:picLocks noChangeAspect="1"/>
            </p:cNvPicPr>
            <p:nvPr/>
          </p:nvPicPr>
          <p:blipFill rotWithShape="1">
            <a:blip r:embed="rId17" cstate="screen"/>
            <a:srcRect/>
            <a:stretch>
              <a:fillRect/>
            </a:stretch>
          </p:blipFill>
          <p:spPr>
            <a:xfrm>
              <a:off x="13312" y="5218"/>
              <a:ext cx="548" cy="757"/>
            </a:xfrm>
            <a:prstGeom prst="rect">
              <a:avLst/>
            </a:prstGeom>
            <a:effectLst>
              <a:reflection blurRad="6350" stA="55000" endPos="15000" dist="6350" dir="5400000" sy="-100000" algn="bl" rotWithShape="0"/>
            </a:effectLst>
          </p:spPr>
        </p:pic>
        <p:pic>
          <p:nvPicPr>
            <p:cNvPr id="112" name="图片 74"/>
            <p:cNvPicPr>
              <a:picLocks noChangeAspect="1"/>
            </p:cNvPicPr>
            <p:nvPr/>
          </p:nvPicPr>
          <p:blipFill rotWithShape="1">
            <a:blip r:embed="rId17" cstate="screen"/>
            <a:srcRect/>
            <a:stretch>
              <a:fillRect/>
            </a:stretch>
          </p:blipFill>
          <p:spPr>
            <a:xfrm>
              <a:off x="13312" y="6059"/>
              <a:ext cx="548" cy="757"/>
            </a:xfrm>
            <a:prstGeom prst="rect">
              <a:avLst/>
            </a:prstGeom>
            <a:effectLst>
              <a:reflection blurRad="6350" stA="55000" endPos="15000" dist="6350" dir="5400000" sy="-100000" algn="bl" rotWithShape="0"/>
            </a:effectLst>
          </p:spPr>
        </p:pic>
        <p:pic>
          <p:nvPicPr>
            <p:cNvPr id="113" name="图片 74"/>
            <p:cNvPicPr>
              <a:picLocks noChangeAspect="1"/>
            </p:cNvPicPr>
            <p:nvPr/>
          </p:nvPicPr>
          <p:blipFill rotWithShape="1">
            <a:blip r:embed="rId9"/>
            <a:srcRect/>
            <a:stretch>
              <a:fillRect/>
            </a:stretch>
          </p:blipFill>
          <p:spPr>
            <a:xfrm>
              <a:off x="13312" y="6899"/>
              <a:ext cx="548" cy="757"/>
            </a:xfrm>
            <a:prstGeom prst="rect">
              <a:avLst/>
            </a:prstGeom>
            <a:effectLst>
              <a:reflection blurRad="6350" stA="55000" endPos="15000" dist="6350" dir="5400000" sy="-100000" algn="bl" rotWithShape="0"/>
            </a:effectLst>
          </p:spPr>
        </p:pic>
      </p:grpSp>
      <p:grpSp>
        <p:nvGrpSpPr>
          <p:cNvPr id="114" name="Group 165"/>
          <p:cNvGrpSpPr/>
          <p:nvPr/>
        </p:nvGrpSpPr>
        <p:grpSpPr>
          <a:xfrm rot="0">
            <a:off x="10110470" y="1538605"/>
            <a:ext cx="445770" cy="4707255"/>
            <a:chOff x="11893" y="1881"/>
            <a:chExt cx="548" cy="5775"/>
          </a:xfrm>
        </p:grpSpPr>
        <p:pic>
          <p:nvPicPr>
            <p:cNvPr id="115" name="图片 18"/>
            <p:cNvPicPr>
              <a:picLocks noChangeAspect="1"/>
            </p:cNvPicPr>
            <p:nvPr/>
          </p:nvPicPr>
          <p:blipFill rotWithShape="1">
            <a:blip r:embed="rId8"/>
            <a:srcRect/>
            <a:stretch>
              <a:fillRect/>
            </a:stretch>
          </p:blipFill>
          <p:spPr>
            <a:xfrm>
              <a:off x="11893" y="1881"/>
              <a:ext cx="545" cy="751"/>
            </a:xfrm>
            <a:prstGeom prst="rect">
              <a:avLst/>
            </a:prstGeom>
            <a:effectLst>
              <a:reflection blurRad="6350" stA="55000" endPos="15000" dist="6350" dir="5400000" sy="-100000" algn="bl" rotWithShape="0"/>
            </a:effectLst>
          </p:spPr>
        </p:pic>
        <p:pic>
          <p:nvPicPr>
            <p:cNvPr id="116" name="图片 74"/>
            <p:cNvPicPr>
              <a:picLocks noChangeAspect="1"/>
            </p:cNvPicPr>
            <p:nvPr/>
          </p:nvPicPr>
          <p:blipFill rotWithShape="1">
            <a:blip r:embed="rId9"/>
            <a:srcRect/>
            <a:stretch>
              <a:fillRect/>
            </a:stretch>
          </p:blipFill>
          <p:spPr>
            <a:xfrm>
              <a:off x="11893" y="2711"/>
              <a:ext cx="548" cy="756"/>
            </a:xfrm>
            <a:prstGeom prst="rect">
              <a:avLst/>
            </a:prstGeom>
            <a:effectLst>
              <a:reflection blurRad="6350" stA="55000" endPos="15000" dist="6350" dir="5400000" sy="-100000" algn="bl" rotWithShape="0"/>
            </a:effectLst>
          </p:spPr>
        </p:pic>
        <p:pic>
          <p:nvPicPr>
            <p:cNvPr id="117" name="图片 18"/>
            <p:cNvPicPr>
              <a:picLocks noChangeAspect="1"/>
            </p:cNvPicPr>
            <p:nvPr/>
          </p:nvPicPr>
          <p:blipFill rotWithShape="1">
            <a:blip r:embed="rId8"/>
            <a:srcRect/>
            <a:stretch>
              <a:fillRect/>
            </a:stretch>
          </p:blipFill>
          <p:spPr>
            <a:xfrm>
              <a:off x="11893" y="3547"/>
              <a:ext cx="545" cy="752"/>
            </a:xfrm>
            <a:prstGeom prst="rect">
              <a:avLst/>
            </a:prstGeom>
            <a:effectLst>
              <a:reflection blurRad="6350" stA="55000" endPos="15000" dist="6350" dir="5400000" sy="-100000" algn="bl" rotWithShape="0"/>
            </a:effectLst>
          </p:spPr>
        </p:pic>
        <p:pic>
          <p:nvPicPr>
            <p:cNvPr id="118" name="图片 74"/>
            <p:cNvPicPr>
              <a:picLocks noChangeAspect="1"/>
            </p:cNvPicPr>
            <p:nvPr/>
          </p:nvPicPr>
          <p:blipFill rotWithShape="1">
            <a:blip r:embed="rId9"/>
            <a:srcRect/>
            <a:stretch>
              <a:fillRect/>
            </a:stretch>
          </p:blipFill>
          <p:spPr>
            <a:xfrm>
              <a:off x="11893" y="4378"/>
              <a:ext cx="548" cy="756"/>
            </a:xfrm>
            <a:prstGeom prst="rect">
              <a:avLst/>
            </a:prstGeom>
            <a:effectLst>
              <a:reflection blurRad="6350" stA="55000" endPos="15000" dist="6350" dir="5400000" sy="-100000" algn="bl" rotWithShape="0"/>
            </a:effectLst>
          </p:spPr>
        </p:pic>
        <p:pic>
          <p:nvPicPr>
            <p:cNvPr id="119" name="图片 74"/>
            <p:cNvPicPr>
              <a:picLocks noChangeAspect="1"/>
            </p:cNvPicPr>
            <p:nvPr/>
          </p:nvPicPr>
          <p:blipFill rotWithShape="1">
            <a:blip r:embed="rId9"/>
            <a:srcRect/>
            <a:stretch>
              <a:fillRect/>
            </a:stretch>
          </p:blipFill>
          <p:spPr>
            <a:xfrm>
              <a:off x="11893" y="5218"/>
              <a:ext cx="548" cy="757"/>
            </a:xfrm>
            <a:prstGeom prst="rect">
              <a:avLst/>
            </a:prstGeom>
            <a:effectLst>
              <a:reflection blurRad="6350" stA="55000" endPos="15000" dist="6350" dir="5400000" sy="-100000" algn="bl" rotWithShape="0"/>
            </a:effectLst>
          </p:spPr>
        </p:pic>
        <p:pic>
          <p:nvPicPr>
            <p:cNvPr id="120" name="图片 76"/>
            <p:cNvPicPr>
              <a:picLocks noChangeAspect="1"/>
            </p:cNvPicPr>
            <p:nvPr/>
          </p:nvPicPr>
          <p:blipFill rotWithShape="1">
            <a:blip r:embed="rId11"/>
            <a:srcRect/>
            <a:stretch>
              <a:fillRect/>
            </a:stretch>
          </p:blipFill>
          <p:spPr>
            <a:xfrm>
              <a:off x="11893" y="6061"/>
              <a:ext cx="544" cy="755"/>
            </a:xfrm>
            <a:prstGeom prst="rect">
              <a:avLst/>
            </a:prstGeom>
            <a:effectLst>
              <a:reflection blurRad="6350" stA="55000" endPos="15000" dist="6350" dir="5400000" sy="-100000" algn="bl" rotWithShape="0"/>
            </a:effectLst>
          </p:spPr>
        </p:pic>
        <p:pic>
          <p:nvPicPr>
            <p:cNvPr id="121" name="图片 76"/>
            <p:cNvPicPr>
              <a:picLocks noChangeAspect="1"/>
            </p:cNvPicPr>
            <p:nvPr/>
          </p:nvPicPr>
          <p:blipFill rotWithShape="1">
            <a:blip r:embed="rId11"/>
            <a:srcRect/>
            <a:stretch>
              <a:fillRect/>
            </a:stretch>
          </p:blipFill>
          <p:spPr>
            <a:xfrm>
              <a:off x="11893" y="6901"/>
              <a:ext cx="544" cy="755"/>
            </a:xfrm>
            <a:prstGeom prst="rect">
              <a:avLst/>
            </a:prstGeom>
            <a:effectLst>
              <a:reflection blurRad="6350" stA="55000" endPos="15000" dist="6350" dir="5400000" sy="-100000" algn="bl" rotWithShape="0"/>
            </a:effectLst>
          </p:spPr>
        </p:pic>
      </p:grpSp>
      <p:grpSp>
        <p:nvGrpSpPr>
          <p:cNvPr id="122" name="Group 152"/>
          <p:cNvGrpSpPr/>
          <p:nvPr/>
        </p:nvGrpSpPr>
        <p:grpSpPr>
          <a:xfrm rot="0">
            <a:off x="10617835" y="1538605"/>
            <a:ext cx="445770" cy="4703445"/>
            <a:chOff x="12494" y="1881"/>
            <a:chExt cx="548" cy="5770"/>
          </a:xfrm>
        </p:grpSpPr>
        <p:pic>
          <p:nvPicPr>
            <p:cNvPr id="123" name="图片 18"/>
            <p:cNvPicPr>
              <a:picLocks noChangeAspect="1"/>
            </p:cNvPicPr>
            <p:nvPr/>
          </p:nvPicPr>
          <p:blipFill rotWithShape="1">
            <a:blip r:embed="rId8"/>
            <a:srcRect/>
            <a:stretch>
              <a:fillRect/>
            </a:stretch>
          </p:blipFill>
          <p:spPr>
            <a:xfrm>
              <a:off x="12497" y="1881"/>
              <a:ext cx="545" cy="751"/>
            </a:xfrm>
            <a:prstGeom prst="rect">
              <a:avLst/>
            </a:prstGeom>
            <a:effectLst>
              <a:reflection blurRad="6350" stA="55000" endPos="15000" dist="6350" dir="5400000" sy="-100000" algn="bl" rotWithShape="0"/>
            </a:effectLst>
          </p:spPr>
        </p:pic>
        <p:pic>
          <p:nvPicPr>
            <p:cNvPr id="126" name="图片 74"/>
            <p:cNvPicPr>
              <a:picLocks noChangeAspect="1"/>
            </p:cNvPicPr>
            <p:nvPr/>
          </p:nvPicPr>
          <p:blipFill rotWithShape="1">
            <a:blip r:embed="rId9"/>
            <a:srcRect/>
            <a:stretch>
              <a:fillRect/>
            </a:stretch>
          </p:blipFill>
          <p:spPr>
            <a:xfrm>
              <a:off x="12494" y="2711"/>
              <a:ext cx="548" cy="756"/>
            </a:xfrm>
            <a:prstGeom prst="rect">
              <a:avLst/>
            </a:prstGeom>
            <a:effectLst>
              <a:reflection blurRad="6350" stA="55000" endPos="15000" dist="6350" dir="5400000" sy="-100000" algn="bl" rotWithShape="0"/>
            </a:effectLst>
          </p:spPr>
        </p:pic>
        <p:pic>
          <p:nvPicPr>
            <p:cNvPr id="127" name="图片 18"/>
            <p:cNvPicPr>
              <a:picLocks noChangeAspect="1"/>
            </p:cNvPicPr>
            <p:nvPr/>
          </p:nvPicPr>
          <p:blipFill rotWithShape="1">
            <a:blip r:embed="rId8"/>
            <a:srcRect/>
            <a:stretch>
              <a:fillRect/>
            </a:stretch>
          </p:blipFill>
          <p:spPr>
            <a:xfrm>
              <a:off x="12497" y="3547"/>
              <a:ext cx="545" cy="752"/>
            </a:xfrm>
            <a:prstGeom prst="rect">
              <a:avLst/>
            </a:prstGeom>
            <a:effectLst>
              <a:reflection blurRad="6350" stA="55000" endPos="15000" dist="6350" dir="5400000" sy="-100000" algn="bl" rotWithShape="0"/>
            </a:effectLst>
          </p:spPr>
        </p:pic>
        <p:pic>
          <p:nvPicPr>
            <p:cNvPr id="128" name="图片 74"/>
            <p:cNvPicPr>
              <a:picLocks noChangeAspect="1"/>
            </p:cNvPicPr>
            <p:nvPr/>
          </p:nvPicPr>
          <p:blipFill rotWithShape="1">
            <a:blip r:embed="rId9"/>
            <a:srcRect/>
            <a:stretch>
              <a:fillRect/>
            </a:stretch>
          </p:blipFill>
          <p:spPr>
            <a:xfrm>
              <a:off x="12494" y="4378"/>
              <a:ext cx="548" cy="756"/>
            </a:xfrm>
            <a:prstGeom prst="rect">
              <a:avLst/>
            </a:prstGeom>
            <a:effectLst>
              <a:reflection blurRad="6350" stA="55000" endPos="15000" dist="6350" dir="5400000" sy="-100000" algn="bl" rotWithShape="0"/>
            </a:effectLst>
          </p:spPr>
        </p:pic>
        <p:pic>
          <p:nvPicPr>
            <p:cNvPr id="129" name="图片 74"/>
            <p:cNvPicPr>
              <a:picLocks noChangeAspect="1"/>
            </p:cNvPicPr>
            <p:nvPr/>
          </p:nvPicPr>
          <p:blipFill rotWithShape="1">
            <a:blip r:embed="rId9"/>
            <a:srcRect/>
            <a:stretch>
              <a:fillRect/>
            </a:stretch>
          </p:blipFill>
          <p:spPr>
            <a:xfrm>
              <a:off x="12494" y="5218"/>
              <a:ext cx="548" cy="757"/>
            </a:xfrm>
            <a:prstGeom prst="rect">
              <a:avLst/>
            </a:prstGeom>
            <a:effectLst>
              <a:reflection blurRad="6350" stA="55000" endPos="15000" dist="6350" dir="5400000" sy="-100000" algn="bl" rotWithShape="0"/>
            </a:effectLst>
          </p:spPr>
        </p:pic>
        <p:pic>
          <p:nvPicPr>
            <p:cNvPr id="130" name="图片 78"/>
            <p:cNvPicPr>
              <a:picLocks noChangeAspect="1"/>
            </p:cNvPicPr>
            <p:nvPr/>
          </p:nvPicPr>
          <p:blipFill rotWithShape="1">
            <a:blip r:embed="rId13"/>
            <a:srcRect/>
            <a:stretch>
              <a:fillRect/>
            </a:stretch>
          </p:blipFill>
          <p:spPr>
            <a:xfrm>
              <a:off x="12498" y="6061"/>
              <a:ext cx="544" cy="750"/>
            </a:xfrm>
            <a:prstGeom prst="rect">
              <a:avLst/>
            </a:prstGeom>
            <a:effectLst>
              <a:reflection blurRad="6350" stA="55000" endPos="15000" dist="6350" dir="5400000" sy="-100000" algn="bl" rotWithShape="0"/>
            </a:effectLst>
          </p:spPr>
        </p:pic>
        <p:pic>
          <p:nvPicPr>
            <p:cNvPr id="131" name="图片 78"/>
            <p:cNvPicPr>
              <a:picLocks noChangeAspect="1"/>
            </p:cNvPicPr>
            <p:nvPr/>
          </p:nvPicPr>
          <p:blipFill rotWithShape="1">
            <a:blip r:embed="rId13"/>
            <a:srcRect/>
            <a:stretch>
              <a:fillRect/>
            </a:stretch>
          </p:blipFill>
          <p:spPr>
            <a:xfrm>
              <a:off x="12498" y="6901"/>
              <a:ext cx="544" cy="750"/>
            </a:xfrm>
            <a:prstGeom prst="rect">
              <a:avLst/>
            </a:prstGeom>
            <a:effectLst>
              <a:reflection blurRad="6350" stA="55000" endPos="15000" dist="6350" dir="5400000" sy="-100000" algn="bl" rotWithShape="0"/>
            </a:effectLst>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descr="资源11 1@4x"/>
          <p:cNvPicPr>
            <a:picLocks noChangeAspect="1"/>
          </p:cNvPicPr>
          <p:nvPr/>
        </p:nvPicPr>
        <p:blipFill>
          <a:blip r:embed="rId1">
            <a:lum contrast="6000"/>
          </a:blip>
          <a:stretch>
            <a:fillRect/>
          </a:stretch>
        </p:blipFill>
        <p:spPr>
          <a:xfrm>
            <a:off x="0" y="0"/>
            <a:ext cx="12192000" cy="6858000"/>
          </a:xfrm>
          <a:prstGeom prst="rect">
            <a:avLst/>
          </a:prstGeom>
        </p:spPr>
      </p:pic>
      <p:sp>
        <p:nvSpPr>
          <p:cNvPr id="5" name="Text 2"/>
          <p:cNvSpPr/>
          <p:nvPr>
            <p:custDataLst>
              <p:tags r:id="rId2"/>
            </p:custDataLst>
          </p:nvPr>
        </p:nvSpPr>
        <p:spPr>
          <a:xfrm>
            <a:off x="604520" y="397510"/>
            <a:ext cx="2936240" cy="824865"/>
          </a:xfrm>
          <a:prstGeom prst="rect">
            <a:avLst/>
          </a:prstGeom>
          <a:noFill/>
          <a:effectLst>
            <a:outerShdw blurRad="177800" dist="38100" dir="5400000" algn="t" rotWithShape="0">
              <a:prstClr val="black">
                <a:alpha val="75000"/>
              </a:prstClr>
            </a:outerShdw>
          </a:effectLst>
        </p:spPr>
        <p:txBody>
          <a:bodyPr wrap="none" rtlCol="0" anchor="t"/>
          <a:p>
            <a:pPr marL="0" indent="0" algn="l">
              <a:lnSpc>
                <a:spcPts val="6495"/>
              </a:lnSpc>
              <a:buNone/>
            </a:pPr>
            <a:r>
              <a:rPr lang="zh-CN" altLang="en-US" sz="5195" b="1" kern="0" spc="-156" dirty="0">
                <a:solidFill>
                  <a:schemeClr val="bg1"/>
                </a:solidFill>
                <a:latin typeface="思源黑体 CN Bold" panose="020B0800000000000000" charset="-122"/>
                <a:ea typeface="思源黑体 CN Bold" panose="020B0800000000000000" charset="-122"/>
                <a:cs typeface="Inter" pitchFamily="34" charset="-120"/>
              </a:rPr>
              <a:t>资质荣誉</a:t>
            </a:r>
            <a:endParaRPr lang="zh-CN" altLang="en-US" sz="5195" b="1" kern="0" spc="-156" dirty="0">
              <a:solidFill>
                <a:schemeClr val="bg1"/>
              </a:solidFill>
              <a:latin typeface="思源黑体 CN Bold" panose="020B0800000000000000" charset="-122"/>
              <a:ea typeface="思源黑体 CN Bold" panose="020B0800000000000000" charset="-122"/>
              <a:cs typeface="Inter" pitchFamily="34" charset="-120"/>
            </a:endParaRPr>
          </a:p>
        </p:txBody>
      </p:sp>
      <p:sp>
        <p:nvSpPr>
          <p:cNvPr id="9" name="文本框 8"/>
          <p:cNvSpPr txBox="1"/>
          <p:nvPr/>
        </p:nvSpPr>
        <p:spPr>
          <a:xfrm>
            <a:off x="8248015" y="3701415"/>
            <a:ext cx="1248410" cy="229870"/>
          </a:xfrm>
          <a:prstGeom prst="rect">
            <a:avLst/>
          </a:prstGeom>
          <a:noFill/>
        </p:spPr>
        <p:txBody>
          <a:bodyPr wrap="square" rtlCol="0">
            <a:spAutoFit/>
          </a:bodyPr>
          <a:p>
            <a:pPr algn="ctr"/>
            <a:r>
              <a:rPr kumimoji="1" lang="zh-CN" altLang="en-US" sz="900" b="1" dirty="0">
                <a:solidFill>
                  <a:schemeClr val="tx1">
                    <a:lumMod val="85000"/>
                    <a:lumOff val="15000"/>
                  </a:schemeClr>
                </a:solidFill>
                <a:latin typeface="微软雅黑" panose="020B0503020204020204" charset="-122"/>
                <a:ea typeface="微软雅黑" panose="020B0503020204020204" charset="-122"/>
              </a:rPr>
              <a:t>消毒产品卫生许可证</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sp>
        <p:nvSpPr>
          <p:cNvPr id="10" name="文本框 9"/>
          <p:cNvSpPr txBox="1"/>
          <p:nvPr/>
        </p:nvSpPr>
        <p:spPr>
          <a:xfrm>
            <a:off x="1005840" y="3701415"/>
            <a:ext cx="1130935" cy="229870"/>
          </a:xfrm>
          <a:prstGeom prst="rect">
            <a:avLst/>
          </a:prstGeom>
          <a:noFill/>
        </p:spPr>
        <p:txBody>
          <a:bodyPr wrap="square" rtlCol="0">
            <a:spAutoFit/>
          </a:bodyPr>
          <a:p>
            <a:r>
              <a:rPr kumimoji="1" lang="zh-CN" altLang="en-US" sz="900" b="1" dirty="0">
                <a:solidFill>
                  <a:schemeClr val="tx1">
                    <a:lumMod val="85000"/>
                    <a:lumOff val="15000"/>
                  </a:schemeClr>
                </a:solidFill>
                <a:latin typeface="微软雅黑" panose="020B0503020204020204" charset="-122"/>
                <a:ea typeface="微软雅黑" panose="020B0503020204020204" charset="-122"/>
              </a:rPr>
              <a:t>高新技术企业证书</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7" name="图片 6" descr="E:\小笨智能资料\企业资料\产品介绍\手册\手册荣誉资质\8 2020政法智能化建设智慧检务十大创新产品.jpg8 2020政法智能化建设智慧检务十大创新产品"/>
          <p:cNvPicPr>
            <a:picLocks noChangeAspect="1"/>
          </p:cNvPicPr>
          <p:nvPr/>
        </p:nvPicPr>
        <p:blipFill>
          <a:blip r:embed="rId3"/>
          <a:srcRect/>
          <a:stretch>
            <a:fillRect/>
          </a:stretch>
        </p:blipFill>
        <p:spPr>
          <a:xfrm>
            <a:off x="2647950" y="2393315"/>
            <a:ext cx="1480820" cy="1065530"/>
          </a:xfrm>
          <a:prstGeom prst="rect">
            <a:avLst/>
          </a:prstGeom>
          <a:ln w="57150" cmpd="sng">
            <a:solidFill>
              <a:srgbClr val="521315"/>
            </a:solidFill>
            <a:prstDash val="solid"/>
          </a:ln>
          <a:effectLst>
            <a:reflection blurRad="6350" stA="25000" endA="300" endPos="20000" dir="5400000" sy="-100000" algn="bl" rotWithShape="0"/>
          </a:effectLst>
        </p:spPr>
      </p:pic>
      <p:sp>
        <p:nvSpPr>
          <p:cNvPr id="8" name="文本框 7"/>
          <p:cNvSpPr txBox="1"/>
          <p:nvPr/>
        </p:nvSpPr>
        <p:spPr>
          <a:xfrm>
            <a:off x="2710180" y="3701415"/>
            <a:ext cx="1366520" cy="229870"/>
          </a:xfrm>
          <a:prstGeom prst="rect">
            <a:avLst/>
          </a:prstGeom>
          <a:noFill/>
        </p:spPr>
        <p:txBody>
          <a:bodyPr wrap="square" rtlCol="0">
            <a:spAutoFit/>
          </a:bodyPr>
          <a:p>
            <a:r>
              <a:rPr kumimoji="1" lang="zh-CN" altLang="en-US" sz="900" b="1" dirty="0">
                <a:solidFill>
                  <a:schemeClr val="tx1">
                    <a:lumMod val="85000"/>
                    <a:lumOff val="15000"/>
                  </a:schemeClr>
                </a:solidFill>
                <a:latin typeface="微软雅黑" panose="020B0503020204020204" charset="-122"/>
                <a:ea typeface="微软雅黑" panose="020B0503020204020204" charset="-122"/>
              </a:rPr>
              <a:t>智慧检务十大创新产品</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20" name="图片 19"/>
          <p:cNvPicPr/>
          <p:nvPr/>
        </p:nvPicPr>
        <p:blipFill>
          <a:blip r:embed="rId4"/>
          <a:stretch>
            <a:fillRect/>
          </a:stretch>
        </p:blipFill>
        <p:spPr>
          <a:xfrm>
            <a:off x="4441190" y="2345055"/>
            <a:ext cx="1492885" cy="1153795"/>
          </a:xfrm>
          <a:prstGeom prst="rect">
            <a:avLst/>
          </a:prstGeom>
          <a:effectLst>
            <a:reflection blurRad="6350" stA="25000" endA="300" endPos="20000" dir="5400000" sy="-100000" algn="bl" rotWithShape="0"/>
          </a:effectLst>
        </p:spPr>
      </p:pic>
      <p:sp>
        <p:nvSpPr>
          <p:cNvPr id="21" name="文本框 20"/>
          <p:cNvSpPr txBox="1"/>
          <p:nvPr/>
        </p:nvSpPr>
        <p:spPr>
          <a:xfrm>
            <a:off x="4683125" y="3701415"/>
            <a:ext cx="1026160" cy="229870"/>
          </a:xfrm>
          <a:prstGeom prst="rect">
            <a:avLst/>
          </a:prstGeom>
          <a:noFill/>
        </p:spPr>
        <p:txBody>
          <a:bodyPr wrap="square" rtlCol="0">
            <a:spAutoFit/>
          </a:bodyPr>
          <a:p>
            <a:r>
              <a:rPr kumimoji="1" lang="en-US" altLang="zh-CN" sz="900" b="1" dirty="0">
                <a:solidFill>
                  <a:schemeClr val="tx1">
                    <a:lumMod val="85000"/>
                    <a:lumOff val="15000"/>
                  </a:schemeClr>
                </a:solidFill>
                <a:latin typeface="微软雅黑" panose="020B0503020204020204" charset="-122"/>
                <a:ea typeface="微软雅黑" panose="020B0503020204020204" charset="-122"/>
              </a:rPr>
              <a:t>AAA</a:t>
            </a:r>
            <a:r>
              <a:rPr kumimoji="1" lang="zh-CN" altLang="en-US" sz="900" b="1" dirty="0">
                <a:solidFill>
                  <a:schemeClr val="tx1">
                    <a:lumMod val="85000"/>
                    <a:lumOff val="15000"/>
                  </a:schemeClr>
                </a:solidFill>
                <a:latin typeface="微软雅黑" panose="020B0503020204020204" charset="-122"/>
                <a:ea typeface="微软雅黑" panose="020B0503020204020204" charset="-122"/>
              </a:rPr>
              <a:t>级信用企业</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22" name="图片 21"/>
          <p:cNvPicPr>
            <a:picLocks noChangeAspect="1"/>
          </p:cNvPicPr>
          <p:nvPr/>
        </p:nvPicPr>
        <p:blipFill>
          <a:blip r:embed="rId5"/>
          <a:stretch>
            <a:fillRect/>
          </a:stretch>
        </p:blipFill>
        <p:spPr>
          <a:xfrm>
            <a:off x="4313555" y="4288155"/>
            <a:ext cx="1112520" cy="1576705"/>
          </a:xfrm>
          <a:prstGeom prst="rect">
            <a:avLst/>
          </a:prstGeom>
          <a:effectLst>
            <a:reflection blurRad="6350" stA="25000" endA="300" endPos="20000" dir="5400000" sy="-100000" algn="bl" rotWithShape="0"/>
          </a:effectLst>
        </p:spPr>
      </p:pic>
      <p:sp>
        <p:nvSpPr>
          <p:cNvPr id="23" name="文本框 22"/>
          <p:cNvSpPr txBox="1"/>
          <p:nvPr/>
        </p:nvSpPr>
        <p:spPr>
          <a:xfrm>
            <a:off x="4438015" y="6021705"/>
            <a:ext cx="845185" cy="229870"/>
          </a:xfrm>
          <a:prstGeom prst="rect">
            <a:avLst/>
          </a:prstGeom>
          <a:noFill/>
        </p:spPr>
        <p:txBody>
          <a:bodyPr wrap="square" rtlCol="0">
            <a:spAutoFit/>
          </a:bodyPr>
          <a:p>
            <a:pPr algn="ctr"/>
            <a:r>
              <a:rPr kumimoji="1" lang="en-US" altLang="zh-CN" sz="900" b="1" dirty="0">
                <a:solidFill>
                  <a:schemeClr val="tx1">
                    <a:lumMod val="85000"/>
                    <a:lumOff val="15000"/>
                  </a:schemeClr>
                </a:solidFill>
                <a:latin typeface="微软雅黑" panose="020B0503020204020204" charset="-122"/>
                <a:ea typeface="微软雅黑" panose="020B0503020204020204" charset="-122"/>
              </a:rPr>
              <a:t>CCC</a:t>
            </a:r>
            <a:r>
              <a:rPr kumimoji="1" lang="zh-CN" altLang="en-US" sz="900" b="1" dirty="0">
                <a:solidFill>
                  <a:schemeClr val="tx1">
                    <a:lumMod val="85000"/>
                    <a:lumOff val="15000"/>
                  </a:schemeClr>
                </a:solidFill>
                <a:latin typeface="微软雅黑" panose="020B0503020204020204" charset="-122"/>
                <a:ea typeface="微软雅黑" panose="020B0503020204020204" charset="-122"/>
              </a:rPr>
              <a:t>证书</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24" name="图片 23"/>
          <p:cNvPicPr>
            <a:picLocks noChangeAspect="1"/>
          </p:cNvPicPr>
          <p:nvPr/>
        </p:nvPicPr>
        <p:blipFill>
          <a:blip r:embed="rId6"/>
          <a:stretch>
            <a:fillRect/>
          </a:stretch>
        </p:blipFill>
        <p:spPr>
          <a:xfrm>
            <a:off x="5662295" y="4288155"/>
            <a:ext cx="1115060" cy="1576705"/>
          </a:xfrm>
          <a:prstGeom prst="rect">
            <a:avLst/>
          </a:prstGeom>
          <a:effectLst>
            <a:reflection blurRad="6350" stA="25000" endA="300" endPos="20000" dir="5400000" sy="-100000" algn="bl" rotWithShape="0"/>
          </a:effectLst>
        </p:spPr>
      </p:pic>
      <p:sp>
        <p:nvSpPr>
          <p:cNvPr id="25" name="文本框 24"/>
          <p:cNvSpPr txBox="1"/>
          <p:nvPr/>
        </p:nvSpPr>
        <p:spPr>
          <a:xfrm>
            <a:off x="5803900" y="6021705"/>
            <a:ext cx="845185" cy="229870"/>
          </a:xfrm>
          <a:prstGeom prst="rect">
            <a:avLst/>
          </a:prstGeom>
          <a:noFill/>
        </p:spPr>
        <p:txBody>
          <a:bodyPr wrap="square" rtlCol="0">
            <a:spAutoFit/>
          </a:bodyPr>
          <a:p>
            <a:pPr algn="ctr"/>
            <a:r>
              <a:rPr kumimoji="1" lang="zh-CN" altLang="en-US" sz="900" b="1" dirty="0">
                <a:solidFill>
                  <a:schemeClr val="tx1">
                    <a:lumMod val="85000"/>
                    <a:lumOff val="15000"/>
                  </a:schemeClr>
                </a:solidFill>
                <a:latin typeface="微软雅黑" panose="020B0503020204020204" charset="-122"/>
                <a:ea typeface="微软雅黑" panose="020B0503020204020204" charset="-122"/>
              </a:rPr>
              <a:t>对外贸易</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26" name="图片 25"/>
          <p:cNvPicPr>
            <a:picLocks noChangeAspect="1"/>
          </p:cNvPicPr>
          <p:nvPr/>
        </p:nvPicPr>
        <p:blipFill>
          <a:blip r:embed="rId7"/>
          <a:stretch>
            <a:fillRect/>
          </a:stretch>
        </p:blipFill>
        <p:spPr>
          <a:xfrm>
            <a:off x="7003415" y="4288155"/>
            <a:ext cx="1115060" cy="1576705"/>
          </a:xfrm>
          <a:prstGeom prst="rect">
            <a:avLst/>
          </a:prstGeom>
          <a:effectLst>
            <a:reflection blurRad="6350" stA="25000" endA="300" endPos="20000" dir="5400000" sy="-100000" algn="bl" rotWithShape="0"/>
          </a:effectLst>
        </p:spPr>
      </p:pic>
      <p:sp>
        <p:nvSpPr>
          <p:cNvPr id="27" name="文本框 26"/>
          <p:cNvSpPr txBox="1"/>
          <p:nvPr/>
        </p:nvSpPr>
        <p:spPr>
          <a:xfrm>
            <a:off x="7222490" y="6021705"/>
            <a:ext cx="791210" cy="229870"/>
          </a:xfrm>
          <a:prstGeom prst="rect">
            <a:avLst/>
          </a:prstGeom>
          <a:noFill/>
        </p:spPr>
        <p:txBody>
          <a:bodyPr wrap="square" rtlCol="0">
            <a:spAutoFit/>
          </a:bodyPr>
          <a:p>
            <a:pPr algn="ctr"/>
            <a:r>
              <a:rPr kumimoji="1" lang="en-US" altLang="zh-CN" sz="900" b="1" dirty="0">
                <a:solidFill>
                  <a:schemeClr val="tx1">
                    <a:lumMod val="85000"/>
                    <a:lumOff val="15000"/>
                  </a:schemeClr>
                </a:solidFill>
                <a:latin typeface="微软雅黑" panose="020B0503020204020204" charset="-122"/>
                <a:ea typeface="微软雅黑" panose="020B0503020204020204" charset="-122"/>
              </a:rPr>
              <a:t>CE-</a:t>
            </a:r>
            <a:r>
              <a:rPr kumimoji="1" lang="zh-CN" altLang="en-US" sz="900" b="1" dirty="0">
                <a:solidFill>
                  <a:schemeClr val="tx1">
                    <a:lumMod val="85000"/>
                    <a:lumOff val="15000"/>
                  </a:schemeClr>
                </a:solidFill>
                <a:latin typeface="微软雅黑" panose="020B0503020204020204" charset="-122"/>
                <a:ea typeface="微软雅黑" panose="020B0503020204020204" charset="-122"/>
              </a:rPr>
              <a:t>认证</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30" name="图片 29" descr="E:\小笨智能资料\资质证书\恰佩克奖 2022.jpg恰佩克奖 2022"/>
          <p:cNvPicPr/>
          <p:nvPr/>
        </p:nvPicPr>
        <p:blipFill>
          <a:blip r:embed="rId8"/>
          <a:srcRect/>
          <a:stretch>
            <a:fillRect/>
          </a:stretch>
        </p:blipFill>
        <p:spPr>
          <a:xfrm>
            <a:off x="2969895" y="4288790"/>
            <a:ext cx="1169670" cy="1576070"/>
          </a:xfrm>
          <a:prstGeom prst="rect">
            <a:avLst/>
          </a:prstGeom>
          <a:effectLst>
            <a:reflection blurRad="6350" stA="25000" endA="300" endPos="20000" dir="5400000" sy="-100000" algn="bl" rotWithShape="0"/>
          </a:effectLst>
        </p:spPr>
      </p:pic>
      <p:sp>
        <p:nvSpPr>
          <p:cNvPr id="31" name="文本框 30"/>
          <p:cNvSpPr txBox="1"/>
          <p:nvPr/>
        </p:nvSpPr>
        <p:spPr>
          <a:xfrm>
            <a:off x="3100070" y="6021705"/>
            <a:ext cx="1146175" cy="229870"/>
          </a:xfrm>
          <a:prstGeom prst="rect">
            <a:avLst/>
          </a:prstGeom>
          <a:noFill/>
        </p:spPr>
        <p:txBody>
          <a:bodyPr wrap="square" rtlCol="0">
            <a:spAutoFit/>
          </a:bodyPr>
          <a:p>
            <a:r>
              <a:rPr kumimoji="1" lang="zh-CN" altLang="en-US" sz="900" b="1" dirty="0">
                <a:solidFill>
                  <a:schemeClr val="tx1">
                    <a:lumMod val="85000"/>
                    <a:lumOff val="15000"/>
                  </a:schemeClr>
                </a:solidFill>
                <a:latin typeface="微软雅黑" panose="020B0503020204020204" charset="-122"/>
                <a:ea typeface="微软雅黑" panose="020B0503020204020204" charset="-122"/>
              </a:rPr>
              <a:t>恰佩克奖证书</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32" name="图片 31"/>
          <p:cNvPicPr/>
          <p:nvPr/>
        </p:nvPicPr>
        <p:blipFill>
          <a:blip r:embed="rId9"/>
          <a:stretch>
            <a:fillRect/>
          </a:stretch>
        </p:blipFill>
        <p:spPr>
          <a:xfrm>
            <a:off x="8325485" y="4288155"/>
            <a:ext cx="1115060" cy="1576705"/>
          </a:xfrm>
          <a:prstGeom prst="rect">
            <a:avLst/>
          </a:prstGeom>
          <a:effectLst>
            <a:reflection blurRad="6350" stA="25000" endA="300" endPos="20000" dir="5400000" sy="-100000" algn="bl" rotWithShape="0"/>
          </a:effectLst>
        </p:spPr>
      </p:pic>
      <p:sp>
        <p:nvSpPr>
          <p:cNvPr id="34" name="文本框 33"/>
          <p:cNvSpPr txBox="1"/>
          <p:nvPr/>
        </p:nvSpPr>
        <p:spPr>
          <a:xfrm>
            <a:off x="8463280" y="6021705"/>
            <a:ext cx="894715" cy="229870"/>
          </a:xfrm>
          <a:prstGeom prst="rect">
            <a:avLst/>
          </a:prstGeom>
          <a:noFill/>
        </p:spPr>
        <p:txBody>
          <a:bodyPr wrap="square" rtlCol="0">
            <a:spAutoFit/>
          </a:bodyPr>
          <a:p>
            <a:r>
              <a:rPr kumimoji="1" lang="zh-CN" altLang="en-US" sz="900" b="1" dirty="0">
                <a:solidFill>
                  <a:schemeClr val="tx1">
                    <a:lumMod val="85000"/>
                    <a:lumOff val="15000"/>
                  </a:schemeClr>
                </a:solidFill>
                <a:latin typeface="微软雅黑" panose="020B0503020204020204" charset="-122"/>
                <a:ea typeface="微软雅黑" panose="020B0503020204020204" charset="-122"/>
              </a:rPr>
              <a:t>二级医疗备案</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36" name="图片 35"/>
          <p:cNvPicPr/>
          <p:nvPr/>
        </p:nvPicPr>
        <p:blipFill>
          <a:blip r:embed="rId10"/>
          <a:stretch>
            <a:fillRect/>
          </a:stretch>
        </p:blipFill>
        <p:spPr>
          <a:xfrm>
            <a:off x="9646920" y="4288155"/>
            <a:ext cx="1115060" cy="1576705"/>
          </a:xfrm>
          <a:prstGeom prst="rect">
            <a:avLst/>
          </a:prstGeom>
          <a:effectLst>
            <a:reflection blurRad="6350" stA="25000" endA="300" endPos="20000" dir="5400000" sy="-100000" algn="bl" rotWithShape="0"/>
          </a:effectLst>
        </p:spPr>
      </p:pic>
      <p:sp>
        <p:nvSpPr>
          <p:cNvPr id="37" name="文本框 36"/>
          <p:cNvSpPr txBox="1"/>
          <p:nvPr/>
        </p:nvSpPr>
        <p:spPr>
          <a:xfrm>
            <a:off x="9869170" y="6021705"/>
            <a:ext cx="659765" cy="229870"/>
          </a:xfrm>
          <a:prstGeom prst="rect">
            <a:avLst/>
          </a:prstGeom>
          <a:noFill/>
        </p:spPr>
        <p:txBody>
          <a:bodyPr wrap="square" rtlCol="0">
            <a:spAutoFit/>
          </a:bodyPr>
          <a:p>
            <a:r>
              <a:rPr kumimoji="1" lang="zh-CN" altLang="en-US" sz="900" b="1" dirty="0">
                <a:solidFill>
                  <a:schemeClr val="tx1">
                    <a:lumMod val="85000"/>
                    <a:lumOff val="15000"/>
                  </a:schemeClr>
                </a:solidFill>
                <a:latin typeface="微软雅黑" panose="020B0503020204020204" charset="-122"/>
                <a:ea typeface="微软雅黑" panose="020B0503020204020204" charset="-122"/>
              </a:rPr>
              <a:t>检测报告</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38" name="图片 37"/>
          <p:cNvPicPr/>
          <p:nvPr/>
        </p:nvPicPr>
        <p:blipFill>
          <a:blip r:embed="rId11"/>
          <a:stretch>
            <a:fillRect/>
          </a:stretch>
        </p:blipFill>
        <p:spPr>
          <a:xfrm rot="16200000">
            <a:off x="6427470" y="2067560"/>
            <a:ext cx="1197610" cy="1708150"/>
          </a:xfrm>
          <a:prstGeom prst="rect">
            <a:avLst/>
          </a:prstGeom>
          <a:effectLst>
            <a:reflection blurRad="6350" stA="25000" endA="300" endPos="20000" dir="5400000" sy="-100000" algn="bl" rotWithShape="0"/>
          </a:effectLst>
        </p:spPr>
      </p:pic>
      <p:sp>
        <p:nvSpPr>
          <p:cNvPr id="39" name="文本框 38"/>
          <p:cNvSpPr txBox="1"/>
          <p:nvPr/>
        </p:nvSpPr>
        <p:spPr>
          <a:xfrm>
            <a:off x="6530975" y="3701415"/>
            <a:ext cx="1064260" cy="229870"/>
          </a:xfrm>
          <a:prstGeom prst="rect">
            <a:avLst/>
          </a:prstGeom>
          <a:noFill/>
        </p:spPr>
        <p:txBody>
          <a:bodyPr wrap="square" rtlCol="0">
            <a:spAutoFit/>
          </a:bodyPr>
          <a:p>
            <a:pPr algn="ctr"/>
            <a:r>
              <a:rPr kumimoji="1" lang="zh-CN" altLang="en-US" sz="900" b="1" dirty="0">
                <a:solidFill>
                  <a:schemeClr val="tx1">
                    <a:lumMod val="85000"/>
                    <a:lumOff val="15000"/>
                  </a:schemeClr>
                </a:solidFill>
                <a:latin typeface="微软雅黑" panose="020B0503020204020204" charset="-122"/>
                <a:ea typeface="微软雅黑" panose="020B0503020204020204" charset="-122"/>
              </a:rPr>
              <a:t>工信部</a:t>
            </a:r>
            <a:r>
              <a:rPr kumimoji="1" lang="en-US" altLang="zh-CN" sz="900" b="1" dirty="0">
                <a:solidFill>
                  <a:schemeClr val="tx1">
                    <a:lumMod val="85000"/>
                    <a:lumOff val="15000"/>
                  </a:schemeClr>
                </a:solidFill>
                <a:latin typeface="微软雅黑" panose="020B0503020204020204" charset="-122"/>
                <a:ea typeface="微软雅黑" panose="020B0503020204020204" charset="-122"/>
              </a:rPr>
              <a:t>-</a:t>
            </a:r>
            <a:r>
              <a:rPr kumimoji="1" lang="zh-CN" altLang="en-US" sz="900" b="1" dirty="0">
                <a:solidFill>
                  <a:schemeClr val="tx1">
                    <a:lumMod val="85000"/>
                    <a:lumOff val="15000"/>
                  </a:schemeClr>
                </a:solidFill>
                <a:latin typeface="微软雅黑" panose="020B0503020204020204" charset="-122"/>
                <a:ea typeface="微软雅黑" panose="020B0503020204020204" charset="-122"/>
              </a:rPr>
              <a:t>抗疫表彰</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44" name="图片 43"/>
          <p:cNvPicPr>
            <a:picLocks noChangeAspect="1"/>
          </p:cNvPicPr>
          <p:nvPr/>
        </p:nvPicPr>
        <p:blipFill>
          <a:blip r:embed="rId12"/>
          <a:stretch>
            <a:fillRect/>
          </a:stretch>
        </p:blipFill>
        <p:spPr>
          <a:xfrm rot="16200000">
            <a:off x="8265795" y="2108200"/>
            <a:ext cx="1209675" cy="1638935"/>
          </a:xfrm>
          <a:prstGeom prst="rect">
            <a:avLst/>
          </a:prstGeom>
          <a:effectLst>
            <a:reflection blurRad="6350" stA="25000" endA="300" endPos="20000" dir="5400000" sy="-100000" algn="bl" rotWithShape="0"/>
          </a:effectLst>
        </p:spPr>
      </p:pic>
      <p:pic>
        <p:nvPicPr>
          <p:cNvPr id="46" name="图片 45" descr="高新技术企业证书"/>
          <p:cNvPicPr>
            <a:picLocks noChangeAspect="1"/>
          </p:cNvPicPr>
          <p:nvPr/>
        </p:nvPicPr>
        <p:blipFill>
          <a:blip r:embed="rId13"/>
          <a:stretch>
            <a:fillRect/>
          </a:stretch>
        </p:blipFill>
        <p:spPr>
          <a:xfrm rot="16200000">
            <a:off x="1000125" y="2178685"/>
            <a:ext cx="1155065" cy="1485900"/>
          </a:xfrm>
          <a:prstGeom prst="rect">
            <a:avLst/>
          </a:prstGeom>
          <a:effectLst>
            <a:reflection blurRad="6350" stA="25000" endA="300" endPos="20000" dir="5400000" sy="-100000" algn="bl" rotWithShape="0"/>
          </a:effectLst>
        </p:spPr>
      </p:pic>
      <p:pic>
        <p:nvPicPr>
          <p:cNvPr id="66" name="图片 65" descr="商用机器人最佳场景奖"/>
          <p:cNvPicPr>
            <a:picLocks noChangeAspect="1"/>
          </p:cNvPicPr>
          <p:nvPr/>
        </p:nvPicPr>
        <p:blipFill>
          <a:blip r:embed="rId14"/>
          <a:stretch>
            <a:fillRect/>
          </a:stretch>
        </p:blipFill>
        <p:spPr>
          <a:xfrm>
            <a:off x="1522730" y="4257040"/>
            <a:ext cx="1251585" cy="1636395"/>
          </a:xfrm>
          <a:prstGeom prst="rect">
            <a:avLst/>
          </a:prstGeom>
        </p:spPr>
      </p:pic>
      <p:sp>
        <p:nvSpPr>
          <p:cNvPr id="68" name="文本框 67"/>
          <p:cNvSpPr txBox="1"/>
          <p:nvPr/>
        </p:nvSpPr>
        <p:spPr>
          <a:xfrm>
            <a:off x="1477010" y="6022340"/>
            <a:ext cx="1382395" cy="229870"/>
          </a:xfrm>
          <a:prstGeom prst="rect">
            <a:avLst/>
          </a:prstGeom>
          <a:noFill/>
        </p:spPr>
        <p:txBody>
          <a:bodyPr wrap="square" rtlCol="0">
            <a:spAutoFit/>
          </a:bodyPr>
          <a:p>
            <a:pPr algn="ctr"/>
            <a:r>
              <a:rPr kumimoji="1" lang="zh-CN" altLang="en-US" sz="900" b="1" dirty="0">
                <a:solidFill>
                  <a:schemeClr val="tx1">
                    <a:lumMod val="85000"/>
                    <a:lumOff val="15000"/>
                  </a:schemeClr>
                </a:solidFill>
                <a:latin typeface="微软雅黑" panose="020B0503020204020204" charset="-122"/>
                <a:ea typeface="微软雅黑" panose="020B0503020204020204" charset="-122"/>
              </a:rPr>
              <a:t>商用机器人最佳场景奖</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pic>
        <p:nvPicPr>
          <p:cNvPr id="69" name="图片 68" descr="智慧检务十大创新产品"/>
          <p:cNvPicPr>
            <a:picLocks noChangeAspect="1"/>
          </p:cNvPicPr>
          <p:nvPr/>
        </p:nvPicPr>
        <p:blipFill>
          <a:blip r:embed="rId15"/>
          <a:stretch>
            <a:fillRect/>
          </a:stretch>
        </p:blipFill>
        <p:spPr>
          <a:xfrm>
            <a:off x="9870440" y="2393315"/>
            <a:ext cx="1518285" cy="1139825"/>
          </a:xfrm>
          <a:prstGeom prst="rect">
            <a:avLst/>
          </a:prstGeom>
        </p:spPr>
      </p:pic>
      <p:sp>
        <p:nvSpPr>
          <p:cNvPr id="71" name="文本框 70"/>
          <p:cNvSpPr txBox="1"/>
          <p:nvPr/>
        </p:nvSpPr>
        <p:spPr>
          <a:xfrm>
            <a:off x="9946005" y="3698875"/>
            <a:ext cx="1382395" cy="229870"/>
          </a:xfrm>
          <a:prstGeom prst="rect">
            <a:avLst/>
          </a:prstGeom>
          <a:noFill/>
        </p:spPr>
        <p:txBody>
          <a:bodyPr wrap="square" rtlCol="0">
            <a:spAutoFit/>
          </a:bodyPr>
          <a:p>
            <a:pPr algn="ctr"/>
            <a:r>
              <a:rPr kumimoji="1" lang="zh-CN" altLang="en-US" sz="900" b="1" dirty="0">
                <a:solidFill>
                  <a:schemeClr val="tx1">
                    <a:lumMod val="85000"/>
                    <a:lumOff val="15000"/>
                  </a:schemeClr>
                </a:solidFill>
                <a:latin typeface="微软雅黑" panose="020B0503020204020204" charset="-122"/>
                <a:ea typeface="微软雅黑" panose="020B0503020204020204" charset="-122"/>
              </a:rPr>
              <a:t>智慧检务十大创新产品</a:t>
            </a:r>
            <a:endParaRPr kumimoji="1" lang="zh-CN" altLang="en-US" sz="900" b="1" dirty="0">
              <a:solidFill>
                <a:schemeClr val="tx1">
                  <a:lumMod val="85000"/>
                  <a:lumOff val="15000"/>
                </a:schemeClr>
              </a:solidFill>
              <a:latin typeface="微软雅黑" panose="020B0503020204020204" charset="-122"/>
              <a:ea typeface="微软雅黑" panose="020B050302020402020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descr="LOGO 横.png"/>
          <p:cNvPicPr>
            <a:picLocks noChangeAspect="1"/>
          </p:cNvPicPr>
          <p:nvPr>
            <p:custDataLst>
              <p:tags r:id="rId1"/>
            </p:custDataLst>
          </p:nvPr>
        </p:nvPicPr>
        <p:blipFill rotWithShape="1">
          <a:blip r:embed="rId2">
            <a:lum bright="6000" contrast="-6000"/>
          </a:blip>
          <a:srcRect/>
          <a:stretch>
            <a:fillRect/>
          </a:stretch>
        </p:blipFill>
        <p:spPr>
          <a:xfrm>
            <a:off x="4430395" y="570865"/>
            <a:ext cx="2648585" cy="912495"/>
          </a:xfrm>
          <a:prstGeom prst="rect">
            <a:avLst/>
          </a:prstGeom>
          <a:effectLst/>
        </p:spPr>
      </p:pic>
      <p:sp>
        <p:nvSpPr>
          <p:cNvPr id="2" name="文本框 1"/>
          <p:cNvSpPr txBox="1"/>
          <p:nvPr>
            <p:custDataLst>
              <p:tags r:id="rId3"/>
            </p:custDataLst>
          </p:nvPr>
        </p:nvSpPr>
        <p:spPr>
          <a:xfrm>
            <a:off x="3783329" y="1983740"/>
            <a:ext cx="6273165" cy="1194435"/>
          </a:xfrm>
          <a:prstGeom prst="rect">
            <a:avLst/>
          </a:prstGeom>
          <a:noFill/>
          <a:effectLst/>
        </p:spPr>
        <p:txBody>
          <a:bodyPr wrap="square" rtlCol="0">
            <a:noAutofit/>
          </a:bodyPr>
          <a:lstStyle/>
          <a:p>
            <a:pPr lvl="0" algn="l">
              <a:buClrTx/>
              <a:buSzTx/>
              <a:buFontTx/>
            </a:pPr>
            <a:r>
              <a:rPr lang="zh-CN" altLang="en-US" sz="13800" b="1">
                <a:ln>
                  <a:noFill/>
                </a:ln>
                <a:solidFill>
                  <a:srgbClr val="F7642A"/>
                </a:solidFill>
                <a:effectLst/>
                <a:latin typeface="思源黑体 CN" panose="020B0500000000000000" charset="-122"/>
                <a:ea typeface="思源黑体 CN" panose="020B0500000000000000" charset="-122"/>
                <a:sym typeface="+mn-ea"/>
              </a:rPr>
              <a:t>感 谢</a:t>
            </a:r>
            <a:endParaRPr lang="zh-CN" altLang="en-US" sz="13800" b="1">
              <a:ln>
                <a:noFill/>
              </a:ln>
              <a:solidFill>
                <a:srgbClr val="F7642A"/>
              </a:solidFill>
              <a:effectLst/>
              <a:latin typeface="思源黑体 CN" panose="020B0500000000000000" charset="-122"/>
              <a:ea typeface="思源黑体 CN" panose="020B0500000000000000" charset="-122"/>
              <a:sym typeface="+mn-ea"/>
            </a:endParaRPr>
          </a:p>
        </p:txBody>
      </p:sp>
      <p:sp>
        <p:nvSpPr>
          <p:cNvPr id="5" name="文本框 4"/>
          <p:cNvSpPr txBox="1"/>
          <p:nvPr/>
        </p:nvSpPr>
        <p:spPr>
          <a:xfrm>
            <a:off x="730249" y="4556125"/>
            <a:ext cx="6866891" cy="1591310"/>
          </a:xfrm>
          <a:prstGeom prst="rect">
            <a:avLst/>
          </a:prstGeom>
          <a:noFill/>
        </p:spPr>
        <p:txBody>
          <a:bodyPr wrap="square" rtlCol="0">
            <a:spAutoFit/>
          </a:bodyPr>
          <a:lstStyle/>
          <a:p>
            <a:r>
              <a:rPr lang="zh-CN" altLang="en-US" sz="1200" b="1" dirty="0">
                <a:latin typeface="微软雅黑" panose="020B0503020204020204" charset="-122"/>
                <a:ea typeface="微软雅黑" panose="020B0503020204020204" charset="-122"/>
                <a:cs typeface="微软雅黑" panose="020B0503020204020204" charset="-122"/>
              </a:rPr>
              <a:t>联系我们</a:t>
            </a:r>
            <a:endParaRPr lang="zh-CN" altLang="en-US" sz="1200" b="1" dirty="0">
              <a:latin typeface="微软雅黑" panose="020B0503020204020204" charset="-122"/>
              <a:ea typeface="微软雅黑" panose="020B0503020204020204" charset="-122"/>
              <a:cs typeface="微软雅黑" panose="020B0503020204020204" charset="-122"/>
            </a:endParaRPr>
          </a:p>
          <a:p>
            <a:endParaRPr lang="zh-CN" altLang="en-US" sz="1350" dirty="0">
              <a:latin typeface="微软雅黑" panose="020B0503020204020204" charset="-122"/>
              <a:ea typeface="微软雅黑" panose="020B0503020204020204" charset="-122"/>
              <a:cs typeface="微软雅黑" panose="020B0503020204020204" charset="-122"/>
            </a:endParaRPr>
          </a:p>
          <a:p>
            <a:r>
              <a:rPr lang="zh-CN" altLang="en-US" sz="900" dirty="0">
                <a:latin typeface="微软雅黑" panose="020B0503020204020204" charset="-122"/>
                <a:ea typeface="微软雅黑" panose="020B0503020204020204" charset="-122"/>
                <a:cs typeface="微软雅黑" panose="020B0503020204020204" charset="-122"/>
              </a:rPr>
              <a:t>电</a:t>
            </a:r>
            <a:r>
              <a:rPr lang="en-US" altLang="zh-CN" sz="900" dirty="0">
                <a:latin typeface="微软雅黑" panose="020B0503020204020204" charset="-122"/>
                <a:ea typeface="微软雅黑" panose="020B0503020204020204" charset="-122"/>
                <a:cs typeface="微软雅黑" panose="020B0503020204020204" charset="-122"/>
              </a:rPr>
              <a:t>       </a:t>
            </a:r>
            <a:r>
              <a:rPr lang="zh-CN" altLang="en-US" sz="900" dirty="0">
                <a:latin typeface="微软雅黑" panose="020B0503020204020204" charset="-122"/>
                <a:ea typeface="微软雅黑" panose="020B0503020204020204" charset="-122"/>
                <a:cs typeface="微软雅黑" panose="020B0503020204020204" charset="-122"/>
              </a:rPr>
              <a:t>话：</a:t>
            </a:r>
            <a:r>
              <a:rPr lang="en-US" altLang="zh-CN" sz="900" dirty="0">
                <a:latin typeface="微软雅黑" panose="020B0503020204020204" charset="-122"/>
                <a:ea typeface="微软雅黑" panose="020B0503020204020204" charset="-122"/>
                <a:cs typeface="微软雅黑" panose="020B0503020204020204" charset="-122"/>
              </a:rPr>
              <a:t>400 996 8777</a:t>
            </a:r>
            <a:endParaRPr lang="zh-CN" altLang="en-US" sz="900" dirty="0">
              <a:latin typeface="微软雅黑" panose="020B0503020204020204" charset="-122"/>
              <a:ea typeface="微软雅黑" panose="020B0503020204020204" charset="-122"/>
              <a:cs typeface="微软雅黑" panose="020B0503020204020204" charset="-122"/>
            </a:endParaRPr>
          </a:p>
          <a:p>
            <a:r>
              <a:rPr lang="zh-CN" altLang="en-US" sz="900" dirty="0">
                <a:latin typeface="微软雅黑" panose="020B0503020204020204" charset="-122"/>
                <a:ea typeface="微软雅黑" panose="020B0503020204020204" charset="-122"/>
                <a:cs typeface="微软雅黑" panose="020B0503020204020204" charset="-122"/>
              </a:rPr>
              <a:t>邮</a:t>
            </a:r>
            <a:r>
              <a:rPr lang="en-US" altLang="zh-CN" sz="900" dirty="0">
                <a:latin typeface="微软雅黑" panose="020B0503020204020204" charset="-122"/>
                <a:ea typeface="微软雅黑" panose="020B0503020204020204" charset="-122"/>
                <a:cs typeface="微软雅黑" panose="020B0503020204020204" charset="-122"/>
              </a:rPr>
              <a:t>       </a:t>
            </a:r>
            <a:r>
              <a:rPr lang="zh-CN" altLang="en-US" sz="900" dirty="0">
                <a:latin typeface="微软雅黑" panose="020B0503020204020204" charset="-122"/>
                <a:ea typeface="微软雅黑" panose="020B0503020204020204" charset="-122"/>
                <a:cs typeface="微软雅黑" panose="020B0503020204020204" charset="-122"/>
              </a:rPr>
              <a:t>箱：</a:t>
            </a:r>
            <a:r>
              <a:rPr lang="en-US" altLang="zh-CN" sz="900" dirty="0" err="1">
                <a:latin typeface="微软雅黑" panose="020B0503020204020204" charset="-122"/>
                <a:ea typeface="微软雅黑" panose="020B0503020204020204" charset="-122"/>
                <a:cs typeface="微软雅黑" panose="020B0503020204020204" charset="-122"/>
              </a:rPr>
              <a:t>sales@ibenrobot.cn</a:t>
            </a:r>
            <a:endParaRPr lang="zh-CN" altLang="en-US" sz="900" dirty="0">
              <a:latin typeface="微软雅黑" panose="020B0503020204020204" charset="-122"/>
              <a:ea typeface="微软雅黑" panose="020B0503020204020204" charset="-122"/>
              <a:cs typeface="微软雅黑" panose="020B0503020204020204" charset="-122"/>
            </a:endParaRPr>
          </a:p>
          <a:p>
            <a:r>
              <a:rPr lang="zh-CN" altLang="en-US" sz="900" dirty="0">
                <a:latin typeface="微软雅黑" panose="020B0503020204020204" charset="-122"/>
                <a:ea typeface="微软雅黑" panose="020B0503020204020204" charset="-122"/>
                <a:cs typeface="微软雅黑" panose="020B0503020204020204" charset="-122"/>
              </a:rPr>
              <a:t>官</a:t>
            </a:r>
            <a:r>
              <a:rPr lang="en-US" altLang="zh-CN" sz="900" dirty="0">
                <a:latin typeface="微软雅黑" panose="020B0503020204020204" charset="-122"/>
                <a:ea typeface="微软雅黑" panose="020B0503020204020204" charset="-122"/>
                <a:cs typeface="微软雅黑" panose="020B0503020204020204" charset="-122"/>
              </a:rPr>
              <a:t>       </a:t>
            </a:r>
            <a:r>
              <a:rPr lang="zh-CN" altLang="en-US" sz="900" dirty="0">
                <a:latin typeface="微软雅黑" panose="020B0503020204020204" charset="-122"/>
                <a:ea typeface="微软雅黑" panose="020B0503020204020204" charset="-122"/>
                <a:cs typeface="微软雅黑" panose="020B0503020204020204" charset="-122"/>
              </a:rPr>
              <a:t>网：https://www.ibenrobot.com/</a:t>
            </a:r>
            <a:endParaRPr lang="zh-CN" altLang="en-US" sz="900" dirty="0">
              <a:latin typeface="微软雅黑" panose="020B0503020204020204" charset="-122"/>
              <a:ea typeface="微软雅黑" panose="020B0503020204020204" charset="-122"/>
              <a:cs typeface="微软雅黑" panose="020B0503020204020204" charset="-122"/>
            </a:endParaRPr>
          </a:p>
          <a:p>
            <a:r>
              <a:rPr lang="zh-CN" altLang="en-US" sz="900" dirty="0">
                <a:latin typeface="微软雅黑" panose="020B0503020204020204" charset="-122"/>
                <a:ea typeface="微软雅黑" panose="020B0503020204020204" charset="-122"/>
                <a:cs typeface="微软雅黑" panose="020B0503020204020204" charset="-122"/>
              </a:rPr>
              <a:t>北京公司：北京市朝阳区西大望路17号阿尔萨园区D座 </a:t>
            </a:r>
            <a:endParaRPr lang="zh-CN" altLang="en-US" sz="900" dirty="0">
              <a:latin typeface="微软雅黑" panose="020B0503020204020204" charset="-122"/>
              <a:ea typeface="微软雅黑" panose="020B0503020204020204" charset="-122"/>
              <a:cs typeface="微软雅黑" panose="020B0503020204020204" charset="-122"/>
            </a:endParaRPr>
          </a:p>
          <a:p>
            <a:pPr algn="l">
              <a:buClrTx/>
              <a:buSzTx/>
              <a:buNone/>
            </a:pPr>
            <a:r>
              <a:rPr lang="zh-CN" altLang="en-US" sz="900" dirty="0">
                <a:latin typeface="微软雅黑" panose="020B0503020204020204" charset="-122"/>
                <a:ea typeface="微软雅黑" panose="020B0503020204020204" charset="-122"/>
                <a:cs typeface="微软雅黑" panose="020B0503020204020204" charset="-122"/>
              </a:rPr>
              <a:t>深圳公司：深圳市龙华区人民路长江中心21楼</a:t>
            </a:r>
            <a:endParaRPr lang="zh-CN" altLang="en-US" sz="900" dirty="0">
              <a:latin typeface="微软雅黑" panose="020B0503020204020204" charset="-122"/>
              <a:ea typeface="微软雅黑" panose="020B0503020204020204" charset="-122"/>
              <a:cs typeface="微软雅黑" panose="020B0503020204020204" charset="-122"/>
            </a:endParaRPr>
          </a:p>
          <a:p>
            <a:pPr algn="l">
              <a:buClrTx/>
              <a:buSzTx/>
              <a:buNone/>
            </a:pPr>
            <a:r>
              <a:rPr lang="zh-CN" altLang="en-US" sz="900" dirty="0">
                <a:latin typeface="微软雅黑" panose="020B0503020204020204" charset="-122"/>
                <a:ea typeface="微软雅黑" panose="020B0503020204020204" charset="-122"/>
                <a:cs typeface="微软雅黑" panose="020B0503020204020204" charset="-122"/>
              </a:rPr>
              <a:t>江西公司：</a:t>
            </a:r>
            <a:r>
              <a:rPr sz="900" dirty="0">
                <a:latin typeface="微软雅黑" panose="020B0503020204020204" charset="-122"/>
                <a:ea typeface="微软雅黑" panose="020B0503020204020204" charset="-122"/>
                <a:cs typeface="微软雅黑" panose="020B0503020204020204" charset="-122"/>
              </a:rPr>
              <a:t>江西省南昌市西湖区八一大道1号</a:t>
            </a:r>
            <a:endParaRPr sz="900" dirty="0">
              <a:latin typeface="微软雅黑" panose="020B0503020204020204" charset="-122"/>
              <a:ea typeface="微软雅黑" panose="020B0503020204020204" charset="-122"/>
              <a:cs typeface="微软雅黑" panose="020B0503020204020204" charset="-122"/>
            </a:endParaRPr>
          </a:p>
          <a:p>
            <a:pPr algn="l">
              <a:buClrTx/>
              <a:buSzTx/>
              <a:buNone/>
            </a:pPr>
            <a:r>
              <a:rPr lang="zh-CN" altLang="en-US" sz="900" dirty="0">
                <a:latin typeface="微软雅黑" panose="020B0503020204020204" charset="-122"/>
                <a:ea typeface="微软雅黑" panose="020B0503020204020204" charset="-122"/>
                <a:cs typeface="微软雅黑" panose="020B0503020204020204" charset="-122"/>
              </a:rPr>
              <a:t>浙江智能制造中心：浙江省宁波市余姚市机器人智谷小镇二期1号楼</a:t>
            </a:r>
            <a:endParaRPr lang="zh-CN" altLang="en-US" sz="900" dirty="0">
              <a:latin typeface="微软雅黑" panose="020B0503020204020204" charset="-122"/>
              <a:ea typeface="微软雅黑" panose="020B0503020204020204" charset="-122"/>
              <a:cs typeface="微软雅黑" panose="020B0503020204020204" charset="-122"/>
            </a:endParaRPr>
          </a:p>
          <a:p>
            <a:endParaRPr lang="zh-CN" altLang="en-US" sz="9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21310" y="155575"/>
            <a:ext cx="8643620" cy="521970"/>
          </a:xfrm>
          <a:prstGeom prst="rect">
            <a:avLst/>
          </a:prstGeom>
          <a:noFill/>
        </p:spPr>
        <p:txBody>
          <a:bodyPr wrap="square" rtlCol="0">
            <a:spAutoFit/>
            <a:scene3d>
              <a:camera prst="orthographicFront"/>
              <a:lightRig rig="threePt" dir="t"/>
            </a:scene3d>
          </a:bodyPr>
          <a:p>
            <a:r>
              <a:rPr lang="en-US" altLang="zh-CN" sz="2800" b="1" dirty="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1.1</a:t>
            </a:r>
            <a:r>
              <a:rPr lang="zh-CN" sz="2800" b="1" dirty="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国家政策推动</a:t>
            </a:r>
            <a:endParaRPr lang="zh-CN" sz="2800" b="1" dirty="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399415" y="788670"/>
            <a:ext cx="10970895" cy="5168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00000"/>
              </a:lnSpc>
              <a:buFont typeface="Wingdings" panose="05000000000000000000" charset="0"/>
            </a:pPr>
            <a:r>
              <a:rPr lang="zh-CN" altLang="en-US" sz="1600" dirty="0">
                <a:solidFill>
                  <a:schemeClr val="tx1"/>
                </a:solidFill>
                <a:latin typeface="微软雅黑" panose="020B0503020204020204" charset="-122"/>
                <a:cs typeface="微软雅黑" panose="020B0503020204020204" charset="-122"/>
                <a:sym typeface="+mn-ea"/>
              </a:rPr>
              <a:t>国家层面已经出台多个政策推动工业制造领域的移动机器人产品，中国机器人在量上已经取得较大增长和突破，接下来更加聚焦在</a:t>
            </a:r>
            <a:r>
              <a:rPr lang="en-US" altLang="zh-CN" sz="1600" dirty="0">
                <a:solidFill>
                  <a:schemeClr val="tx1"/>
                </a:solidFill>
                <a:latin typeface="微软雅黑" panose="020B0503020204020204" charset="-122"/>
                <a:cs typeface="微软雅黑" panose="020B0503020204020204" charset="-122"/>
                <a:sym typeface="+mn-ea"/>
              </a:rPr>
              <a:t>“</a:t>
            </a:r>
            <a:r>
              <a:rPr lang="zh-CN" altLang="en-US" sz="1600" dirty="0">
                <a:solidFill>
                  <a:schemeClr val="tx1"/>
                </a:solidFill>
                <a:latin typeface="微软雅黑" panose="020B0503020204020204" charset="-122"/>
                <a:cs typeface="微软雅黑" panose="020B0503020204020204" charset="-122"/>
                <a:sym typeface="+mn-ea"/>
              </a:rPr>
              <a:t>提质</a:t>
            </a:r>
            <a:r>
              <a:rPr lang="en-US" altLang="zh-CN" sz="1600" dirty="0">
                <a:solidFill>
                  <a:schemeClr val="tx1"/>
                </a:solidFill>
                <a:latin typeface="微软雅黑" panose="020B0503020204020204" charset="-122"/>
                <a:cs typeface="微软雅黑" panose="020B0503020204020204" charset="-122"/>
                <a:sym typeface="+mn-ea"/>
              </a:rPr>
              <a:t>”</a:t>
            </a:r>
            <a:r>
              <a:rPr lang="zh-CN" altLang="en-US" sz="1600" dirty="0">
                <a:solidFill>
                  <a:schemeClr val="tx1"/>
                </a:solidFill>
                <a:latin typeface="微软雅黑" panose="020B0503020204020204" charset="-122"/>
                <a:cs typeface="微软雅黑" panose="020B0503020204020204" charset="-122"/>
                <a:sym typeface="+mn-ea"/>
              </a:rPr>
              <a:t>上，更多聚焦向高端化、国际化方向发展；</a:t>
            </a:r>
            <a:endParaRPr lang="zh-CN" altLang="en-US" sz="1400" b="0" dirty="0">
              <a:solidFill>
                <a:schemeClr val="tx1"/>
              </a:solidFill>
              <a:latin typeface="微软雅黑" panose="020B0503020204020204" charset="-122"/>
              <a:cs typeface="微软雅黑" panose="020B0503020204020204" charset="-122"/>
              <a:sym typeface="+mn-ea"/>
            </a:endParaRPr>
          </a:p>
        </p:txBody>
      </p:sp>
      <p:graphicFrame>
        <p:nvGraphicFramePr>
          <p:cNvPr id="6" name="表格 5"/>
          <p:cNvGraphicFramePr/>
          <p:nvPr>
            <p:custDataLst>
              <p:tags r:id="rId1"/>
            </p:custDataLst>
          </p:nvPr>
        </p:nvGraphicFramePr>
        <p:xfrm>
          <a:off x="399415" y="1575435"/>
          <a:ext cx="10972800" cy="4932680"/>
        </p:xfrm>
        <a:graphic>
          <a:graphicData uri="http://schemas.openxmlformats.org/drawingml/2006/table">
            <a:tbl>
              <a:tblPr/>
              <a:tblGrid>
                <a:gridCol w="1214755"/>
                <a:gridCol w="1570355"/>
                <a:gridCol w="2645410"/>
                <a:gridCol w="5542280"/>
              </a:tblGrid>
              <a:tr h="271780">
                <a:tc>
                  <a:txBody>
                    <a:bodyPr/>
                    <a:p>
                      <a:pPr indent="0" algn="ctr">
                        <a:buNone/>
                      </a:pPr>
                      <a:r>
                        <a:rPr lang="zh-CN" sz="1400" b="1">
                          <a:solidFill>
                            <a:srgbClr val="000000"/>
                          </a:solidFill>
                          <a:latin typeface="微软雅黑" panose="020B0503020204020204" charset="-122"/>
                          <a:ea typeface="微软雅黑" panose="020B0503020204020204" charset="-122"/>
                        </a:rPr>
                        <a:t>发布时间</a:t>
                      </a:r>
                      <a:endParaRPr lang="zh-CN" altLang="en-US" sz="1400" b="1">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solidFill>
                      <a:srgbClr val="FE9626"/>
                    </a:solidFill>
                  </a:tcPr>
                </a:tc>
                <a:tc>
                  <a:txBody>
                    <a:bodyPr/>
                    <a:p>
                      <a:pPr indent="0" algn="ctr">
                        <a:buNone/>
                      </a:pPr>
                      <a:r>
                        <a:rPr lang="zh-CN" sz="1400" b="1">
                          <a:solidFill>
                            <a:srgbClr val="000000"/>
                          </a:solidFill>
                          <a:latin typeface="微软雅黑" panose="020B0503020204020204" charset="-122"/>
                          <a:ea typeface="微软雅黑" panose="020B0503020204020204" charset="-122"/>
                        </a:rPr>
                        <a:t>发布单位</a:t>
                      </a:r>
                      <a:endParaRPr lang="zh-CN" altLang="en-US" sz="1400" b="1">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solidFill>
                      <a:srgbClr val="FE9626"/>
                    </a:solidFill>
                  </a:tcPr>
                </a:tc>
                <a:tc>
                  <a:txBody>
                    <a:bodyPr/>
                    <a:p>
                      <a:pPr indent="0" algn="ctr">
                        <a:buNone/>
                      </a:pPr>
                      <a:r>
                        <a:rPr lang="zh-CN" sz="1400" b="1">
                          <a:solidFill>
                            <a:srgbClr val="000000"/>
                          </a:solidFill>
                          <a:latin typeface="微软雅黑" panose="020B0503020204020204" charset="-122"/>
                          <a:ea typeface="微软雅黑" panose="020B0503020204020204" charset="-122"/>
                        </a:rPr>
                        <a:t>名称</a:t>
                      </a:r>
                      <a:endParaRPr lang="zh-CN" altLang="en-US" sz="1400" b="1">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solidFill>
                      <a:srgbClr val="FE9626"/>
                    </a:solidFill>
                  </a:tcPr>
                </a:tc>
                <a:tc>
                  <a:txBody>
                    <a:bodyPr/>
                    <a:p>
                      <a:pPr indent="0" algn="ctr">
                        <a:buNone/>
                      </a:pPr>
                      <a:r>
                        <a:rPr lang="zh-CN" sz="1400" b="1">
                          <a:solidFill>
                            <a:srgbClr val="000000"/>
                          </a:solidFill>
                          <a:latin typeface="微软雅黑" panose="020B0503020204020204" charset="-122"/>
                          <a:ea typeface="微软雅黑" panose="020B0503020204020204" charset="-122"/>
                        </a:rPr>
                        <a:t>主要内容</a:t>
                      </a:r>
                      <a:endParaRPr lang="zh-CN" altLang="en-US" sz="1400" b="1">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solidFill>
                      <a:srgbClr val="FE9626"/>
                    </a:solidFill>
                  </a:tcPr>
                </a:tc>
              </a:tr>
              <a:tr h="625475">
                <a:tc>
                  <a:txBody>
                    <a:bodyPr/>
                    <a:p>
                      <a:pPr indent="0" algn="ctr">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2021年12月</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工业和信息化部、国家发展和改革委员会、科学技术部等15部门</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lgn="l">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《“十四五”机器人产业发展规划》</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其中明确提到将</a:t>
                      </a:r>
                      <a:r>
                        <a:rPr lang="zh-CN" sz="1200" b="1">
                          <a:solidFill>
                            <a:srgbClr val="F7642A"/>
                          </a:solidFill>
                          <a:latin typeface="微软雅黑" panose="020B0503020204020204" charset="-122"/>
                          <a:ea typeface="微软雅黑" panose="020B0503020204020204" charset="-122"/>
                          <a:cs typeface="微软雅黑" panose="020B0503020204020204" charset="-122"/>
                        </a:rPr>
                        <a:t>重点研制 AGV、无人叉车，分拣、包装等物流机器人</a:t>
                      </a:r>
                      <a:r>
                        <a:rPr lang="zh-CN" sz="1200" b="0">
                          <a:solidFill>
                            <a:srgbClr val="000000"/>
                          </a:solidFill>
                          <a:latin typeface="微软雅黑" panose="020B0503020204020204" charset="-122"/>
                          <a:ea typeface="微软雅黑" panose="020B0503020204020204" charset="-122"/>
                          <a:cs typeface="微软雅黑" panose="020B0503020204020204" charset="-122"/>
                        </a:rPr>
                        <a:t>，面向 3C、汽车零部件等领域的大负载、轻型、柔性、双臂、移动等协作机器人，可在工作区域内任意位置移动、姿态可达、有灵活操作能力的移动操作机器人。</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r>
              <a:tr h="626110">
                <a:tc>
                  <a:txBody>
                    <a:bodyPr/>
                    <a:p>
                      <a:pPr indent="0" algn="ctr">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2021年3月</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rPr>
                        <a:t>全国人大</a:t>
                      </a:r>
                      <a:endParaRPr lang="zh-CN" altLang="en-US" sz="1200" b="0">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lgn="l">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《中华人民共和国国民经济</a:t>
                      </a:r>
                      <a:r>
                        <a:rPr lang="en-US" sz="1200" b="0">
                          <a:solidFill>
                            <a:srgbClr val="000000"/>
                          </a:solidFill>
                          <a:latin typeface="微软雅黑" panose="020B0503020204020204" charset="-122"/>
                          <a:ea typeface="微软雅黑" panose="020B0503020204020204" charset="-122"/>
                          <a:cs typeface="微软雅黑" panose="020B0503020204020204" charset="-122"/>
                        </a:rPr>
                        <a:t>  </a:t>
                      </a:r>
                      <a:r>
                        <a:rPr lang="zh-CN" sz="1200" b="0">
                          <a:solidFill>
                            <a:srgbClr val="000000"/>
                          </a:solidFill>
                          <a:latin typeface="微软雅黑" panose="020B0503020204020204" charset="-122"/>
                          <a:ea typeface="微软雅黑" panose="020B0503020204020204" charset="-122"/>
                          <a:cs typeface="微软雅黑" panose="020B0503020204020204" charset="-122"/>
                        </a:rPr>
                        <a:t>和社会发展第十四个五年规 划和2035年远景目标纲要》</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rPr>
                        <a:t>深入实施智能制造和绿色制造工程，发展服务型制造新模式，</a:t>
                      </a:r>
                      <a:r>
                        <a:rPr lang="zh-CN" sz="1200" b="1">
                          <a:solidFill>
                            <a:srgbClr val="F6662C"/>
                          </a:solidFill>
                          <a:latin typeface="微软雅黑" panose="020B0503020204020204" charset="-122"/>
                          <a:ea typeface="微软雅黑" panose="020B0503020204020204" charset="-122"/>
                        </a:rPr>
                        <a:t>推动制造业高端化智能化绿色化。推动机器人等产业创新发展。</a:t>
                      </a:r>
                      <a:endParaRPr lang="zh-CN" altLang="en-US" sz="1200" b="1">
                        <a:solidFill>
                          <a:srgbClr val="F6662C"/>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r>
              <a:tr h="958215">
                <a:tc>
                  <a:txBody>
                    <a:bodyPr/>
                    <a:p>
                      <a:pPr indent="0" algn="ctr">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2020年5月</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rPr>
                        <a:t>全国人大</a:t>
                      </a:r>
                      <a:endParaRPr lang="zh-CN" altLang="en-US" sz="1200" b="0">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lgn="l">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《第十三届全国人民代表大会第三次会议关于2019年国民经济和社会发展计划执行情况与2020年国民经济和社会发展计划的决议》</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加快</a:t>
                      </a:r>
                      <a:r>
                        <a:rPr lang="zh-CN" sz="1200" b="1">
                          <a:solidFill>
                            <a:srgbClr val="F7642A"/>
                          </a:solidFill>
                          <a:latin typeface="微软雅黑" panose="020B0503020204020204" charset="-122"/>
                          <a:ea typeface="微软雅黑" panose="020B0503020204020204" charset="-122"/>
                          <a:cs typeface="微软雅黑" panose="020B0503020204020204" charset="-122"/>
                        </a:rPr>
                        <a:t>智能制造、无人配送、医疗健康、机器人 等新兴产业发展</a:t>
                      </a:r>
                      <a:r>
                        <a:rPr lang="zh-CN" sz="1200" b="0">
                          <a:solidFill>
                            <a:srgbClr val="F7642A"/>
                          </a:solidFill>
                          <a:latin typeface="微软雅黑" panose="020B0503020204020204" charset="-122"/>
                          <a:ea typeface="微软雅黑" panose="020B0503020204020204" charset="-122"/>
                          <a:cs typeface="微软雅黑" panose="020B0503020204020204" charset="-122"/>
                        </a:rPr>
                        <a:t>。</a:t>
                      </a:r>
                      <a:endParaRPr lang="zh-CN" altLang="en-US" sz="1200" b="0">
                        <a:solidFill>
                          <a:srgbClr val="F7642A"/>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r>
              <a:tr h="789940">
                <a:tc>
                  <a:txBody>
                    <a:bodyPr/>
                    <a:p>
                      <a:pPr indent="0" algn="ctr">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2020年2月</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rPr>
                        <a:t>中共浙江省委、浙江省人民政府</a:t>
                      </a:r>
                      <a:endParaRPr lang="zh-CN" altLang="en-US" sz="1200" b="0">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lgn="l">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《中共浙江省委、浙江省人</a:t>
                      </a:r>
                      <a:r>
                        <a:rPr lang="en-US" sz="1200" b="0">
                          <a:solidFill>
                            <a:srgbClr val="000000"/>
                          </a:solidFill>
                          <a:latin typeface="微软雅黑" panose="020B0503020204020204" charset="-122"/>
                          <a:ea typeface="微软雅黑" panose="020B0503020204020204" charset="-122"/>
                          <a:cs typeface="微软雅黑" panose="020B0503020204020204" charset="-122"/>
                        </a:rPr>
                        <a:t>  </a:t>
                      </a:r>
                      <a:r>
                        <a:rPr lang="zh-CN" sz="1200" b="0">
                          <a:solidFill>
                            <a:srgbClr val="000000"/>
                          </a:solidFill>
                          <a:latin typeface="微软雅黑" panose="020B0503020204020204" charset="-122"/>
                          <a:ea typeface="微软雅黑" panose="020B0503020204020204" charset="-122"/>
                          <a:cs typeface="微软雅黑" panose="020B0503020204020204" charset="-122"/>
                        </a:rPr>
                        <a:t>民政府关于坚决打赢新冠肺 炎疫情防控阻击战全力稳企 业稳经济稳发展的若干意见</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rPr>
                        <a:t>加大</a:t>
                      </a:r>
                      <a:r>
                        <a:rPr lang="zh-CN" sz="1200" b="1">
                          <a:solidFill>
                            <a:srgbClr val="F7642A"/>
                          </a:solidFill>
                          <a:latin typeface="微软雅黑" panose="020B0503020204020204" charset="-122"/>
                          <a:ea typeface="微软雅黑" panose="020B0503020204020204" charset="-122"/>
                        </a:rPr>
                        <a:t>机器人、人工智能等产业支持力度，推进产业数字化、智能化改造</a:t>
                      </a:r>
                      <a:r>
                        <a:rPr lang="zh-CN" sz="1200" b="0">
                          <a:solidFill>
                            <a:srgbClr val="F7642A"/>
                          </a:solidFill>
                          <a:latin typeface="微软雅黑" panose="020B0503020204020204" charset="-122"/>
                          <a:ea typeface="微软雅黑" panose="020B0503020204020204" charset="-122"/>
                        </a:rPr>
                        <a:t>。</a:t>
                      </a:r>
                      <a:endParaRPr lang="zh-CN" altLang="en-US" sz="1200" b="0">
                        <a:solidFill>
                          <a:srgbClr val="F7642A"/>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r>
              <a:tr h="441325">
                <a:tc>
                  <a:txBody>
                    <a:bodyPr/>
                    <a:p>
                      <a:pPr indent="0" algn="ctr">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2019年12月</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中共中央、 国务院</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lgn="l">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《长江三角洲区域一体化发 展规划纲要》</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加快发展新能源 、智能汽车、新一代移动通信产业，</a:t>
                      </a:r>
                      <a:r>
                        <a:rPr lang="zh-CN" sz="1200" b="0">
                          <a:solidFill>
                            <a:srgbClr val="F7642A"/>
                          </a:solidFill>
                          <a:latin typeface="微软雅黑" panose="020B0503020204020204" charset="-122"/>
                          <a:ea typeface="微软雅黑" panose="020B0503020204020204" charset="-122"/>
                          <a:cs typeface="微软雅黑" panose="020B0503020204020204" charset="-122"/>
                        </a:rPr>
                        <a:t>延伸机器人</a:t>
                      </a:r>
                      <a:r>
                        <a:rPr lang="zh-CN" sz="1200" b="0">
                          <a:solidFill>
                            <a:srgbClr val="000000"/>
                          </a:solidFill>
                          <a:latin typeface="微软雅黑" panose="020B0503020204020204" charset="-122"/>
                          <a:ea typeface="微软雅黑" panose="020B0503020204020204" charset="-122"/>
                          <a:cs typeface="微软雅黑" panose="020B0503020204020204" charset="-122"/>
                        </a:rPr>
                        <a:t>、集成电路产业链，</a:t>
                      </a:r>
                      <a:r>
                        <a:rPr lang="zh-CN" sz="1200" b="1">
                          <a:solidFill>
                            <a:srgbClr val="F7642A"/>
                          </a:solidFill>
                          <a:latin typeface="微软雅黑" panose="020B0503020204020204" charset="-122"/>
                          <a:ea typeface="微软雅黑" panose="020B0503020204020204" charset="-122"/>
                          <a:cs typeface="微软雅黑" panose="020B0503020204020204" charset="-122"/>
                        </a:rPr>
                        <a:t>培育一批具有国际竞争力的龙头企业。</a:t>
                      </a:r>
                      <a:endParaRPr lang="zh-CN" altLang="en-US" sz="1200" b="1">
                        <a:solidFill>
                          <a:srgbClr val="F7642A"/>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r>
              <a:tr h="778510">
                <a:tc>
                  <a:txBody>
                    <a:bodyPr/>
                    <a:p>
                      <a:pPr indent="0" algn="ctr">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2019年12月</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rPr>
                        <a:t>杭州市政府</a:t>
                      </a:r>
                      <a:endParaRPr lang="zh-CN" altLang="en-US" sz="1200" b="0">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lgn="l">
                        <a:buNone/>
                      </a:pPr>
                      <a:r>
                        <a:rPr lang="zh-CN" sz="1200" b="0">
                          <a:solidFill>
                            <a:srgbClr val="000000"/>
                          </a:solidFill>
                          <a:latin typeface="微软雅黑" panose="020B0503020204020204" charset="-122"/>
                          <a:ea typeface="微软雅黑" panose="020B0503020204020204" charset="-122"/>
                        </a:rPr>
                        <a:t>《杭州市人民政府关于印发杭州市建设国家新一代人工智能创新发展试验区若干政第的通知》</a:t>
                      </a:r>
                      <a:endParaRPr lang="zh-CN" altLang="en-US" sz="1200" b="0">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加快萧山区中国V谷和机器人小镇等平台建设，重点发展新型通信及智能软硬件、</a:t>
                      </a:r>
                      <a:r>
                        <a:rPr lang="zh-CN" sz="1200" b="1">
                          <a:solidFill>
                            <a:srgbClr val="F7642A"/>
                          </a:solidFill>
                          <a:latin typeface="微软雅黑" panose="020B0503020204020204" charset="-122"/>
                          <a:ea typeface="微软雅黑" panose="020B0503020204020204" charset="-122"/>
                          <a:cs typeface="微软雅黑" panose="020B0503020204020204" charset="-122"/>
                        </a:rPr>
                        <a:t>智能机器人等智能终端及基础产品。</a:t>
                      </a:r>
                      <a:endParaRPr lang="zh-CN" altLang="en-US" sz="1200" b="1">
                        <a:solidFill>
                          <a:srgbClr val="F7642A"/>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r>
              <a:tr h="441325">
                <a:tc>
                  <a:txBody>
                    <a:bodyPr/>
                    <a:p>
                      <a:pPr indent="0" algn="ctr">
                        <a:buNone/>
                      </a:pPr>
                      <a:r>
                        <a:rPr lang="zh-CN" sz="1200" b="0">
                          <a:solidFill>
                            <a:srgbClr val="000000"/>
                          </a:solidFill>
                          <a:latin typeface="微软雅黑" panose="020B0503020204020204" charset="-122"/>
                          <a:ea typeface="微软雅黑" panose="020B0503020204020204" charset="-122"/>
                          <a:cs typeface="微软雅黑" panose="020B0503020204020204" charset="-122"/>
                        </a:rPr>
                        <a:t>2019年10月</a:t>
                      </a:r>
                      <a:endParaRPr lang="zh-CN" altLang="en-US" sz="12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rgbClr val="000000"/>
                          </a:solidFill>
                          <a:latin typeface="微软雅黑" panose="020B0503020204020204" charset="-122"/>
                          <a:ea typeface="微软雅黑" panose="020B0503020204020204" charset="-122"/>
                        </a:rPr>
                        <a:t>发改委</a:t>
                      </a:r>
                      <a:endParaRPr lang="zh-CN" altLang="en-US" sz="1200" b="0">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lgn="l">
                        <a:buNone/>
                      </a:pPr>
                      <a:r>
                        <a:rPr lang="zh-CN" sz="1200" b="0">
                          <a:solidFill>
                            <a:srgbClr val="000000"/>
                          </a:solidFill>
                          <a:latin typeface="微软雅黑" panose="020B0503020204020204" charset="-122"/>
                          <a:ea typeface="微软雅黑" panose="020B0503020204020204" charset="-122"/>
                        </a:rPr>
                        <a:t>《产业结构调整指导目录》</a:t>
                      </a:r>
                      <a:endParaRPr lang="zh-CN" altLang="en-US" sz="1200" b="0">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p>
                      <a:pPr indent="0">
                        <a:buNone/>
                      </a:pPr>
                      <a:r>
                        <a:rPr lang="zh-CN" sz="1200" b="0">
                          <a:solidFill>
                            <a:schemeClr val="tx1"/>
                          </a:solidFill>
                          <a:latin typeface="微软雅黑" panose="020B0503020204020204" charset="-122"/>
                          <a:ea typeface="微软雅黑" panose="020B0503020204020204" charset="-122"/>
                          <a:cs typeface="微软雅黑" panose="020B0503020204020204" charset="-122"/>
                        </a:rPr>
                        <a:t>重点鼓励发展人机</a:t>
                      </a:r>
                      <a:r>
                        <a:rPr lang="zh-CN" sz="1200" b="1">
                          <a:solidFill>
                            <a:srgbClr val="F7642A"/>
                          </a:solidFill>
                          <a:latin typeface="微软雅黑" panose="020B0503020204020204" charset="-122"/>
                          <a:ea typeface="微软雅黑" panose="020B0503020204020204" charset="-122"/>
                          <a:cs typeface="微软雅黑" panose="020B0503020204020204" charset="-122"/>
                        </a:rPr>
                        <a:t>协作机器人、双臂机器人、弧焊机器人、重载AGV</a:t>
                      </a:r>
                      <a:r>
                        <a:rPr lang="zh-CN" sz="1200" b="0">
                          <a:solidFill>
                            <a:schemeClr val="tx1"/>
                          </a:solidFill>
                          <a:latin typeface="微软雅黑" panose="020B0503020204020204" charset="-122"/>
                          <a:ea typeface="微软雅黑" panose="020B0503020204020204" charset="-122"/>
                          <a:cs typeface="微软雅黑" panose="020B0503020204020204" charset="-122"/>
                        </a:rPr>
                        <a:t>、专用检测与装配机器人集成系统等产品，以满足我国量大面广制造业转型升级的需求。</a:t>
                      </a:r>
                      <a:endParaRPr lang="zh-CN" altLang="en-US" sz="1200" b="0">
                        <a:solidFill>
                          <a:schemeClr val="tx1"/>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13055" y="17907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1.1</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中国移动机器人产业环境</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374650" y="771525"/>
            <a:ext cx="114433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zh-CN" altLang="en-US" sz="1600" dirty="0">
                <a:solidFill>
                  <a:srgbClr val="F7642A"/>
                </a:solidFill>
                <a:latin typeface="微软雅黑" panose="020B0503020204020204" charset="-122"/>
                <a:cs typeface="微软雅黑" panose="020B0503020204020204" charset="-122"/>
                <a:sym typeface="+mn-ea"/>
              </a:rPr>
              <a:t>全球化的新方向机会、工业生产稳步回升促进装备制造业增速</a:t>
            </a:r>
            <a:r>
              <a:rPr lang="zh-CN" altLang="en-US" sz="1600" dirty="0">
                <a:solidFill>
                  <a:schemeClr val="tx1"/>
                </a:solidFill>
                <a:latin typeface="微软雅黑" panose="020B0503020204020204" charset="-122"/>
                <a:cs typeface="微软雅黑" panose="020B0503020204020204" charset="-122"/>
                <a:sym typeface="+mn-ea"/>
              </a:rPr>
              <a:t>，给移动机器人带来广阔的发展空间；</a:t>
            </a:r>
            <a:endParaRPr lang="zh-CN" altLang="en-US" sz="160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sz="1400" dirty="0">
                <a:solidFill>
                  <a:schemeClr val="tx1"/>
                </a:solidFill>
                <a:latin typeface="微软雅黑" panose="020B0503020204020204" charset="-122"/>
                <a:cs typeface="微软雅黑" panose="020B0503020204020204" charset="-122"/>
                <a:sym typeface="+mn-ea"/>
              </a:rPr>
              <a:t>全球能源重构与产业智能化升级的大机遇</a:t>
            </a:r>
            <a:r>
              <a:rPr lang="zh-CN" sz="1400" b="0" dirty="0">
                <a:solidFill>
                  <a:schemeClr val="tx1"/>
                </a:solidFill>
                <a:latin typeface="微软雅黑" panose="020B0503020204020204" charset="-122"/>
                <a:cs typeface="微软雅黑" panose="020B0503020204020204" charset="-122"/>
                <a:sym typeface="+mn-ea"/>
              </a:rPr>
              <a:t>：以新能源、电动车、智能制造、生物医药为全球基本盘以一路一带工程化建设带来新机会；</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en-US" altLang="zh-CN" sz="1400" dirty="0">
                <a:solidFill>
                  <a:schemeClr val="tx1"/>
                </a:solidFill>
                <a:latin typeface="微软雅黑" panose="020B0503020204020204" charset="-122"/>
                <a:cs typeface="微软雅黑" panose="020B0503020204020204" charset="-122"/>
                <a:sym typeface="+mn-ea"/>
              </a:rPr>
              <a:t>2023</a:t>
            </a:r>
            <a:r>
              <a:rPr lang="zh-CN" altLang="en-US" sz="1400" dirty="0">
                <a:solidFill>
                  <a:schemeClr val="tx1"/>
                </a:solidFill>
                <a:latin typeface="微软雅黑" panose="020B0503020204020204" charset="-122"/>
                <a:cs typeface="微软雅黑" panose="020B0503020204020204" charset="-122"/>
                <a:sym typeface="+mn-ea"/>
              </a:rPr>
              <a:t>年工业生产稳步回升，装备制造业增长较快</a:t>
            </a:r>
            <a:r>
              <a:rPr lang="zh-CN" altLang="en-US" sz="1400" b="0" dirty="0">
                <a:solidFill>
                  <a:schemeClr val="tx1"/>
                </a:solidFill>
                <a:latin typeface="微软雅黑" panose="020B0503020204020204" charset="-122"/>
                <a:cs typeface="微软雅黑" panose="020B0503020204020204" charset="-122"/>
                <a:sym typeface="+mn-ea"/>
              </a:rPr>
              <a:t>：装备制造业增加值增长</a:t>
            </a:r>
            <a:r>
              <a:rPr lang="en-US" altLang="zh-CN" sz="1400" b="0" dirty="0">
                <a:solidFill>
                  <a:schemeClr val="tx1"/>
                </a:solidFill>
                <a:latin typeface="微软雅黑" panose="020B0503020204020204" charset="-122"/>
                <a:cs typeface="微软雅黑" panose="020B0503020204020204" charset="-122"/>
                <a:sym typeface="+mn-ea"/>
              </a:rPr>
              <a:t>6.8%</a:t>
            </a:r>
            <a:r>
              <a:rPr lang="zh-CN" altLang="en-US" sz="1400" b="0" dirty="0">
                <a:solidFill>
                  <a:schemeClr val="tx1"/>
                </a:solidFill>
                <a:latin typeface="微软雅黑" panose="020B0503020204020204" charset="-122"/>
                <a:cs typeface="微软雅黑" panose="020B0503020204020204" charset="-122"/>
                <a:sym typeface="+mn-ea"/>
              </a:rPr>
              <a:t>，比工业增加值</a:t>
            </a:r>
            <a:r>
              <a:rPr lang="en-US" altLang="zh-CN" sz="1400" b="0" dirty="0">
                <a:solidFill>
                  <a:schemeClr val="tx1"/>
                </a:solidFill>
                <a:latin typeface="微软雅黑" panose="020B0503020204020204" charset="-122"/>
                <a:cs typeface="微软雅黑" panose="020B0503020204020204" charset="-122"/>
                <a:sym typeface="+mn-ea"/>
              </a:rPr>
              <a:t>4.6%</a:t>
            </a:r>
            <a:r>
              <a:rPr lang="zh-CN" altLang="en-US" sz="1400" b="0" dirty="0">
                <a:solidFill>
                  <a:schemeClr val="tx1"/>
                </a:solidFill>
                <a:latin typeface="微软雅黑" panose="020B0503020204020204" charset="-122"/>
                <a:cs typeface="微软雅黑" panose="020B0503020204020204" charset="-122"/>
                <a:sym typeface="+mn-ea"/>
              </a:rPr>
              <a:t>高</a:t>
            </a:r>
            <a:r>
              <a:rPr lang="en-US" altLang="zh-CN" sz="1400" b="0" dirty="0">
                <a:solidFill>
                  <a:schemeClr val="tx1"/>
                </a:solidFill>
                <a:latin typeface="微软雅黑" panose="020B0503020204020204" charset="-122"/>
                <a:cs typeface="微软雅黑" panose="020B0503020204020204" charset="-122"/>
                <a:sym typeface="+mn-ea"/>
              </a:rPr>
              <a:t>2.2%</a:t>
            </a:r>
            <a:r>
              <a:rPr lang="zh-CN" altLang="en-US" sz="1400" b="0" dirty="0">
                <a:solidFill>
                  <a:schemeClr val="tx1"/>
                </a:solidFill>
                <a:latin typeface="微软雅黑" panose="020B0503020204020204" charset="-122"/>
                <a:cs typeface="微软雅黑" panose="020B0503020204020204" charset="-122"/>
                <a:sym typeface="+mn-ea"/>
              </a:rPr>
              <a:t>；</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endParaRPr lang="zh-CN" altLang="en-US" sz="1400" b="0" dirty="0">
              <a:solidFill>
                <a:schemeClr val="tx1"/>
              </a:solidFill>
              <a:latin typeface="微软雅黑" panose="020B0503020204020204" charset="-122"/>
              <a:cs typeface="微软雅黑" panose="020B0503020204020204" charset="-122"/>
              <a:sym typeface="+mn-ea"/>
            </a:endParaRPr>
          </a:p>
          <a:p>
            <a:pPr lvl="0" indent="0">
              <a:lnSpc>
                <a:spcPct val="150000"/>
              </a:lnSpc>
              <a:buFont typeface="Wingdings" panose="05000000000000000000" charset="0"/>
            </a:pPr>
            <a:r>
              <a:rPr lang="zh-CN" altLang="en-US" sz="1200" i="1" dirty="0">
                <a:solidFill>
                  <a:schemeClr val="tx1"/>
                </a:solidFill>
                <a:latin typeface="微软雅黑" panose="020B0503020204020204" charset="-122"/>
                <a:cs typeface="微软雅黑" panose="020B0503020204020204" charset="-122"/>
                <a:sym typeface="+mn-ea"/>
              </a:rPr>
              <a:t>注：</a:t>
            </a:r>
            <a:r>
              <a:rPr lang="en-US" altLang="zh-CN" sz="1200" b="0" i="1" dirty="0">
                <a:solidFill>
                  <a:schemeClr val="tx1"/>
                </a:solidFill>
                <a:latin typeface="微软雅黑" panose="020B0503020204020204" charset="-122"/>
                <a:cs typeface="微软雅黑" panose="020B0503020204020204" charset="-122"/>
                <a:sym typeface="+mn-ea"/>
              </a:rPr>
              <a:t>2023</a:t>
            </a:r>
            <a:r>
              <a:rPr lang="zh-CN" altLang="en-US" sz="1200" b="0" i="1" dirty="0">
                <a:solidFill>
                  <a:schemeClr val="tx1"/>
                </a:solidFill>
                <a:latin typeface="微软雅黑" panose="020B0503020204020204" charset="-122"/>
                <a:cs typeface="微软雅黑" panose="020B0503020204020204" charset="-122"/>
                <a:sym typeface="+mn-ea"/>
              </a:rPr>
              <a:t>年国内生产总值</a:t>
            </a:r>
            <a:r>
              <a:rPr lang="en-US" altLang="zh-CN" sz="1200" b="0" i="1" dirty="0">
                <a:solidFill>
                  <a:schemeClr val="tx1"/>
                </a:solidFill>
                <a:latin typeface="微软雅黑" panose="020B0503020204020204" charset="-122"/>
                <a:cs typeface="微软雅黑" panose="020B0503020204020204" charset="-122"/>
                <a:sym typeface="+mn-ea"/>
              </a:rPr>
              <a:t>1260582</a:t>
            </a:r>
            <a:r>
              <a:rPr lang="zh-CN" altLang="en-US" sz="1200" b="0" i="1" dirty="0">
                <a:solidFill>
                  <a:schemeClr val="tx1"/>
                </a:solidFill>
                <a:latin typeface="微软雅黑" panose="020B0503020204020204" charset="-122"/>
                <a:cs typeface="微软雅黑" panose="020B0503020204020204" charset="-122"/>
                <a:sym typeface="+mn-ea"/>
              </a:rPr>
              <a:t>亿元，比上年增长</a:t>
            </a:r>
            <a:r>
              <a:rPr lang="en-US" altLang="zh-CN" sz="1200" b="0" i="1" dirty="0">
                <a:solidFill>
                  <a:schemeClr val="tx1"/>
                </a:solidFill>
                <a:latin typeface="微软雅黑" panose="020B0503020204020204" charset="-122"/>
                <a:cs typeface="微软雅黑" panose="020B0503020204020204" charset="-122"/>
                <a:sym typeface="+mn-ea"/>
              </a:rPr>
              <a:t>5.2%</a:t>
            </a:r>
            <a:r>
              <a:rPr lang="zh-CN" altLang="en-US" sz="1200" b="0" i="1" dirty="0">
                <a:solidFill>
                  <a:schemeClr val="tx1"/>
                </a:solidFill>
                <a:latin typeface="微软雅黑" panose="020B0503020204020204" charset="-122"/>
                <a:cs typeface="微软雅黑" panose="020B0503020204020204" charset="-122"/>
                <a:sym typeface="+mn-ea"/>
              </a:rPr>
              <a:t>，第一产业增值</a:t>
            </a:r>
            <a:r>
              <a:rPr lang="en-US" altLang="zh-CN" sz="1200" b="0" i="1" dirty="0">
                <a:solidFill>
                  <a:schemeClr val="tx1"/>
                </a:solidFill>
                <a:latin typeface="微软雅黑" panose="020B0503020204020204" charset="-122"/>
                <a:cs typeface="微软雅黑" panose="020B0503020204020204" charset="-122"/>
                <a:sym typeface="+mn-ea"/>
              </a:rPr>
              <a:t>89755</a:t>
            </a:r>
            <a:r>
              <a:rPr lang="zh-CN" altLang="en-US" sz="1200" b="0" i="1" dirty="0">
                <a:solidFill>
                  <a:schemeClr val="tx1"/>
                </a:solidFill>
                <a:latin typeface="微软雅黑" panose="020B0503020204020204" charset="-122"/>
                <a:cs typeface="微软雅黑" panose="020B0503020204020204" charset="-122"/>
                <a:sym typeface="+mn-ea"/>
              </a:rPr>
              <a:t>亿元，增长</a:t>
            </a:r>
            <a:r>
              <a:rPr lang="en-US" altLang="zh-CN" sz="1200" b="0" i="1" dirty="0">
                <a:solidFill>
                  <a:schemeClr val="tx1"/>
                </a:solidFill>
                <a:latin typeface="微软雅黑" panose="020B0503020204020204" charset="-122"/>
                <a:cs typeface="微软雅黑" panose="020B0503020204020204" charset="-122"/>
                <a:sym typeface="+mn-ea"/>
              </a:rPr>
              <a:t>4.1%</a:t>
            </a:r>
            <a:endParaRPr lang="zh-CN" altLang="en-US" sz="1200" b="0" i="1" dirty="0">
              <a:solidFill>
                <a:schemeClr val="tx1"/>
              </a:solidFill>
              <a:latin typeface="微软雅黑" panose="020B0503020204020204" charset="-122"/>
              <a:cs typeface="微软雅黑" panose="020B0503020204020204" charset="-122"/>
              <a:sym typeface="+mn-ea"/>
            </a:endParaRPr>
          </a:p>
          <a:p>
            <a:pPr lvl="0" indent="0">
              <a:lnSpc>
                <a:spcPct val="150000"/>
              </a:lnSpc>
              <a:buFont typeface="Wingdings" panose="05000000000000000000" charset="0"/>
            </a:pPr>
            <a:r>
              <a:rPr lang="zh-CN" altLang="en-US" sz="1200" b="0" i="1" dirty="0">
                <a:solidFill>
                  <a:schemeClr val="tx1"/>
                </a:solidFill>
                <a:latin typeface="微软雅黑" panose="020B0503020204020204" charset="-122"/>
                <a:cs typeface="微软雅黑" panose="020B0503020204020204" charset="-122"/>
                <a:sym typeface="+mn-ea"/>
              </a:rPr>
              <a:t>第二产业增长</a:t>
            </a:r>
            <a:r>
              <a:rPr lang="en-US" altLang="zh-CN" sz="1200" b="0" i="1" dirty="0">
                <a:solidFill>
                  <a:schemeClr val="tx1"/>
                </a:solidFill>
                <a:latin typeface="微软雅黑" panose="020B0503020204020204" charset="-122"/>
                <a:cs typeface="微软雅黑" panose="020B0503020204020204" charset="-122"/>
                <a:sym typeface="+mn-ea"/>
              </a:rPr>
              <a:t>482589</a:t>
            </a:r>
            <a:r>
              <a:rPr lang="zh-CN" altLang="en-US" sz="1200" b="0" i="1" dirty="0">
                <a:solidFill>
                  <a:schemeClr val="tx1"/>
                </a:solidFill>
                <a:latin typeface="微软雅黑" panose="020B0503020204020204" charset="-122"/>
                <a:cs typeface="微软雅黑" panose="020B0503020204020204" charset="-122"/>
                <a:sym typeface="+mn-ea"/>
              </a:rPr>
              <a:t>亿元，增长</a:t>
            </a:r>
            <a:r>
              <a:rPr lang="en-US" altLang="zh-CN" sz="1200" b="0" i="1" dirty="0">
                <a:solidFill>
                  <a:schemeClr val="tx1"/>
                </a:solidFill>
                <a:latin typeface="微软雅黑" panose="020B0503020204020204" charset="-122"/>
                <a:cs typeface="微软雅黑" panose="020B0503020204020204" charset="-122"/>
                <a:sym typeface="+mn-ea"/>
              </a:rPr>
              <a:t>4.7%</a:t>
            </a:r>
            <a:r>
              <a:rPr lang="zh-CN" altLang="en-US" sz="1200" b="0" i="1" dirty="0">
                <a:solidFill>
                  <a:schemeClr val="tx1"/>
                </a:solidFill>
                <a:latin typeface="微软雅黑" panose="020B0503020204020204" charset="-122"/>
                <a:cs typeface="微软雅黑" panose="020B0503020204020204" charset="-122"/>
                <a:sym typeface="+mn-ea"/>
              </a:rPr>
              <a:t>，第三产业增加</a:t>
            </a:r>
            <a:r>
              <a:rPr lang="en-US" altLang="zh-CN" sz="1200" b="0" i="1" dirty="0">
                <a:solidFill>
                  <a:schemeClr val="tx1"/>
                </a:solidFill>
                <a:latin typeface="微软雅黑" panose="020B0503020204020204" charset="-122"/>
                <a:cs typeface="微软雅黑" panose="020B0503020204020204" charset="-122"/>
                <a:sym typeface="+mn-ea"/>
              </a:rPr>
              <a:t>688238</a:t>
            </a:r>
            <a:r>
              <a:rPr lang="zh-CN" altLang="en-US" sz="1200" b="0" i="1" dirty="0">
                <a:solidFill>
                  <a:schemeClr val="tx1"/>
                </a:solidFill>
                <a:latin typeface="微软雅黑" panose="020B0503020204020204" charset="-122"/>
                <a:cs typeface="微软雅黑" panose="020B0503020204020204" charset="-122"/>
                <a:sym typeface="+mn-ea"/>
              </a:rPr>
              <a:t>亿元，增长</a:t>
            </a:r>
            <a:r>
              <a:rPr lang="en-US" altLang="zh-CN" sz="1200" b="0" i="1" dirty="0">
                <a:solidFill>
                  <a:schemeClr val="tx1"/>
                </a:solidFill>
                <a:latin typeface="微软雅黑" panose="020B0503020204020204" charset="-122"/>
                <a:cs typeface="微软雅黑" panose="020B0503020204020204" charset="-122"/>
                <a:sym typeface="+mn-ea"/>
              </a:rPr>
              <a:t>5.8%</a:t>
            </a:r>
            <a:r>
              <a:rPr lang="zh-CN" altLang="en-US" sz="1200" b="0" i="1" dirty="0">
                <a:solidFill>
                  <a:schemeClr val="tx1"/>
                </a:solidFill>
                <a:latin typeface="微软雅黑" panose="020B0503020204020204" charset="-122"/>
                <a:cs typeface="微软雅黑" panose="020B0503020204020204" charset="-122"/>
                <a:sym typeface="+mn-ea"/>
              </a:rPr>
              <a:t>；</a:t>
            </a:r>
            <a:endParaRPr lang="zh-CN" altLang="en-US" sz="1200" b="0" i="1" dirty="0">
              <a:solidFill>
                <a:schemeClr val="tx1"/>
              </a:solidFill>
              <a:latin typeface="微软雅黑" panose="020B0503020204020204" charset="-122"/>
              <a:cs typeface="微软雅黑" panose="020B0503020204020204" charset="-122"/>
              <a:sym typeface="+mn-ea"/>
            </a:endParaRPr>
          </a:p>
        </p:txBody>
      </p:sp>
      <p:pic>
        <p:nvPicPr>
          <p:cNvPr id="5" name="图片 4"/>
          <p:cNvPicPr>
            <a:picLocks noChangeAspect="1"/>
          </p:cNvPicPr>
          <p:nvPr/>
        </p:nvPicPr>
        <p:blipFill>
          <a:blip r:embed="rId2"/>
          <a:stretch>
            <a:fillRect/>
          </a:stretch>
        </p:blipFill>
        <p:spPr>
          <a:xfrm>
            <a:off x="516890" y="2785745"/>
            <a:ext cx="5341620" cy="3609340"/>
          </a:xfrm>
          <a:prstGeom prst="rect">
            <a:avLst/>
          </a:prstGeom>
        </p:spPr>
      </p:pic>
      <p:graphicFrame>
        <p:nvGraphicFramePr>
          <p:cNvPr id="7" name="图表 6"/>
          <p:cNvGraphicFramePr/>
          <p:nvPr/>
        </p:nvGraphicFramePr>
        <p:xfrm>
          <a:off x="6095365" y="2827020"/>
          <a:ext cx="5666105" cy="358711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11785" y="249555"/>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1.2</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全球</a:t>
            </a:r>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AGV/AMR</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行业现状</a:t>
            </a:r>
            <a:endPar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graphicFrame>
        <p:nvGraphicFramePr>
          <p:cNvPr id="2" name="图表 1"/>
          <p:cNvGraphicFramePr/>
          <p:nvPr/>
        </p:nvGraphicFramePr>
        <p:xfrm>
          <a:off x="913765" y="2301875"/>
          <a:ext cx="5751195" cy="210756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3" name="图表 2"/>
          <p:cNvGraphicFramePr/>
          <p:nvPr/>
        </p:nvGraphicFramePr>
        <p:xfrm>
          <a:off x="6763385" y="2305685"/>
          <a:ext cx="3914775" cy="2103120"/>
        </p:xfrm>
        <a:graphic>
          <a:graphicData uri="http://schemas.openxmlformats.org/drawingml/2006/chart">
            <c:chart xmlns:c="http://schemas.openxmlformats.org/drawingml/2006/chart" xmlns:r="http://schemas.openxmlformats.org/officeDocument/2006/relationships" r:id="rId2"/>
          </a:graphicData>
        </a:graphic>
      </p:graphicFrame>
      <p:sp>
        <p:nvSpPr>
          <p:cNvPr id="23" name="标题 1"/>
          <p:cNvSpPr txBox="1"/>
          <p:nvPr/>
        </p:nvSpPr>
        <p:spPr>
          <a:xfrm>
            <a:off x="429895" y="771525"/>
            <a:ext cx="114433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dirty="0">
                <a:solidFill>
                  <a:schemeClr val="tx1"/>
                </a:solidFill>
                <a:latin typeface="微软雅黑" panose="020B0503020204020204" charset="-122"/>
                <a:cs typeface="微软雅黑" panose="020B0503020204020204" charset="-122"/>
                <a:sym typeface="+mn-ea"/>
              </a:rPr>
              <a:t>2023</a:t>
            </a:r>
            <a:r>
              <a:rPr lang="zh-CN" altLang="en-US" sz="1600" dirty="0">
                <a:solidFill>
                  <a:schemeClr val="tx1"/>
                </a:solidFill>
                <a:latin typeface="微软雅黑" panose="020B0503020204020204" charset="-122"/>
                <a:cs typeface="微软雅黑" panose="020B0503020204020204" charset="-122"/>
                <a:sym typeface="+mn-ea"/>
              </a:rPr>
              <a:t>年全球移动机器人市场规模约为</a:t>
            </a:r>
            <a:r>
              <a:rPr lang="en-US" altLang="zh-CN" sz="1600" dirty="0">
                <a:solidFill>
                  <a:schemeClr val="tx1"/>
                </a:solidFill>
                <a:latin typeface="微软雅黑" panose="020B0503020204020204" charset="-122"/>
                <a:cs typeface="微软雅黑" panose="020B0503020204020204" charset="-122"/>
                <a:sym typeface="+mn-ea"/>
              </a:rPr>
              <a:t>58.5</a:t>
            </a:r>
            <a:r>
              <a:rPr lang="zh-CN" altLang="en-US" sz="1600" dirty="0">
                <a:solidFill>
                  <a:schemeClr val="tx1"/>
                </a:solidFill>
                <a:latin typeface="微软雅黑" panose="020B0503020204020204" charset="-122"/>
                <a:cs typeface="微软雅黑" panose="020B0503020204020204" charset="-122"/>
                <a:sym typeface="+mn-ea"/>
              </a:rPr>
              <a:t>亿美元，</a:t>
            </a:r>
            <a:r>
              <a:rPr lang="zh-CN" altLang="en-US" sz="1600" dirty="0">
                <a:solidFill>
                  <a:srgbClr val="F7642A"/>
                </a:solidFill>
                <a:latin typeface="微软雅黑" panose="020B0503020204020204" charset="-122"/>
                <a:cs typeface="微软雅黑" panose="020B0503020204020204" charset="-122"/>
                <a:sym typeface="+mn-ea"/>
              </a:rPr>
              <a:t>中国市场占据主导地位</a:t>
            </a:r>
            <a:r>
              <a:rPr lang="zh-CN" altLang="en-US" sz="1600" dirty="0">
                <a:solidFill>
                  <a:schemeClr val="accent2"/>
                </a:solidFill>
                <a:latin typeface="微软雅黑" panose="020B0503020204020204" charset="-122"/>
                <a:cs typeface="微软雅黑" panose="020B0503020204020204" charset="-122"/>
                <a:sym typeface="+mn-ea"/>
              </a:rPr>
              <a:t>，</a:t>
            </a:r>
            <a:r>
              <a:rPr lang="en-US" altLang="zh-CN" sz="1600" dirty="0">
                <a:solidFill>
                  <a:schemeClr val="tx1"/>
                </a:solidFill>
                <a:latin typeface="微软雅黑" panose="020B0503020204020204" charset="-122"/>
                <a:cs typeface="微软雅黑" panose="020B0503020204020204" charset="-122"/>
                <a:sym typeface="+mn-ea"/>
              </a:rPr>
              <a:t>2030</a:t>
            </a:r>
            <a:r>
              <a:rPr lang="zh-CN" altLang="en-US" sz="1600" dirty="0">
                <a:solidFill>
                  <a:schemeClr val="tx1"/>
                </a:solidFill>
                <a:latin typeface="微软雅黑" panose="020B0503020204020204" charset="-122"/>
                <a:cs typeface="微软雅黑" panose="020B0503020204020204" charset="-122"/>
                <a:sym typeface="+mn-ea"/>
              </a:rPr>
              <a:t>年全球市场规模有望达到</a:t>
            </a:r>
            <a:r>
              <a:rPr lang="en-US" altLang="zh-CN" sz="1600" dirty="0">
                <a:solidFill>
                  <a:schemeClr val="tx1"/>
                </a:solidFill>
                <a:latin typeface="微软雅黑" panose="020B0503020204020204" charset="-122"/>
                <a:cs typeface="微软雅黑" panose="020B0503020204020204" charset="-122"/>
                <a:sym typeface="+mn-ea"/>
              </a:rPr>
              <a:t>200</a:t>
            </a:r>
            <a:r>
              <a:rPr lang="zh-CN" altLang="en-US" sz="1600" dirty="0">
                <a:solidFill>
                  <a:schemeClr val="tx1"/>
                </a:solidFill>
                <a:latin typeface="微软雅黑" panose="020B0503020204020204" charset="-122"/>
                <a:cs typeface="微软雅黑" panose="020B0503020204020204" charset="-122"/>
                <a:sym typeface="+mn-ea"/>
              </a:rPr>
              <a:t>亿美元；</a:t>
            </a:r>
            <a:endParaRPr lang="en-US" altLang="zh-CN"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en-US" altLang="zh-CN" sz="1400" b="0" dirty="0">
                <a:solidFill>
                  <a:schemeClr val="tx1"/>
                </a:solidFill>
                <a:latin typeface="微软雅黑" panose="020B0503020204020204" charset="-122"/>
                <a:cs typeface="微软雅黑" panose="020B0503020204020204" charset="-122"/>
                <a:sym typeface="+mn-ea"/>
              </a:rPr>
              <a:t>2022</a:t>
            </a:r>
            <a:r>
              <a:rPr lang="zh-CN" altLang="en-US" sz="1400" b="0" dirty="0">
                <a:solidFill>
                  <a:schemeClr val="tx1"/>
                </a:solidFill>
                <a:latin typeface="微软雅黑" panose="020B0503020204020204" charset="-122"/>
                <a:cs typeface="微软雅黑" panose="020B0503020204020204" charset="-122"/>
                <a:sym typeface="+mn-ea"/>
              </a:rPr>
              <a:t>年全球</a:t>
            </a:r>
            <a:r>
              <a:rPr lang="en-US" altLang="zh-CN" sz="1400" b="0" dirty="0">
                <a:solidFill>
                  <a:schemeClr val="tx1"/>
                </a:solidFill>
                <a:latin typeface="微软雅黑" panose="020B0503020204020204" charset="-122"/>
                <a:cs typeface="微软雅黑" panose="020B0503020204020204" charset="-122"/>
                <a:sym typeface="+mn-ea"/>
              </a:rPr>
              <a:t>AGV/AMR</a:t>
            </a:r>
            <a:r>
              <a:rPr lang="zh-CN" altLang="en-US" sz="1400" b="0" dirty="0">
                <a:solidFill>
                  <a:schemeClr val="tx1"/>
                </a:solidFill>
                <a:latin typeface="微软雅黑" panose="020B0503020204020204" charset="-122"/>
                <a:cs typeface="微软雅黑" panose="020B0503020204020204" charset="-122"/>
                <a:sym typeface="+mn-ea"/>
              </a:rPr>
              <a:t>销售规模为</a:t>
            </a:r>
            <a:r>
              <a:rPr lang="en-US" altLang="zh-CN" sz="1400" b="0" dirty="0">
                <a:solidFill>
                  <a:schemeClr val="tx1"/>
                </a:solidFill>
                <a:latin typeface="微软雅黑" panose="020B0503020204020204" charset="-122"/>
                <a:cs typeface="微软雅黑" panose="020B0503020204020204" charset="-122"/>
                <a:sym typeface="+mn-ea"/>
              </a:rPr>
              <a:t>47.5</a:t>
            </a:r>
            <a:r>
              <a:rPr lang="zh-CN" altLang="en-US" sz="1400" b="0" dirty="0">
                <a:solidFill>
                  <a:schemeClr val="tx1"/>
                </a:solidFill>
                <a:latin typeface="微软雅黑" panose="020B0503020204020204" charset="-122"/>
                <a:cs typeface="微软雅黑" panose="020B0503020204020204" charset="-122"/>
                <a:sym typeface="+mn-ea"/>
              </a:rPr>
              <a:t>亿美元，同比增长</a:t>
            </a:r>
            <a:r>
              <a:rPr lang="en-US" altLang="zh-CN" sz="1400" b="0" dirty="0">
                <a:solidFill>
                  <a:schemeClr val="tx1"/>
                </a:solidFill>
                <a:latin typeface="微软雅黑" panose="020B0503020204020204" charset="-122"/>
                <a:cs typeface="微软雅黑" panose="020B0503020204020204" charset="-122"/>
                <a:sym typeface="+mn-ea"/>
              </a:rPr>
              <a:t>35.71%</a:t>
            </a:r>
            <a:endParaRPr lang="en-US" altLang="zh-CN"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en-US" altLang="zh-CN" sz="1400" b="0" dirty="0">
                <a:solidFill>
                  <a:schemeClr val="tx1"/>
                </a:solidFill>
                <a:latin typeface="微软雅黑" panose="020B0503020204020204" charset="-122"/>
                <a:cs typeface="微软雅黑" panose="020B0503020204020204" charset="-122"/>
                <a:sym typeface="+mn-ea"/>
              </a:rPr>
              <a:t>2022</a:t>
            </a:r>
            <a:r>
              <a:rPr lang="zh-CN" altLang="en-US" sz="1400" b="0" dirty="0">
                <a:solidFill>
                  <a:schemeClr val="tx1"/>
                </a:solidFill>
                <a:latin typeface="微软雅黑" panose="020B0503020204020204" charset="-122"/>
                <a:cs typeface="微软雅黑" panose="020B0503020204020204" charset="-122"/>
                <a:sym typeface="+mn-ea"/>
              </a:rPr>
              <a:t>年</a:t>
            </a:r>
            <a:r>
              <a:rPr lang="zh-CN" altLang="en-US" sz="1400" b="0" dirty="0">
                <a:solidFill>
                  <a:schemeClr val="tx1"/>
                </a:solidFill>
                <a:latin typeface="微软雅黑" panose="020B0503020204020204" charset="-122"/>
                <a:cs typeface="微软雅黑" panose="020B0503020204020204" charset="-122"/>
                <a:sym typeface="+mn-ea"/>
              </a:rPr>
              <a:t>全球</a:t>
            </a:r>
            <a:r>
              <a:rPr lang="en-US" altLang="zh-CN" sz="1400" b="0" dirty="0">
                <a:solidFill>
                  <a:schemeClr val="tx1"/>
                </a:solidFill>
                <a:latin typeface="微软雅黑" panose="020B0503020204020204" charset="-122"/>
                <a:cs typeface="微软雅黑" panose="020B0503020204020204" charset="-122"/>
                <a:sym typeface="+mn-ea"/>
              </a:rPr>
              <a:t>AGV/AMR</a:t>
            </a:r>
            <a:r>
              <a:rPr lang="zh-CN" altLang="en-US" sz="1400" b="0" dirty="0">
                <a:solidFill>
                  <a:schemeClr val="tx1"/>
                </a:solidFill>
                <a:latin typeface="微软雅黑" panose="020B0503020204020204" charset="-122"/>
                <a:cs typeface="微软雅黑" panose="020B0503020204020204" charset="-122"/>
                <a:sym typeface="+mn-ea"/>
              </a:rPr>
              <a:t>销售数量为</a:t>
            </a:r>
            <a:r>
              <a:rPr lang="en-US" altLang="zh-CN" sz="1400" b="0" dirty="0">
                <a:solidFill>
                  <a:schemeClr val="tx1"/>
                </a:solidFill>
                <a:latin typeface="微软雅黑" panose="020B0503020204020204" charset="-122"/>
                <a:cs typeface="微软雅黑" panose="020B0503020204020204" charset="-122"/>
                <a:sym typeface="+mn-ea"/>
              </a:rPr>
              <a:t>153000</a:t>
            </a:r>
            <a:r>
              <a:rPr lang="zh-CN" altLang="en-US" sz="1400" b="0" dirty="0">
                <a:solidFill>
                  <a:schemeClr val="tx1"/>
                </a:solidFill>
                <a:latin typeface="微软雅黑" panose="020B0503020204020204" charset="-122"/>
                <a:cs typeface="微软雅黑" panose="020B0503020204020204" charset="-122"/>
                <a:sym typeface="+mn-ea"/>
              </a:rPr>
              <a:t>台，同比增长</a:t>
            </a:r>
            <a:r>
              <a:rPr lang="en-US" altLang="zh-CN" sz="1400" b="0" dirty="0">
                <a:solidFill>
                  <a:schemeClr val="tx1"/>
                </a:solidFill>
                <a:latin typeface="微软雅黑" panose="020B0503020204020204" charset="-122"/>
                <a:cs typeface="微软雅黑" panose="020B0503020204020204" charset="-122"/>
                <a:sym typeface="+mn-ea"/>
              </a:rPr>
              <a:t>27.5%</a:t>
            </a:r>
            <a:endParaRPr lang="en-US" altLang="zh-CN"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altLang="en-US" sz="1400" b="0" dirty="0">
                <a:solidFill>
                  <a:schemeClr val="tx1"/>
                </a:solidFill>
                <a:latin typeface="微软雅黑" panose="020B0503020204020204" charset="-122"/>
                <a:cs typeface="微软雅黑" panose="020B0503020204020204" charset="-122"/>
                <a:sym typeface="+mn-ea"/>
              </a:rPr>
              <a:t>全球市场亚太地区份额超过一般，占比</a:t>
            </a:r>
            <a:r>
              <a:rPr lang="en-US" altLang="zh-CN" sz="1400" b="0" dirty="0">
                <a:solidFill>
                  <a:schemeClr val="tx1"/>
                </a:solidFill>
                <a:latin typeface="微软雅黑" panose="020B0503020204020204" charset="-122"/>
                <a:cs typeface="微软雅黑" panose="020B0503020204020204" charset="-122"/>
                <a:sym typeface="+mn-ea"/>
              </a:rPr>
              <a:t>52.71%</a:t>
            </a:r>
            <a:r>
              <a:rPr lang="zh-CN" altLang="en-US" sz="1400" b="0" dirty="0">
                <a:solidFill>
                  <a:schemeClr val="tx1"/>
                </a:solidFill>
                <a:latin typeface="微软雅黑" panose="020B0503020204020204" charset="-122"/>
                <a:cs typeface="微软雅黑" panose="020B0503020204020204" charset="-122"/>
                <a:sym typeface="+mn-ea"/>
              </a:rPr>
              <a:t>，</a:t>
            </a:r>
            <a:r>
              <a:rPr lang="zh-CN" altLang="en-US" sz="1400" dirty="0">
                <a:solidFill>
                  <a:schemeClr val="tx1"/>
                </a:solidFill>
                <a:latin typeface="微软雅黑" panose="020B0503020204020204" charset="-122"/>
                <a:cs typeface="微软雅黑" panose="020B0503020204020204" charset="-122"/>
                <a:sym typeface="+mn-ea"/>
              </a:rPr>
              <a:t>其中中国市场（</a:t>
            </a:r>
            <a:r>
              <a:rPr lang="en-US" altLang="zh-CN" sz="1400" dirty="0">
                <a:solidFill>
                  <a:schemeClr val="tx1"/>
                </a:solidFill>
                <a:latin typeface="微软雅黑" panose="020B0503020204020204" charset="-122"/>
                <a:cs typeface="微软雅黑" panose="020B0503020204020204" charset="-122"/>
                <a:sym typeface="+mn-ea"/>
              </a:rPr>
              <a:t>39.69%</a:t>
            </a:r>
            <a:r>
              <a:rPr lang="zh-CN" altLang="en-US" sz="1400" dirty="0">
                <a:solidFill>
                  <a:schemeClr val="tx1"/>
                </a:solidFill>
                <a:latin typeface="微软雅黑" panose="020B0503020204020204" charset="-122"/>
                <a:cs typeface="微软雅黑" panose="020B0503020204020204" charset="-122"/>
                <a:sym typeface="+mn-ea"/>
              </a:rPr>
              <a:t>）占据主导地位</a:t>
            </a:r>
            <a:r>
              <a:rPr lang="zh-CN" altLang="en-US" sz="1400" b="0" dirty="0">
                <a:solidFill>
                  <a:schemeClr val="tx1"/>
                </a:solidFill>
                <a:latin typeface="微软雅黑" panose="020B0503020204020204" charset="-122"/>
                <a:cs typeface="微软雅黑" panose="020B0503020204020204" charset="-122"/>
                <a:sym typeface="+mn-ea"/>
              </a:rPr>
              <a:t>；</a:t>
            </a:r>
            <a:endParaRPr lang="en-US" altLang="zh-CN"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endParaRPr lang="zh-CN" altLang="en-US" sz="1400" b="0" dirty="0">
              <a:solidFill>
                <a:schemeClr val="tx1"/>
              </a:solidFill>
              <a:latin typeface="微软雅黑" panose="020B0503020204020204" charset="-122"/>
              <a:cs typeface="微软雅黑" panose="020B0503020204020204" charset="-122"/>
              <a:sym typeface="+mn-ea"/>
            </a:endParaRPr>
          </a:p>
        </p:txBody>
      </p:sp>
      <p:pic>
        <p:nvPicPr>
          <p:cNvPr id="4" name="图片 3"/>
          <p:cNvPicPr>
            <a:picLocks noChangeAspect="1"/>
          </p:cNvPicPr>
          <p:nvPr/>
        </p:nvPicPr>
        <p:blipFill>
          <a:blip r:embed="rId4"/>
          <a:stretch>
            <a:fillRect/>
          </a:stretch>
        </p:blipFill>
        <p:spPr>
          <a:xfrm>
            <a:off x="6763385" y="4474210"/>
            <a:ext cx="3915410" cy="2052955"/>
          </a:xfrm>
          <a:prstGeom prst="rect">
            <a:avLst/>
          </a:prstGeom>
          <a:ln>
            <a:solidFill>
              <a:schemeClr val="bg1">
                <a:lumMod val="50000"/>
              </a:schemeClr>
            </a:solidFill>
          </a:ln>
        </p:spPr>
      </p:pic>
      <p:graphicFrame>
        <p:nvGraphicFramePr>
          <p:cNvPr id="5" name="图表 4"/>
          <p:cNvGraphicFramePr/>
          <p:nvPr/>
        </p:nvGraphicFramePr>
        <p:xfrm>
          <a:off x="914400" y="4474210"/>
          <a:ext cx="5751195" cy="205676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291465" y="249555"/>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1.3</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中国</a:t>
            </a:r>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AGV/AMR</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行业现状</a:t>
            </a:r>
            <a:endPar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429895" y="771525"/>
            <a:ext cx="899477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dirty="0">
                <a:solidFill>
                  <a:schemeClr val="tx1"/>
                </a:solidFill>
                <a:latin typeface="微软雅黑" panose="020B0503020204020204" charset="-122"/>
                <a:cs typeface="微软雅黑" panose="020B0503020204020204" charset="-122"/>
                <a:sym typeface="+mn-ea"/>
              </a:rPr>
              <a:t>2015</a:t>
            </a:r>
            <a:r>
              <a:rPr lang="zh-CN" altLang="en-US" sz="1600" dirty="0">
                <a:solidFill>
                  <a:schemeClr val="tx1"/>
                </a:solidFill>
                <a:latin typeface="微软雅黑" panose="020B0503020204020204" charset="-122"/>
                <a:cs typeface="微软雅黑" panose="020B0503020204020204" charset="-122"/>
                <a:sym typeface="+mn-ea"/>
              </a:rPr>
              <a:t>年</a:t>
            </a:r>
            <a:r>
              <a:rPr lang="en-US" altLang="zh-CN" sz="1600" dirty="0">
                <a:solidFill>
                  <a:schemeClr val="tx1"/>
                </a:solidFill>
                <a:latin typeface="微软雅黑" panose="020B0503020204020204" charset="-122"/>
                <a:cs typeface="微软雅黑" panose="020B0503020204020204" charset="-122"/>
                <a:sym typeface="+mn-ea"/>
              </a:rPr>
              <a:t>~2023</a:t>
            </a:r>
            <a:r>
              <a:rPr lang="zh-CN" altLang="en-US" sz="1600" dirty="0">
                <a:solidFill>
                  <a:schemeClr val="tx1"/>
                </a:solidFill>
                <a:latin typeface="微软雅黑" panose="020B0503020204020204" charset="-122"/>
                <a:cs typeface="微软雅黑" panose="020B0503020204020204" charset="-122"/>
                <a:sym typeface="+mn-ea"/>
              </a:rPr>
              <a:t>年，中国移动机器人（</a:t>
            </a:r>
            <a:r>
              <a:rPr lang="en-US" altLang="zh-CN" sz="1600" dirty="0">
                <a:solidFill>
                  <a:schemeClr val="tx1"/>
                </a:solidFill>
                <a:latin typeface="微软雅黑" panose="020B0503020204020204" charset="-122"/>
                <a:cs typeface="微软雅黑" panose="020B0503020204020204" charset="-122"/>
                <a:sym typeface="+mn-ea"/>
              </a:rPr>
              <a:t>AGV/AMR</a:t>
            </a:r>
            <a:r>
              <a:rPr lang="zh-CN" altLang="en-US" sz="1600" dirty="0">
                <a:solidFill>
                  <a:schemeClr val="tx1"/>
                </a:solidFill>
                <a:latin typeface="微软雅黑" panose="020B0503020204020204" charset="-122"/>
                <a:cs typeface="微软雅黑" panose="020B0503020204020204" charset="-122"/>
                <a:sym typeface="+mn-ea"/>
              </a:rPr>
              <a:t>）产业</a:t>
            </a:r>
            <a:r>
              <a:rPr lang="zh-CN" altLang="en-US" sz="1600" dirty="0">
                <a:solidFill>
                  <a:schemeClr val="accent2"/>
                </a:solidFill>
                <a:latin typeface="微软雅黑" panose="020B0503020204020204" charset="-122"/>
                <a:cs typeface="微软雅黑" panose="020B0503020204020204" charset="-122"/>
                <a:sym typeface="+mn-ea"/>
              </a:rPr>
              <a:t>年复合增长率达</a:t>
            </a:r>
            <a:r>
              <a:rPr lang="en-US" altLang="zh-CN" sz="1600" dirty="0">
                <a:solidFill>
                  <a:schemeClr val="accent2"/>
                </a:solidFill>
                <a:latin typeface="微软雅黑" panose="020B0503020204020204" charset="-122"/>
                <a:cs typeface="微软雅黑" panose="020B0503020204020204" charset="-122"/>
                <a:sym typeface="+mn-ea"/>
              </a:rPr>
              <a:t>43.18%</a:t>
            </a:r>
            <a:r>
              <a:rPr lang="zh-CN" altLang="en-US" sz="1600" dirty="0">
                <a:solidFill>
                  <a:schemeClr val="tx1"/>
                </a:solidFill>
                <a:latin typeface="微软雅黑" panose="020B0503020204020204" charset="-122"/>
                <a:cs typeface="微软雅黑" panose="020B0503020204020204" charset="-122"/>
                <a:sym typeface="+mn-ea"/>
              </a:rPr>
              <a:t>，</a:t>
            </a:r>
            <a:endParaRPr lang="en-US" altLang="zh-CN" sz="160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en-US" altLang="zh-CN" sz="1400" b="0" dirty="0">
                <a:solidFill>
                  <a:schemeClr val="tx1"/>
                </a:solidFill>
                <a:latin typeface="微软雅黑" panose="020B0503020204020204" charset="-122"/>
                <a:cs typeface="微软雅黑" panose="020B0503020204020204" charset="-122"/>
                <a:sym typeface="+mn-ea"/>
              </a:rPr>
              <a:t>2023</a:t>
            </a:r>
            <a:r>
              <a:rPr lang="zh-CN" altLang="en-US" sz="1400" b="0" dirty="0">
                <a:solidFill>
                  <a:schemeClr val="tx1"/>
                </a:solidFill>
                <a:latin typeface="微软雅黑" panose="020B0503020204020204" charset="-122"/>
                <a:cs typeface="微软雅黑" panose="020B0503020204020204" charset="-122"/>
                <a:sym typeface="+mn-ea"/>
              </a:rPr>
              <a:t>年，中国移动机器人销售规模为</a:t>
            </a:r>
            <a:r>
              <a:rPr lang="en-US" altLang="zh-CN" sz="1400" b="0" dirty="0">
                <a:solidFill>
                  <a:schemeClr val="tx1"/>
                </a:solidFill>
                <a:latin typeface="微软雅黑" panose="020B0503020204020204" charset="-122"/>
                <a:cs typeface="微软雅黑" panose="020B0503020204020204" charset="-122"/>
                <a:sym typeface="+mn-ea"/>
              </a:rPr>
              <a:t>212</a:t>
            </a:r>
            <a:r>
              <a:rPr lang="zh-CN" altLang="en-US" sz="1400" b="0" dirty="0">
                <a:solidFill>
                  <a:schemeClr val="tx1"/>
                </a:solidFill>
                <a:latin typeface="微软雅黑" panose="020B0503020204020204" charset="-122"/>
                <a:cs typeface="微软雅黑" panose="020B0503020204020204" charset="-122"/>
                <a:sym typeface="+mn-ea"/>
              </a:rPr>
              <a:t>亿，同比增长</a:t>
            </a:r>
            <a:r>
              <a:rPr lang="en-US" altLang="zh-CN" sz="1400" b="0" dirty="0">
                <a:solidFill>
                  <a:schemeClr val="tx1"/>
                </a:solidFill>
                <a:latin typeface="微软雅黑" panose="020B0503020204020204" charset="-122"/>
                <a:cs typeface="微软雅黑" panose="020B0503020204020204" charset="-122"/>
                <a:sym typeface="+mn-ea"/>
              </a:rPr>
              <a:t>14.59%</a:t>
            </a:r>
            <a:r>
              <a:rPr lang="zh-CN" altLang="en-US" sz="1400" b="0" dirty="0">
                <a:solidFill>
                  <a:schemeClr val="tx1"/>
                </a:solidFill>
                <a:latin typeface="微软雅黑" panose="020B0503020204020204" charset="-122"/>
                <a:cs typeface="微软雅黑" panose="020B0503020204020204" charset="-122"/>
                <a:sym typeface="+mn-ea"/>
              </a:rPr>
              <a:t>；</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en-US" altLang="zh-CN" sz="1400" b="0" dirty="0">
                <a:solidFill>
                  <a:schemeClr val="tx1"/>
                </a:solidFill>
                <a:latin typeface="微软雅黑" panose="020B0503020204020204" charset="-122"/>
                <a:cs typeface="微软雅黑" panose="020B0503020204020204" charset="-122"/>
                <a:sym typeface="+mn-ea"/>
              </a:rPr>
              <a:t>2023</a:t>
            </a:r>
            <a:r>
              <a:rPr lang="zh-CN" altLang="en-US" sz="1400" b="0" dirty="0">
                <a:solidFill>
                  <a:schemeClr val="tx1"/>
                </a:solidFill>
                <a:latin typeface="微软雅黑" panose="020B0503020204020204" charset="-122"/>
                <a:cs typeface="微软雅黑" panose="020B0503020204020204" charset="-122"/>
                <a:sym typeface="+mn-ea"/>
              </a:rPr>
              <a:t>年，中国移动机器人销售数量为</a:t>
            </a:r>
            <a:r>
              <a:rPr lang="en-US" altLang="zh-CN" sz="1400" b="0" dirty="0">
                <a:solidFill>
                  <a:schemeClr val="tx1"/>
                </a:solidFill>
                <a:latin typeface="微软雅黑" panose="020B0503020204020204" charset="-122"/>
                <a:cs typeface="微软雅黑" panose="020B0503020204020204" charset="-122"/>
                <a:sym typeface="+mn-ea"/>
              </a:rPr>
              <a:t>125000</a:t>
            </a:r>
            <a:r>
              <a:rPr lang="zh-CN" altLang="en-US" sz="1400" b="0" dirty="0">
                <a:solidFill>
                  <a:schemeClr val="tx1"/>
                </a:solidFill>
                <a:latin typeface="微软雅黑" panose="020B0503020204020204" charset="-122"/>
                <a:cs typeface="微软雅黑" panose="020B0503020204020204" charset="-122"/>
                <a:sym typeface="+mn-ea"/>
              </a:rPr>
              <a:t>台，同比增长</a:t>
            </a:r>
            <a:r>
              <a:rPr lang="en-US" altLang="zh-CN" sz="1400" b="0" dirty="0">
                <a:solidFill>
                  <a:schemeClr val="tx1"/>
                </a:solidFill>
                <a:latin typeface="微软雅黑" panose="020B0503020204020204" charset="-122"/>
                <a:cs typeface="微软雅黑" panose="020B0503020204020204" charset="-122"/>
                <a:sym typeface="+mn-ea"/>
              </a:rPr>
              <a:t>34.41%</a:t>
            </a:r>
            <a:endParaRPr lang="en-US" altLang="zh-CN"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zh-CN" altLang="en-US" sz="1400" b="0" dirty="0">
                <a:solidFill>
                  <a:schemeClr val="tx1"/>
                </a:solidFill>
                <a:latin typeface="微软雅黑" panose="020B0503020204020204" charset="-122"/>
                <a:cs typeface="微软雅黑" panose="020B0503020204020204" charset="-122"/>
                <a:sym typeface="+mn-ea"/>
              </a:rPr>
              <a:t>海外销售占比逐年提升，国际市场称为行业发展趋势，中国企业产品在全球市场的影响力逐步提升；</a:t>
            </a:r>
            <a:endParaRPr lang="zh-CN" altLang="en-US" sz="1400" b="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endParaRPr lang="zh-CN" altLang="en-US" sz="1400" b="0" dirty="0">
              <a:solidFill>
                <a:schemeClr val="tx1"/>
              </a:solidFill>
              <a:latin typeface="微软雅黑" panose="020B0503020204020204" charset="-122"/>
              <a:cs typeface="微软雅黑" panose="020B0503020204020204" charset="-122"/>
              <a:sym typeface="+mn-ea"/>
            </a:endParaRPr>
          </a:p>
        </p:txBody>
      </p:sp>
      <p:grpSp>
        <p:nvGrpSpPr>
          <p:cNvPr id="2" name="组合 1"/>
          <p:cNvGrpSpPr/>
          <p:nvPr/>
        </p:nvGrpSpPr>
        <p:grpSpPr>
          <a:xfrm>
            <a:off x="291465" y="2790190"/>
            <a:ext cx="11675745" cy="3338830"/>
            <a:chOff x="173" y="4035"/>
            <a:chExt cx="18673" cy="5385"/>
          </a:xfrm>
        </p:grpSpPr>
        <p:graphicFrame>
          <p:nvGraphicFramePr>
            <p:cNvPr id="4" name="图表 3"/>
            <p:cNvGraphicFramePr/>
            <p:nvPr/>
          </p:nvGraphicFramePr>
          <p:xfrm>
            <a:off x="10921" y="4527"/>
            <a:ext cx="7925" cy="4264"/>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5" name="图表 4"/>
            <p:cNvGraphicFramePr/>
            <p:nvPr/>
          </p:nvGraphicFramePr>
          <p:xfrm>
            <a:off x="173" y="4527"/>
            <a:ext cx="7864" cy="4264"/>
          </p:xfrm>
          <a:graphic>
            <a:graphicData uri="http://schemas.openxmlformats.org/drawingml/2006/chart">
              <c:chart xmlns:c="http://schemas.openxmlformats.org/drawingml/2006/chart" xmlns:r="http://schemas.openxmlformats.org/officeDocument/2006/relationships" r:id="rId2"/>
            </a:graphicData>
          </a:graphic>
        </p:graphicFrame>
        <p:grpSp>
          <p:nvGrpSpPr>
            <p:cNvPr id="35" name="组合 34"/>
            <p:cNvGrpSpPr>
              <a:grpSpLocks noChangeAspect="1"/>
            </p:cNvGrpSpPr>
            <p:nvPr/>
          </p:nvGrpSpPr>
          <p:grpSpPr>
            <a:xfrm>
              <a:off x="7815" y="4035"/>
              <a:ext cx="3219" cy="2746"/>
              <a:chOff x="11244" y="4029"/>
              <a:chExt cx="4736" cy="4040"/>
            </a:xfrm>
          </p:grpSpPr>
          <p:sp>
            <p:nvSpPr>
              <p:cNvPr id="26" name="矩形 25"/>
              <p:cNvSpPr/>
              <p:nvPr>
                <p:custDataLst>
                  <p:tags r:id="rId4"/>
                </p:custDataLst>
              </p:nvPr>
            </p:nvSpPr>
            <p:spPr>
              <a:xfrm>
                <a:off x="12534" y="5499"/>
                <a:ext cx="2232" cy="1592"/>
              </a:xfrm>
              <a:prstGeom prst="rect">
                <a:avLst/>
              </a:prstGeom>
              <a:noFill/>
            </p:spPr>
            <p:txBody>
              <a:bodyPr wrap="square" tIns="323850" bIns="432000" rtlCol="0" anchor="ctr" anchorCtr="0">
                <a:noAutofit/>
              </a:bodyPr>
              <a:p>
                <a:pPr algn="ctr">
                  <a:spcBef>
                    <a:spcPct val="0"/>
                  </a:spcBef>
                  <a:spcAft>
                    <a:spcPct val="0"/>
                  </a:spcAft>
                </a:pPr>
                <a:r>
                  <a:rPr lang="en-US" altLang="zh-CN" sz="1000" b="1" dirty="0">
                    <a:solidFill>
                      <a:schemeClr val="tx1">
                        <a:lumMod val="100000"/>
                      </a:schemeClr>
                    </a:solidFill>
                    <a:latin typeface="+mn-ea"/>
                    <a:cs typeface="+mn-ea"/>
                  </a:rPr>
                  <a:t>2023</a:t>
                </a:r>
                <a:r>
                  <a:rPr lang="zh-CN" altLang="en-US" sz="1000" b="1" dirty="0">
                    <a:solidFill>
                      <a:schemeClr val="tx1">
                        <a:lumMod val="100000"/>
                      </a:schemeClr>
                    </a:solidFill>
                    <a:latin typeface="+mn-ea"/>
                    <a:cs typeface="+mn-ea"/>
                  </a:rPr>
                  <a:t>年中国</a:t>
                </a:r>
                <a:r>
                  <a:rPr lang="en-US" altLang="zh-CN" sz="1000" b="1" dirty="0">
                    <a:solidFill>
                      <a:schemeClr val="tx1">
                        <a:lumMod val="100000"/>
                      </a:schemeClr>
                    </a:solidFill>
                    <a:latin typeface="+mn-ea"/>
                    <a:cs typeface="+mn-ea"/>
                  </a:rPr>
                  <a:t>AGV/AMR</a:t>
                </a:r>
                <a:r>
                  <a:rPr lang="zh-CN" altLang="en-US" sz="1000" b="1" dirty="0">
                    <a:solidFill>
                      <a:schemeClr val="tx1">
                        <a:lumMod val="100000"/>
                      </a:schemeClr>
                    </a:solidFill>
                    <a:latin typeface="+mn-ea"/>
                    <a:cs typeface="+mn-ea"/>
                  </a:rPr>
                  <a:t>销售规模</a:t>
                </a:r>
                <a:endParaRPr lang="zh-CN" altLang="en-US" sz="1000" b="1" dirty="0">
                  <a:solidFill>
                    <a:schemeClr val="tx1">
                      <a:lumMod val="100000"/>
                    </a:schemeClr>
                  </a:solidFill>
                  <a:latin typeface="+mn-ea"/>
                  <a:cs typeface="+mn-ea"/>
                </a:endParaRPr>
              </a:p>
            </p:txBody>
          </p:sp>
          <p:sp>
            <p:nvSpPr>
              <p:cNvPr id="36" name="任意多边形 35"/>
              <p:cNvSpPr/>
              <p:nvPr>
                <p:custDataLst>
                  <p:tags r:id="rId5"/>
                </p:custDataLst>
              </p:nvPr>
            </p:nvSpPr>
            <p:spPr>
              <a:xfrm rot="10800000">
                <a:off x="12336" y="5272"/>
                <a:ext cx="3056" cy="2190"/>
              </a:xfrm>
              <a:custGeom>
                <a:avLst/>
                <a:gdLst>
                  <a:gd name="adj" fmla="val 18112"/>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779" h="3424">
                    <a:moveTo>
                      <a:pt x="326" y="0"/>
                    </a:moveTo>
                    <a:lnTo>
                      <a:pt x="2687" y="0"/>
                    </a:lnTo>
                    <a:lnTo>
                      <a:pt x="2701" y="0"/>
                    </a:lnTo>
                    <a:lnTo>
                      <a:pt x="2716" y="0"/>
                    </a:lnTo>
                    <a:lnTo>
                      <a:pt x="2741" y="1"/>
                    </a:lnTo>
                    <a:cubicBezTo>
                      <a:pt x="2848" y="3"/>
                      <a:pt x="2954" y="14"/>
                      <a:pt x="3057" y="33"/>
                    </a:cubicBezTo>
                    <a:lnTo>
                      <a:pt x="3099" y="41"/>
                    </a:lnTo>
                    <a:lnTo>
                      <a:pt x="3103" y="42"/>
                    </a:lnTo>
                    <a:lnTo>
                      <a:pt x="3104" y="42"/>
                    </a:lnTo>
                    <a:lnTo>
                      <a:pt x="3108" y="43"/>
                    </a:lnTo>
                    <a:lnTo>
                      <a:pt x="3139" y="49"/>
                    </a:lnTo>
                    <a:lnTo>
                      <a:pt x="3153" y="52"/>
                    </a:lnTo>
                    <a:lnTo>
                      <a:pt x="3155" y="53"/>
                    </a:lnTo>
                    <a:lnTo>
                      <a:pt x="3159" y="54"/>
                    </a:lnTo>
                    <a:lnTo>
                      <a:pt x="3182" y="59"/>
                    </a:lnTo>
                    <a:lnTo>
                      <a:pt x="3203" y="64"/>
                    </a:lnTo>
                    <a:lnTo>
                      <a:pt x="3206" y="65"/>
                    </a:lnTo>
                    <a:lnTo>
                      <a:pt x="3209" y="66"/>
                    </a:lnTo>
                    <a:lnTo>
                      <a:pt x="3226" y="70"/>
                    </a:lnTo>
                    <a:lnTo>
                      <a:pt x="3252" y="77"/>
                    </a:lnTo>
                    <a:lnTo>
                      <a:pt x="3257" y="79"/>
                    </a:lnTo>
                    <a:lnTo>
                      <a:pt x="3259" y="79"/>
                    </a:lnTo>
                    <a:lnTo>
                      <a:pt x="3271" y="83"/>
                    </a:lnTo>
                    <a:lnTo>
                      <a:pt x="3301" y="92"/>
                    </a:lnTo>
                    <a:lnTo>
                      <a:pt x="3307" y="94"/>
                    </a:lnTo>
                    <a:lnTo>
                      <a:pt x="3309" y="94"/>
                    </a:lnTo>
                    <a:lnTo>
                      <a:pt x="3317" y="97"/>
                    </a:lnTo>
                    <a:lnTo>
                      <a:pt x="3349" y="107"/>
                    </a:lnTo>
                    <a:lnTo>
                      <a:pt x="3356" y="110"/>
                    </a:lnTo>
                    <a:lnTo>
                      <a:pt x="3358" y="110"/>
                    </a:lnTo>
                    <a:lnTo>
                      <a:pt x="3363" y="112"/>
                    </a:lnTo>
                    <a:lnTo>
                      <a:pt x="3397" y="123"/>
                    </a:lnTo>
                    <a:lnTo>
                      <a:pt x="3405" y="127"/>
                    </a:lnTo>
                    <a:lnTo>
                      <a:pt x="3406" y="127"/>
                    </a:lnTo>
                    <a:lnTo>
                      <a:pt x="3409" y="128"/>
                    </a:lnTo>
                    <a:lnTo>
                      <a:pt x="3444" y="141"/>
                    </a:lnTo>
                    <a:lnTo>
                      <a:pt x="3453" y="145"/>
                    </a:lnTo>
                    <a:lnTo>
                      <a:pt x="3454" y="145"/>
                    </a:lnTo>
                    <a:lnTo>
                      <a:pt x="3455" y="146"/>
                    </a:lnTo>
                    <a:lnTo>
                      <a:pt x="3490" y="160"/>
                    </a:lnTo>
                    <a:lnTo>
                      <a:pt x="3501" y="164"/>
                    </a:lnTo>
                    <a:lnTo>
                      <a:pt x="3501" y="164"/>
                    </a:lnTo>
                    <a:lnTo>
                      <a:pt x="3501" y="165"/>
                    </a:lnTo>
                    <a:lnTo>
                      <a:pt x="3536" y="180"/>
                    </a:lnTo>
                    <a:cubicBezTo>
                      <a:pt x="3765" y="281"/>
                      <a:pt x="3972" y="423"/>
                      <a:pt x="4149" y="596"/>
                    </a:cubicBezTo>
                    <a:lnTo>
                      <a:pt x="4166" y="613"/>
                    </a:lnTo>
                    <a:lnTo>
                      <a:pt x="4166" y="613"/>
                    </a:lnTo>
                    <a:lnTo>
                      <a:pt x="4166" y="613"/>
                    </a:lnTo>
                    <a:lnTo>
                      <a:pt x="4184" y="631"/>
                    </a:lnTo>
                    <a:lnTo>
                      <a:pt x="4201" y="649"/>
                    </a:lnTo>
                    <a:lnTo>
                      <a:pt x="4201" y="649"/>
                    </a:lnTo>
                    <a:lnTo>
                      <a:pt x="4201" y="649"/>
                    </a:lnTo>
                    <a:lnTo>
                      <a:pt x="4218" y="667"/>
                    </a:lnTo>
                    <a:lnTo>
                      <a:pt x="4235" y="685"/>
                    </a:lnTo>
                    <a:lnTo>
                      <a:pt x="4235" y="686"/>
                    </a:lnTo>
                    <a:lnTo>
                      <a:pt x="4236" y="686"/>
                    </a:lnTo>
                    <a:lnTo>
                      <a:pt x="4251" y="703"/>
                    </a:lnTo>
                    <a:lnTo>
                      <a:pt x="4268" y="723"/>
                    </a:lnTo>
                    <a:lnTo>
                      <a:pt x="4269" y="723"/>
                    </a:lnTo>
                    <a:lnTo>
                      <a:pt x="4269" y="724"/>
                    </a:lnTo>
                    <a:lnTo>
                      <a:pt x="4284" y="740"/>
                    </a:lnTo>
                    <a:lnTo>
                      <a:pt x="4301" y="761"/>
                    </a:lnTo>
                    <a:lnTo>
                      <a:pt x="4301" y="761"/>
                    </a:lnTo>
                    <a:lnTo>
                      <a:pt x="4302" y="762"/>
                    </a:lnTo>
                    <a:lnTo>
                      <a:pt x="4315" y="779"/>
                    </a:lnTo>
                    <a:lnTo>
                      <a:pt x="4332" y="800"/>
                    </a:lnTo>
                    <a:lnTo>
                      <a:pt x="4333" y="801"/>
                    </a:lnTo>
                    <a:lnTo>
                      <a:pt x="4333" y="801"/>
                    </a:lnTo>
                    <a:lnTo>
                      <a:pt x="4346" y="817"/>
                    </a:lnTo>
                    <a:lnTo>
                      <a:pt x="4363" y="840"/>
                    </a:lnTo>
                    <a:lnTo>
                      <a:pt x="4363" y="841"/>
                    </a:lnTo>
                    <a:lnTo>
                      <a:pt x="4364" y="841"/>
                    </a:lnTo>
                    <a:lnTo>
                      <a:pt x="4376" y="857"/>
                    </a:lnTo>
                    <a:lnTo>
                      <a:pt x="4392" y="880"/>
                    </a:lnTo>
                    <a:lnTo>
                      <a:pt x="4393" y="881"/>
                    </a:lnTo>
                    <a:lnTo>
                      <a:pt x="4393" y="882"/>
                    </a:lnTo>
                    <a:lnTo>
                      <a:pt x="4404" y="897"/>
                    </a:lnTo>
                    <a:lnTo>
                      <a:pt x="4421" y="922"/>
                    </a:lnTo>
                    <a:lnTo>
                      <a:pt x="4422" y="923"/>
                    </a:lnTo>
                    <a:lnTo>
                      <a:pt x="4422" y="923"/>
                    </a:lnTo>
                    <a:lnTo>
                      <a:pt x="4432" y="938"/>
                    </a:lnTo>
                    <a:lnTo>
                      <a:pt x="4449" y="964"/>
                    </a:lnTo>
                    <a:lnTo>
                      <a:pt x="4449" y="965"/>
                    </a:lnTo>
                    <a:lnTo>
                      <a:pt x="4450" y="965"/>
                    </a:lnTo>
                    <a:lnTo>
                      <a:pt x="4459" y="980"/>
                    </a:lnTo>
                    <a:lnTo>
                      <a:pt x="4476" y="1007"/>
                    </a:lnTo>
                    <a:lnTo>
                      <a:pt x="4476" y="1007"/>
                    </a:lnTo>
                    <a:lnTo>
                      <a:pt x="4476" y="1008"/>
                    </a:lnTo>
                    <a:lnTo>
                      <a:pt x="4485" y="1022"/>
                    </a:lnTo>
                    <a:lnTo>
                      <a:pt x="4501" y="1050"/>
                    </a:lnTo>
                    <a:lnTo>
                      <a:pt x="4502" y="1051"/>
                    </a:lnTo>
                    <a:lnTo>
                      <a:pt x="4502" y="1051"/>
                    </a:lnTo>
                    <a:lnTo>
                      <a:pt x="4510" y="1065"/>
                    </a:lnTo>
                    <a:lnTo>
                      <a:pt x="4526" y="1095"/>
                    </a:lnTo>
                    <a:lnTo>
                      <a:pt x="4526" y="1095"/>
                    </a:lnTo>
                    <a:lnTo>
                      <a:pt x="4527" y="1095"/>
                    </a:lnTo>
                    <a:lnTo>
                      <a:pt x="4534" y="1109"/>
                    </a:lnTo>
                    <a:cubicBezTo>
                      <a:pt x="4691" y="1402"/>
                      <a:pt x="4779" y="1737"/>
                      <a:pt x="4779" y="2093"/>
                    </a:cubicBezTo>
                    <a:lnTo>
                      <a:pt x="4779" y="2094"/>
                    </a:lnTo>
                    <a:lnTo>
                      <a:pt x="4779" y="2094"/>
                    </a:lnTo>
                    <a:lnTo>
                      <a:pt x="4778" y="2140"/>
                    </a:lnTo>
                    <a:cubicBezTo>
                      <a:pt x="4768" y="2627"/>
                      <a:pt x="4590" y="3073"/>
                      <a:pt x="4301" y="3424"/>
                    </a:cubicBezTo>
                    <a:lnTo>
                      <a:pt x="4301" y="3424"/>
                    </a:lnTo>
                    <a:lnTo>
                      <a:pt x="2775" y="3424"/>
                    </a:lnTo>
                    <a:lnTo>
                      <a:pt x="2789" y="3423"/>
                    </a:lnTo>
                    <a:cubicBezTo>
                      <a:pt x="3478" y="3371"/>
                      <a:pt x="4021" y="2795"/>
                      <a:pt x="4021" y="2093"/>
                    </a:cubicBezTo>
                    <a:cubicBezTo>
                      <a:pt x="4021" y="1897"/>
                      <a:pt x="3979" y="1711"/>
                      <a:pt x="3903" y="1543"/>
                    </a:cubicBezTo>
                    <a:lnTo>
                      <a:pt x="3890" y="1514"/>
                    </a:lnTo>
                    <a:lnTo>
                      <a:pt x="3889" y="1513"/>
                    </a:lnTo>
                    <a:lnTo>
                      <a:pt x="3875" y="1486"/>
                    </a:lnTo>
                    <a:lnTo>
                      <a:pt x="3874" y="1484"/>
                    </a:lnTo>
                    <a:lnTo>
                      <a:pt x="3860" y="1457"/>
                    </a:lnTo>
                    <a:lnTo>
                      <a:pt x="3859" y="1455"/>
                    </a:lnTo>
                    <a:lnTo>
                      <a:pt x="3845" y="1429"/>
                    </a:lnTo>
                    <a:lnTo>
                      <a:pt x="3843" y="1426"/>
                    </a:lnTo>
                    <a:lnTo>
                      <a:pt x="3829" y="1402"/>
                    </a:lnTo>
                    <a:lnTo>
                      <a:pt x="3826" y="1398"/>
                    </a:lnTo>
                    <a:lnTo>
                      <a:pt x="3812" y="1375"/>
                    </a:lnTo>
                    <a:lnTo>
                      <a:pt x="3809" y="1370"/>
                    </a:lnTo>
                    <a:lnTo>
                      <a:pt x="3794" y="1348"/>
                    </a:lnTo>
                    <a:lnTo>
                      <a:pt x="3791" y="1343"/>
                    </a:lnTo>
                    <a:lnTo>
                      <a:pt x="3776" y="1322"/>
                    </a:lnTo>
                    <a:lnTo>
                      <a:pt x="3772" y="1317"/>
                    </a:lnTo>
                    <a:lnTo>
                      <a:pt x="3758" y="1297"/>
                    </a:lnTo>
                    <a:lnTo>
                      <a:pt x="3753" y="1291"/>
                    </a:lnTo>
                    <a:lnTo>
                      <a:pt x="3738" y="1271"/>
                    </a:lnTo>
                    <a:lnTo>
                      <a:pt x="3734" y="1265"/>
                    </a:lnTo>
                    <a:lnTo>
                      <a:pt x="3719" y="1247"/>
                    </a:lnTo>
                    <a:lnTo>
                      <a:pt x="3713" y="1240"/>
                    </a:lnTo>
                    <a:lnTo>
                      <a:pt x="3698" y="1222"/>
                    </a:lnTo>
                    <a:lnTo>
                      <a:pt x="3692" y="1216"/>
                    </a:lnTo>
                    <a:lnTo>
                      <a:pt x="3677" y="1198"/>
                    </a:lnTo>
                    <a:lnTo>
                      <a:pt x="3671" y="1192"/>
                    </a:lnTo>
                    <a:lnTo>
                      <a:pt x="3656" y="1175"/>
                    </a:lnTo>
                    <a:lnTo>
                      <a:pt x="3649" y="1168"/>
                    </a:lnTo>
                    <a:lnTo>
                      <a:pt x="3633" y="1152"/>
                    </a:lnTo>
                    <a:lnTo>
                      <a:pt x="3627" y="1146"/>
                    </a:lnTo>
                    <a:lnTo>
                      <a:pt x="3611" y="1130"/>
                    </a:lnTo>
                    <a:lnTo>
                      <a:pt x="3604" y="1124"/>
                    </a:lnTo>
                    <a:lnTo>
                      <a:pt x="3587" y="1108"/>
                    </a:lnTo>
                    <a:lnTo>
                      <a:pt x="3581" y="1102"/>
                    </a:lnTo>
                    <a:lnTo>
                      <a:pt x="3564" y="1087"/>
                    </a:lnTo>
                    <a:lnTo>
                      <a:pt x="3557" y="1081"/>
                    </a:lnTo>
                    <a:lnTo>
                      <a:pt x="3539" y="1066"/>
                    </a:lnTo>
                    <a:lnTo>
                      <a:pt x="3533" y="1060"/>
                    </a:lnTo>
                    <a:lnTo>
                      <a:pt x="3514" y="1046"/>
                    </a:lnTo>
                    <a:lnTo>
                      <a:pt x="3508" y="1041"/>
                    </a:lnTo>
                    <a:lnTo>
                      <a:pt x="3489" y="1026"/>
                    </a:lnTo>
                    <a:lnTo>
                      <a:pt x="3483" y="1021"/>
                    </a:lnTo>
                    <a:lnTo>
                      <a:pt x="3463" y="1007"/>
                    </a:lnTo>
                    <a:lnTo>
                      <a:pt x="3457" y="1003"/>
                    </a:lnTo>
                    <a:lnTo>
                      <a:pt x="3436" y="988"/>
                    </a:lnTo>
                    <a:lnTo>
                      <a:pt x="3431" y="985"/>
                    </a:lnTo>
                    <a:lnTo>
                      <a:pt x="3409" y="970"/>
                    </a:lnTo>
                    <a:lnTo>
                      <a:pt x="3404" y="967"/>
                    </a:lnTo>
                    <a:lnTo>
                      <a:pt x="3381" y="953"/>
                    </a:lnTo>
                    <a:lnTo>
                      <a:pt x="3377" y="951"/>
                    </a:lnTo>
                    <a:lnTo>
                      <a:pt x="3352" y="936"/>
                    </a:lnTo>
                    <a:lnTo>
                      <a:pt x="3350" y="934"/>
                    </a:lnTo>
                    <a:lnTo>
                      <a:pt x="3323" y="919"/>
                    </a:lnTo>
                    <a:lnTo>
                      <a:pt x="3322" y="919"/>
                    </a:lnTo>
                    <a:lnTo>
                      <a:pt x="3294" y="904"/>
                    </a:lnTo>
                    <a:cubicBezTo>
                      <a:pt x="3121" y="816"/>
                      <a:pt x="2927" y="764"/>
                      <a:pt x="2721" y="758"/>
                    </a:cubicBezTo>
                    <a:lnTo>
                      <a:pt x="2688" y="758"/>
                    </a:lnTo>
                    <a:lnTo>
                      <a:pt x="2685" y="758"/>
                    </a:lnTo>
                    <a:lnTo>
                      <a:pt x="2664" y="758"/>
                    </a:lnTo>
                    <a:lnTo>
                      <a:pt x="2648" y="759"/>
                    </a:lnTo>
                    <a:cubicBezTo>
                      <a:pt x="2637" y="759"/>
                      <a:pt x="2626" y="760"/>
                      <a:pt x="2614" y="760"/>
                    </a:cubicBezTo>
                    <a:lnTo>
                      <a:pt x="2606" y="760"/>
                    </a:lnTo>
                    <a:lnTo>
                      <a:pt x="2584" y="762"/>
                    </a:lnTo>
                    <a:lnTo>
                      <a:pt x="2582" y="762"/>
                    </a:lnTo>
                    <a:lnTo>
                      <a:pt x="1071" y="762"/>
                    </a:lnTo>
                    <a:lnTo>
                      <a:pt x="1072" y="761"/>
                    </a:lnTo>
                    <a:lnTo>
                      <a:pt x="1072" y="761"/>
                    </a:lnTo>
                    <a:lnTo>
                      <a:pt x="326" y="761"/>
                    </a:lnTo>
                    <a:lnTo>
                      <a:pt x="326" y="758"/>
                    </a:lnTo>
                    <a:lnTo>
                      <a:pt x="325" y="758"/>
                    </a:lnTo>
                    <a:cubicBezTo>
                      <a:pt x="324" y="757"/>
                      <a:pt x="323" y="756"/>
                      <a:pt x="322" y="755"/>
                    </a:cubicBezTo>
                    <a:lnTo>
                      <a:pt x="8" y="406"/>
                    </a:lnTo>
                    <a:cubicBezTo>
                      <a:pt x="5" y="403"/>
                      <a:pt x="3" y="399"/>
                      <a:pt x="2" y="395"/>
                    </a:cubicBezTo>
                    <a:cubicBezTo>
                      <a:pt x="-2" y="381"/>
                      <a:pt x="0" y="362"/>
                      <a:pt x="8" y="354"/>
                    </a:cubicBezTo>
                    <a:lnTo>
                      <a:pt x="322" y="5"/>
                    </a:lnTo>
                    <a:cubicBezTo>
                      <a:pt x="323" y="4"/>
                      <a:pt x="324" y="3"/>
                      <a:pt x="325" y="2"/>
                    </a:cubicBezTo>
                    <a:lnTo>
                      <a:pt x="326" y="2"/>
                    </a:lnTo>
                    <a:lnTo>
                      <a:pt x="326" y="0"/>
                    </a:lnTo>
                    <a:close/>
                  </a:path>
                </a:pathLst>
              </a:custGeom>
              <a:gradFill>
                <a:gsLst>
                  <a:gs pos="0">
                    <a:schemeClr val="accent2">
                      <a:lumMod val="90000"/>
                    </a:schemeClr>
                  </a:gs>
                  <a:gs pos="100000">
                    <a:schemeClr val="accent2">
                      <a:lumMod val="80000"/>
                      <a:lumOff val="20000"/>
                    </a:schemeClr>
                  </a:gs>
                </a:gsLst>
                <a:lin ang="11940000" scaled="0"/>
              </a:gradFill>
              <a:ln w="12700">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400">
                  <a:solidFill>
                    <a:schemeClr val="tx1"/>
                  </a:solidFill>
                  <a:sym typeface="+mn-ea"/>
                </a:endParaRPr>
              </a:p>
            </p:txBody>
          </p:sp>
          <p:sp>
            <p:nvSpPr>
              <p:cNvPr id="37" name="任意多边形 36"/>
              <p:cNvSpPr/>
              <p:nvPr>
                <p:custDataLst>
                  <p:tags r:id="rId6"/>
                </p:custDataLst>
              </p:nvPr>
            </p:nvSpPr>
            <p:spPr>
              <a:xfrm>
                <a:off x="11947" y="4793"/>
                <a:ext cx="3056" cy="2190"/>
              </a:xfrm>
              <a:custGeom>
                <a:avLst/>
                <a:gdLst>
                  <a:gd name="adj" fmla="val 18112"/>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779" h="3424">
                    <a:moveTo>
                      <a:pt x="326" y="0"/>
                    </a:moveTo>
                    <a:lnTo>
                      <a:pt x="2687" y="0"/>
                    </a:lnTo>
                    <a:lnTo>
                      <a:pt x="2701" y="0"/>
                    </a:lnTo>
                    <a:lnTo>
                      <a:pt x="2716" y="0"/>
                    </a:lnTo>
                    <a:lnTo>
                      <a:pt x="2741" y="1"/>
                    </a:lnTo>
                    <a:cubicBezTo>
                      <a:pt x="2848" y="3"/>
                      <a:pt x="2954" y="14"/>
                      <a:pt x="3057" y="33"/>
                    </a:cubicBezTo>
                    <a:lnTo>
                      <a:pt x="3099" y="41"/>
                    </a:lnTo>
                    <a:lnTo>
                      <a:pt x="3103" y="42"/>
                    </a:lnTo>
                    <a:lnTo>
                      <a:pt x="3104" y="42"/>
                    </a:lnTo>
                    <a:lnTo>
                      <a:pt x="3108" y="43"/>
                    </a:lnTo>
                    <a:lnTo>
                      <a:pt x="3139" y="49"/>
                    </a:lnTo>
                    <a:lnTo>
                      <a:pt x="3153" y="52"/>
                    </a:lnTo>
                    <a:lnTo>
                      <a:pt x="3155" y="53"/>
                    </a:lnTo>
                    <a:lnTo>
                      <a:pt x="3159" y="54"/>
                    </a:lnTo>
                    <a:lnTo>
                      <a:pt x="3182" y="59"/>
                    </a:lnTo>
                    <a:lnTo>
                      <a:pt x="3203" y="64"/>
                    </a:lnTo>
                    <a:lnTo>
                      <a:pt x="3206" y="65"/>
                    </a:lnTo>
                    <a:lnTo>
                      <a:pt x="3209" y="66"/>
                    </a:lnTo>
                    <a:lnTo>
                      <a:pt x="3226" y="70"/>
                    </a:lnTo>
                    <a:lnTo>
                      <a:pt x="3252" y="77"/>
                    </a:lnTo>
                    <a:lnTo>
                      <a:pt x="3257" y="79"/>
                    </a:lnTo>
                    <a:lnTo>
                      <a:pt x="3259" y="79"/>
                    </a:lnTo>
                    <a:lnTo>
                      <a:pt x="3271" y="83"/>
                    </a:lnTo>
                    <a:lnTo>
                      <a:pt x="3301" y="92"/>
                    </a:lnTo>
                    <a:lnTo>
                      <a:pt x="3307" y="94"/>
                    </a:lnTo>
                    <a:lnTo>
                      <a:pt x="3309" y="94"/>
                    </a:lnTo>
                    <a:lnTo>
                      <a:pt x="3317" y="97"/>
                    </a:lnTo>
                    <a:lnTo>
                      <a:pt x="3349" y="107"/>
                    </a:lnTo>
                    <a:lnTo>
                      <a:pt x="3356" y="110"/>
                    </a:lnTo>
                    <a:lnTo>
                      <a:pt x="3358" y="110"/>
                    </a:lnTo>
                    <a:lnTo>
                      <a:pt x="3363" y="112"/>
                    </a:lnTo>
                    <a:lnTo>
                      <a:pt x="3397" y="123"/>
                    </a:lnTo>
                    <a:lnTo>
                      <a:pt x="3405" y="127"/>
                    </a:lnTo>
                    <a:lnTo>
                      <a:pt x="3406" y="127"/>
                    </a:lnTo>
                    <a:lnTo>
                      <a:pt x="3409" y="128"/>
                    </a:lnTo>
                    <a:lnTo>
                      <a:pt x="3444" y="141"/>
                    </a:lnTo>
                    <a:lnTo>
                      <a:pt x="3453" y="145"/>
                    </a:lnTo>
                    <a:lnTo>
                      <a:pt x="3454" y="145"/>
                    </a:lnTo>
                    <a:lnTo>
                      <a:pt x="3455" y="146"/>
                    </a:lnTo>
                    <a:lnTo>
                      <a:pt x="3490" y="160"/>
                    </a:lnTo>
                    <a:lnTo>
                      <a:pt x="3501" y="164"/>
                    </a:lnTo>
                    <a:lnTo>
                      <a:pt x="3501" y="164"/>
                    </a:lnTo>
                    <a:lnTo>
                      <a:pt x="3501" y="165"/>
                    </a:lnTo>
                    <a:lnTo>
                      <a:pt x="3536" y="180"/>
                    </a:lnTo>
                    <a:cubicBezTo>
                      <a:pt x="3765" y="281"/>
                      <a:pt x="3972" y="423"/>
                      <a:pt x="4149" y="596"/>
                    </a:cubicBezTo>
                    <a:lnTo>
                      <a:pt x="4166" y="613"/>
                    </a:lnTo>
                    <a:lnTo>
                      <a:pt x="4166" y="613"/>
                    </a:lnTo>
                    <a:lnTo>
                      <a:pt x="4166" y="613"/>
                    </a:lnTo>
                    <a:lnTo>
                      <a:pt x="4184" y="631"/>
                    </a:lnTo>
                    <a:lnTo>
                      <a:pt x="4201" y="649"/>
                    </a:lnTo>
                    <a:lnTo>
                      <a:pt x="4201" y="649"/>
                    </a:lnTo>
                    <a:lnTo>
                      <a:pt x="4201" y="649"/>
                    </a:lnTo>
                    <a:lnTo>
                      <a:pt x="4218" y="667"/>
                    </a:lnTo>
                    <a:lnTo>
                      <a:pt x="4235" y="685"/>
                    </a:lnTo>
                    <a:lnTo>
                      <a:pt x="4235" y="686"/>
                    </a:lnTo>
                    <a:lnTo>
                      <a:pt x="4236" y="686"/>
                    </a:lnTo>
                    <a:lnTo>
                      <a:pt x="4251" y="703"/>
                    </a:lnTo>
                    <a:lnTo>
                      <a:pt x="4268" y="723"/>
                    </a:lnTo>
                    <a:lnTo>
                      <a:pt x="4269" y="723"/>
                    </a:lnTo>
                    <a:lnTo>
                      <a:pt x="4269" y="724"/>
                    </a:lnTo>
                    <a:lnTo>
                      <a:pt x="4284" y="740"/>
                    </a:lnTo>
                    <a:lnTo>
                      <a:pt x="4301" y="761"/>
                    </a:lnTo>
                    <a:lnTo>
                      <a:pt x="4301" y="761"/>
                    </a:lnTo>
                    <a:lnTo>
                      <a:pt x="4302" y="762"/>
                    </a:lnTo>
                    <a:lnTo>
                      <a:pt x="4315" y="779"/>
                    </a:lnTo>
                    <a:lnTo>
                      <a:pt x="4332" y="800"/>
                    </a:lnTo>
                    <a:lnTo>
                      <a:pt x="4333" y="801"/>
                    </a:lnTo>
                    <a:lnTo>
                      <a:pt x="4333" y="801"/>
                    </a:lnTo>
                    <a:lnTo>
                      <a:pt x="4346" y="817"/>
                    </a:lnTo>
                    <a:lnTo>
                      <a:pt x="4363" y="840"/>
                    </a:lnTo>
                    <a:lnTo>
                      <a:pt x="4363" y="841"/>
                    </a:lnTo>
                    <a:lnTo>
                      <a:pt x="4364" y="841"/>
                    </a:lnTo>
                    <a:lnTo>
                      <a:pt x="4376" y="857"/>
                    </a:lnTo>
                    <a:lnTo>
                      <a:pt x="4392" y="880"/>
                    </a:lnTo>
                    <a:lnTo>
                      <a:pt x="4393" y="881"/>
                    </a:lnTo>
                    <a:lnTo>
                      <a:pt x="4393" y="882"/>
                    </a:lnTo>
                    <a:lnTo>
                      <a:pt x="4404" y="897"/>
                    </a:lnTo>
                    <a:lnTo>
                      <a:pt x="4421" y="922"/>
                    </a:lnTo>
                    <a:lnTo>
                      <a:pt x="4422" y="923"/>
                    </a:lnTo>
                    <a:lnTo>
                      <a:pt x="4422" y="923"/>
                    </a:lnTo>
                    <a:lnTo>
                      <a:pt x="4432" y="938"/>
                    </a:lnTo>
                    <a:lnTo>
                      <a:pt x="4449" y="964"/>
                    </a:lnTo>
                    <a:lnTo>
                      <a:pt x="4449" y="965"/>
                    </a:lnTo>
                    <a:lnTo>
                      <a:pt x="4450" y="965"/>
                    </a:lnTo>
                    <a:lnTo>
                      <a:pt x="4459" y="980"/>
                    </a:lnTo>
                    <a:lnTo>
                      <a:pt x="4476" y="1007"/>
                    </a:lnTo>
                    <a:lnTo>
                      <a:pt x="4476" y="1007"/>
                    </a:lnTo>
                    <a:lnTo>
                      <a:pt x="4476" y="1008"/>
                    </a:lnTo>
                    <a:lnTo>
                      <a:pt x="4485" y="1022"/>
                    </a:lnTo>
                    <a:lnTo>
                      <a:pt x="4501" y="1050"/>
                    </a:lnTo>
                    <a:lnTo>
                      <a:pt x="4502" y="1051"/>
                    </a:lnTo>
                    <a:lnTo>
                      <a:pt x="4502" y="1051"/>
                    </a:lnTo>
                    <a:lnTo>
                      <a:pt x="4510" y="1065"/>
                    </a:lnTo>
                    <a:lnTo>
                      <a:pt x="4526" y="1095"/>
                    </a:lnTo>
                    <a:lnTo>
                      <a:pt x="4526" y="1095"/>
                    </a:lnTo>
                    <a:lnTo>
                      <a:pt x="4527" y="1095"/>
                    </a:lnTo>
                    <a:lnTo>
                      <a:pt x="4534" y="1109"/>
                    </a:lnTo>
                    <a:cubicBezTo>
                      <a:pt x="4691" y="1402"/>
                      <a:pt x="4779" y="1737"/>
                      <a:pt x="4779" y="2093"/>
                    </a:cubicBezTo>
                    <a:lnTo>
                      <a:pt x="4779" y="2094"/>
                    </a:lnTo>
                    <a:lnTo>
                      <a:pt x="4779" y="2094"/>
                    </a:lnTo>
                    <a:lnTo>
                      <a:pt x="4778" y="2140"/>
                    </a:lnTo>
                    <a:cubicBezTo>
                      <a:pt x="4768" y="2627"/>
                      <a:pt x="4590" y="3073"/>
                      <a:pt x="4301" y="3424"/>
                    </a:cubicBezTo>
                    <a:lnTo>
                      <a:pt x="4301" y="3424"/>
                    </a:lnTo>
                    <a:lnTo>
                      <a:pt x="2775" y="3424"/>
                    </a:lnTo>
                    <a:lnTo>
                      <a:pt x="2789" y="3423"/>
                    </a:lnTo>
                    <a:cubicBezTo>
                      <a:pt x="3478" y="3371"/>
                      <a:pt x="4021" y="2795"/>
                      <a:pt x="4021" y="2093"/>
                    </a:cubicBezTo>
                    <a:cubicBezTo>
                      <a:pt x="4021" y="1897"/>
                      <a:pt x="3979" y="1711"/>
                      <a:pt x="3903" y="1543"/>
                    </a:cubicBezTo>
                    <a:lnTo>
                      <a:pt x="3890" y="1514"/>
                    </a:lnTo>
                    <a:lnTo>
                      <a:pt x="3889" y="1513"/>
                    </a:lnTo>
                    <a:lnTo>
                      <a:pt x="3875" y="1486"/>
                    </a:lnTo>
                    <a:lnTo>
                      <a:pt x="3874" y="1484"/>
                    </a:lnTo>
                    <a:lnTo>
                      <a:pt x="3860" y="1457"/>
                    </a:lnTo>
                    <a:lnTo>
                      <a:pt x="3859" y="1455"/>
                    </a:lnTo>
                    <a:lnTo>
                      <a:pt x="3845" y="1429"/>
                    </a:lnTo>
                    <a:lnTo>
                      <a:pt x="3843" y="1426"/>
                    </a:lnTo>
                    <a:lnTo>
                      <a:pt x="3829" y="1402"/>
                    </a:lnTo>
                    <a:lnTo>
                      <a:pt x="3826" y="1398"/>
                    </a:lnTo>
                    <a:lnTo>
                      <a:pt x="3812" y="1375"/>
                    </a:lnTo>
                    <a:lnTo>
                      <a:pt x="3809" y="1370"/>
                    </a:lnTo>
                    <a:lnTo>
                      <a:pt x="3794" y="1348"/>
                    </a:lnTo>
                    <a:lnTo>
                      <a:pt x="3791" y="1343"/>
                    </a:lnTo>
                    <a:lnTo>
                      <a:pt x="3776" y="1322"/>
                    </a:lnTo>
                    <a:lnTo>
                      <a:pt x="3772" y="1317"/>
                    </a:lnTo>
                    <a:lnTo>
                      <a:pt x="3758" y="1297"/>
                    </a:lnTo>
                    <a:lnTo>
                      <a:pt x="3753" y="1291"/>
                    </a:lnTo>
                    <a:lnTo>
                      <a:pt x="3738" y="1271"/>
                    </a:lnTo>
                    <a:lnTo>
                      <a:pt x="3734" y="1265"/>
                    </a:lnTo>
                    <a:lnTo>
                      <a:pt x="3719" y="1247"/>
                    </a:lnTo>
                    <a:lnTo>
                      <a:pt x="3713" y="1240"/>
                    </a:lnTo>
                    <a:lnTo>
                      <a:pt x="3698" y="1222"/>
                    </a:lnTo>
                    <a:lnTo>
                      <a:pt x="3692" y="1216"/>
                    </a:lnTo>
                    <a:lnTo>
                      <a:pt x="3677" y="1198"/>
                    </a:lnTo>
                    <a:lnTo>
                      <a:pt x="3671" y="1192"/>
                    </a:lnTo>
                    <a:lnTo>
                      <a:pt x="3656" y="1175"/>
                    </a:lnTo>
                    <a:lnTo>
                      <a:pt x="3649" y="1168"/>
                    </a:lnTo>
                    <a:lnTo>
                      <a:pt x="3633" y="1152"/>
                    </a:lnTo>
                    <a:lnTo>
                      <a:pt x="3627" y="1146"/>
                    </a:lnTo>
                    <a:lnTo>
                      <a:pt x="3611" y="1130"/>
                    </a:lnTo>
                    <a:lnTo>
                      <a:pt x="3604" y="1124"/>
                    </a:lnTo>
                    <a:lnTo>
                      <a:pt x="3587" y="1108"/>
                    </a:lnTo>
                    <a:lnTo>
                      <a:pt x="3581" y="1102"/>
                    </a:lnTo>
                    <a:lnTo>
                      <a:pt x="3564" y="1087"/>
                    </a:lnTo>
                    <a:lnTo>
                      <a:pt x="3557" y="1081"/>
                    </a:lnTo>
                    <a:lnTo>
                      <a:pt x="3539" y="1066"/>
                    </a:lnTo>
                    <a:lnTo>
                      <a:pt x="3533" y="1060"/>
                    </a:lnTo>
                    <a:lnTo>
                      <a:pt x="3514" y="1046"/>
                    </a:lnTo>
                    <a:lnTo>
                      <a:pt x="3508" y="1041"/>
                    </a:lnTo>
                    <a:lnTo>
                      <a:pt x="3489" y="1026"/>
                    </a:lnTo>
                    <a:lnTo>
                      <a:pt x="3483" y="1021"/>
                    </a:lnTo>
                    <a:lnTo>
                      <a:pt x="3463" y="1007"/>
                    </a:lnTo>
                    <a:lnTo>
                      <a:pt x="3457" y="1003"/>
                    </a:lnTo>
                    <a:lnTo>
                      <a:pt x="3436" y="988"/>
                    </a:lnTo>
                    <a:lnTo>
                      <a:pt x="3431" y="985"/>
                    </a:lnTo>
                    <a:lnTo>
                      <a:pt x="3409" y="970"/>
                    </a:lnTo>
                    <a:lnTo>
                      <a:pt x="3404" y="967"/>
                    </a:lnTo>
                    <a:lnTo>
                      <a:pt x="3381" y="953"/>
                    </a:lnTo>
                    <a:lnTo>
                      <a:pt x="3377" y="951"/>
                    </a:lnTo>
                    <a:lnTo>
                      <a:pt x="3352" y="936"/>
                    </a:lnTo>
                    <a:lnTo>
                      <a:pt x="3350" y="934"/>
                    </a:lnTo>
                    <a:lnTo>
                      <a:pt x="3323" y="919"/>
                    </a:lnTo>
                    <a:lnTo>
                      <a:pt x="3322" y="919"/>
                    </a:lnTo>
                    <a:lnTo>
                      <a:pt x="3294" y="904"/>
                    </a:lnTo>
                    <a:cubicBezTo>
                      <a:pt x="3121" y="816"/>
                      <a:pt x="2927" y="764"/>
                      <a:pt x="2721" y="758"/>
                    </a:cubicBezTo>
                    <a:lnTo>
                      <a:pt x="2688" y="758"/>
                    </a:lnTo>
                    <a:lnTo>
                      <a:pt x="2685" y="758"/>
                    </a:lnTo>
                    <a:lnTo>
                      <a:pt x="2664" y="758"/>
                    </a:lnTo>
                    <a:lnTo>
                      <a:pt x="2648" y="759"/>
                    </a:lnTo>
                    <a:cubicBezTo>
                      <a:pt x="2637" y="759"/>
                      <a:pt x="2626" y="760"/>
                      <a:pt x="2614" y="760"/>
                    </a:cubicBezTo>
                    <a:lnTo>
                      <a:pt x="2606" y="760"/>
                    </a:lnTo>
                    <a:lnTo>
                      <a:pt x="2584" y="762"/>
                    </a:lnTo>
                    <a:lnTo>
                      <a:pt x="2582" y="762"/>
                    </a:lnTo>
                    <a:lnTo>
                      <a:pt x="1071" y="762"/>
                    </a:lnTo>
                    <a:lnTo>
                      <a:pt x="1072" y="761"/>
                    </a:lnTo>
                    <a:lnTo>
                      <a:pt x="1072" y="761"/>
                    </a:lnTo>
                    <a:lnTo>
                      <a:pt x="326" y="761"/>
                    </a:lnTo>
                    <a:lnTo>
                      <a:pt x="326" y="758"/>
                    </a:lnTo>
                    <a:lnTo>
                      <a:pt x="325" y="758"/>
                    </a:lnTo>
                    <a:cubicBezTo>
                      <a:pt x="324" y="757"/>
                      <a:pt x="323" y="756"/>
                      <a:pt x="322" y="755"/>
                    </a:cubicBezTo>
                    <a:lnTo>
                      <a:pt x="8" y="406"/>
                    </a:lnTo>
                    <a:cubicBezTo>
                      <a:pt x="5" y="403"/>
                      <a:pt x="3" y="399"/>
                      <a:pt x="2" y="395"/>
                    </a:cubicBezTo>
                    <a:cubicBezTo>
                      <a:pt x="-2" y="381"/>
                      <a:pt x="0" y="362"/>
                      <a:pt x="8" y="354"/>
                    </a:cubicBezTo>
                    <a:lnTo>
                      <a:pt x="322" y="5"/>
                    </a:lnTo>
                    <a:cubicBezTo>
                      <a:pt x="323" y="4"/>
                      <a:pt x="324" y="3"/>
                      <a:pt x="325" y="2"/>
                    </a:cubicBezTo>
                    <a:lnTo>
                      <a:pt x="326" y="2"/>
                    </a:lnTo>
                    <a:lnTo>
                      <a:pt x="326" y="0"/>
                    </a:lnTo>
                    <a:close/>
                  </a:path>
                </a:pathLst>
              </a:custGeom>
              <a:gradFill>
                <a:gsLst>
                  <a:gs pos="0">
                    <a:schemeClr val="accent1">
                      <a:lumMod val="90000"/>
                    </a:schemeClr>
                  </a:gs>
                  <a:gs pos="100000">
                    <a:schemeClr val="accent1">
                      <a:lumMod val="80000"/>
                      <a:lumOff val="20000"/>
                    </a:schemeClr>
                  </a:gs>
                </a:gsLst>
                <a:lin ang="13920000" scaled="0"/>
              </a:gradFill>
              <a:ln w="22225">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400">
                  <a:solidFill>
                    <a:schemeClr val="tx1"/>
                  </a:solidFill>
                  <a:sym typeface="+mn-ea"/>
                </a:endParaRPr>
              </a:p>
            </p:txBody>
          </p:sp>
          <p:sp>
            <p:nvSpPr>
              <p:cNvPr id="38" name="矩形 37"/>
              <p:cNvSpPr/>
              <p:nvPr>
                <p:custDataLst>
                  <p:tags r:id="rId7"/>
                </p:custDataLst>
              </p:nvPr>
            </p:nvSpPr>
            <p:spPr>
              <a:xfrm>
                <a:off x="11244" y="4029"/>
                <a:ext cx="4072" cy="797"/>
              </a:xfrm>
              <a:prstGeom prst="rect">
                <a:avLst/>
              </a:prstGeom>
              <a:noFill/>
            </p:spPr>
            <p:txBody>
              <a:bodyPr wrap="square" lIns="0" tIns="0" rIns="0" bIns="0" rtlCol="0" anchor="b">
                <a:noAutofit/>
              </a:bodyPr>
              <a:p>
                <a:pPr algn="ctr">
                  <a:spcBef>
                    <a:spcPct val="0"/>
                  </a:spcBef>
                  <a:spcAft>
                    <a:spcPct val="0"/>
                  </a:spcAft>
                </a:pPr>
                <a:r>
                  <a:rPr lang="en-US" altLang="zh-CN" sz="1600" b="1" dirty="0">
                    <a:solidFill>
                      <a:schemeClr val="accent1"/>
                    </a:solidFill>
                    <a:latin typeface="+mn-ea"/>
                    <a:cs typeface="+mn-ea"/>
                  </a:rPr>
                  <a:t>212</a:t>
                </a:r>
                <a:r>
                  <a:rPr lang="zh-CN" altLang="en-US" sz="1600" b="1" dirty="0">
                    <a:solidFill>
                      <a:schemeClr val="accent1"/>
                    </a:solidFill>
                    <a:latin typeface="+mn-ea"/>
                    <a:cs typeface="+mn-ea"/>
                  </a:rPr>
                  <a:t>亿</a:t>
                </a:r>
                <a:r>
                  <a:rPr lang="en-US" altLang="zh-CN" sz="1600" b="1" dirty="0">
                    <a:solidFill>
                      <a:schemeClr val="accent1"/>
                    </a:solidFill>
                    <a:latin typeface="+mn-ea"/>
                    <a:cs typeface="+mn-ea"/>
                  </a:rPr>
                  <a:t>¥ 14.59%</a:t>
                </a:r>
                <a:endParaRPr lang="en-US" altLang="zh-CN" sz="1600" b="1" dirty="0">
                  <a:solidFill>
                    <a:schemeClr val="accent1"/>
                  </a:solidFill>
                  <a:latin typeface="+mn-ea"/>
                  <a:cs typeface="+mn-ea"/>
                </a:endParaRPr>
              </a:p>
            </p:txBody>
          </p:sp>
          <p:sp>
            <p:nvSpPr>
              <p:cNvPr id="42" name="矩形 41"/>
              <p:cNvSpPr/>
              <p:nvPr>
                <p:custDataLst>
                  <p:tags r:id="rId8"/>
                </p:custDataLst>
              </p:nvPr>
            </p:nvSpPr>
            <p:spPr>
              <a:xfrm>
                <a:off x="11908" y="7223"/>
                <a:ext cx="4072" cy="846"/>
              </a:xfrm>
              <a:prstGeom prst="rect">
                <a:avLst/>
              </a:prstGeom>
              <a:noFill/>
            </p:spPr>
            <p:txBody>
              <a:bodyPr wrap="square" lIns="0" tIns="0" rIns="0" bIns="0" rtlCol="0" anchor="b">
                <a:noAutofit/>
              </a:bodyPr>
              <a:p>
                <a:pPr algn="ctr">
                  <a:spcBef>
                    <a:spcPct val="0"/>
                  </a:spcBef>
                  <a:spcAft>
                    <a:spcPct val="0"/>
                  </a:spcAft>
                </a:pPr>
                <a:r>
                  <a:rPr lang="en-US" altLang="zh-CN" sz="1600" b="1" dirty="0">
                    <a:solidFill>
                      <a:schemeClr val="accent1"/>
                    </a:solidFill>
                    <a:latin typeface="+mn-ea"/>
                    <a:cs typeface="+mn-ea"/>
                  </a:rPr>
                  <a:t>125000</a:t>
                </a:r>
                <a:r>
                  <a:rPr lang="zh-CN" altLang="en-US" sz="1600" b="1" dirty="0">
                    <a:solidFill>
                      <a:schemeClr val="accent1"/>
                    </a:solidFill>
                    <a:latin typeface="+mn-ea"/>
                    <a:cs typeface="+mn-ea"/>
                  </a:rPr>
                  <a:t>台</a:t>
                </a:r>
                <a:r>
                  <a:rPr lang="en-US" altLang="zh-CN" sz="1600" b="1" dirty="0">
                    <a:solidFill>
                      <a:schemeClr val="accent1"/>
                    </a:solidFill>
                    <a:latin typeface="+mn-ea"/>
                    <a:cs typeface="+mn-ea"/>
                  </a:rPr>
                  <a:t> 34.41%</a:t>
                </a:r>
                <a:endParaRPr lang="en-US" altLang="zh-CN" sz="1600" b="1" dirty="0">
                  <a:solidFill>
                    <a:schemeClr val="accent1"/>
                  </a:solidFill>
                  <a:latin typeface="+mn-ea"/>
                  <a:cs typeface="+mn-ea"/>
                </a:endParaRPr>
              </a:p>
            </p:txBody>
          </p:sp>
        </p:grpSp>
        <p:graphicFrame>
          <p:nvGraphicFramePr>
            <p:cNvPr id="9" name="图表 8"/>
            <p:cNvGraphicFramePr/>
            <p:nvPr/>
          </p:nvGraphicFramePr>
          <p:xfrm>
            <a:off x="7224" y="6781"/>
            <a:ext cx="4561" cy="2639"/>
          </p:xfrm>
          <a:graphic>
            <a:graphicData uri="http://schemas.openxmlformats.org/drawingml/2006/chart">
              <c:chart xmlns:c="http://schemas.openxmlformats.org/drawingml/2006/chart" xmlns:r="http://schemas.openxmlformats.org/officeDocument/2006/relationships" r:id="rId3"/>
            </a:graphicData>
          </a:graphic>
        </p:graphicFrame>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73075" y="27432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1.3</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中国</a:t>
            </a:r>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AGV/AMR</a:t>
            </a:r>
            <a:r>
              <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细分品类分析</a:t>
            </a:r>
            <a:endParaRPr lang="zh-CN" altLang="en-US"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611505" y="77152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en-US" altLang="zh-CN" sz="1600" b="0" dirty="0">
                <a:solidFill>
                  <a:schemeClr val="tx1"/>
                </a:solidFill>
                <a:latin typeface="微软雅黑" panose="020B0503020204020204" charset="-122"/>
                <a:cs typeface="微软雅黑" panose="020B0503020204020204" charset="-122"/>
                <a:sym typeface="+mn-ea"/>
              </a:rPr>
              <a:t>AMR</a:t>
            </a:r>
            <a:r>
              <a:rPr lang="zh-CN" altLang="en-US" sz="1600" b="0" dirty="0">
                <a:solidFill>
                  <a:schemeClr val="tx1"/>
                </a:solidFill>
                <a:latin typeface="微软雅黑" panose="020B0503020204020204" charset="-122"/>
                <a:cs typeface="微软雅黑" panose="020B0503020204020204" charset="-122"/>
                <a:sym typeface="+mn-ea"/>
              </a:rPr>
              <a:t>机器人占比第一，且呈现逐年上升趋势，潜伏顶升型机型占比</a:t>
            </a:r>
            <a:r>
              <a:rPr lang="en-US" altLang="zh-CN" sz="1600" b="0" dirty="0">
                <a:solidFill>
                  <a:schemeClr val="tx1"/>
                </a:solidFill>
                <a:latin typeface="微软雅黑" panose="020B0503020204020204" charset="-122"/>
                <a:cs typeface="微软雅黑" panose="020B0503020204020204" charset="-122"/>
                <a:sym typeface="+mn-ea"/>
              </a:rPr>
              <a:t>58.4%</a:t>
            </a:r>
            <a:r>
              <a:rPr lang="zh-CN" altLang="en-US" sz="1600" b="0" dirty="0">
                <a:solidFill>
                  <a:schemeClr val="tx1"/>
                </a:solidFill>
                <a:latin typeface="微软雅黑" panose="020B0503020204020204" charset="-122"/>
                <a:cs typeface="微软雅黑" panose="020B0503020204020204" charset="-122"/>
                <a:sym typeface="+mn-ea"/>
              </a:rPr>
              <a:t>，为最通用型产品；</a:t>
            </a:r>
            <a:endParaRPr lang="zh-CN" altLang="en-US" sz="1600" b="0" dirty="0">
              <a:solidFill>
                <a:schemeClr val="tx1"/>
              </a:solidFill>
              <a:latin typeface="微软雅黑" panose="020B0503020204020204" charset="-122"/>
              <a:cs typeface="微软雅黑" panose="020B0503020204020204" charset="-122"/>
              <a:sym typeface="+mn-ea"/>
            </a:endParaRPr>
          </a:p>
          <a:p>
            <a:pPr lvl="0" indent="0">
              <a:lnSpc>
                <a:spcPct val="150000"/>
              </a:lnSpc>
              <a:buFont typeface="Wingdings" panose="05000000000000000000" charset="0"/>
            </a:pPr>
            <a:r>
              <a:rPr lang="zh-CN" altLang="en-US" sz="1600" dirty="0">
                <a:solidFill>
                  <a:srgbClr val="F7642A"/>
                </a:solidFill>
                <a:latin typeface="微软雅黑" panose="020B0503020204020204" charset="-122"/>
                <a:cs typeface="微软雅黑" panose="020B0503020204020204" charset="-122"/>
                <a:sym typeface="+mn-ea"/>
              </a:rPr>
              <a:t>小笨智能迎合市场需求、遵循市场规律，重点布局潜伏顶升型</a:t>
            </a:r>
            <a:r>
              <a:rPr lang="en-US" altLang="zh-CN" sz="1600" dirty="0">
                <a:solidFill>
                  <a:srgbClr val="F7642A"/>
                </a:solidFill>
                <a:latin typeface="微软雅黑" panose="020B0503020204020204" charset="-122"/>
                <a:cs typeface="微软雅黑" panose="020B0503020204020204" charset="-122"/>
                <a:sym typeface="+mn-ea"/>
              </a:rPr>
              <a:t>AMR</a:t>
            </a:r>
            <a:r>
              <a:rPr lang="zh-CN" altLang="en-US" sz="1600" dirty="0">
                <a:solidFill>
                  <a:srgbClr val="F7642A"/>
                </a:solidFill>
                <a:latin typeface="微软雅黑" panose="020B0503020204020204" charset="-122"/>
                <a:cs typeface="微软雅黑" panose="020B0503020204020204" charset="-122"/>
                <a:sym typeface="+mn-ea"/>
              </a:rPr>
              <a:t>机器人；</a:t>
            </a:r>
            <a:endParaRPr lang="zh-CN" altLang="en-US" sz="1600" dirty="0">
              <a:solidFill>
                <a:srgbClr val="F7642A"/>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en-US" altLang="zh-CN" sz="1400" dirty="0">
                <a:solidFill>
                  <a:schemeClr val="tx1"/>
                </a:solidFill>
                <a:latin typeface="微软雅黑" panose="020B0503020204020204" charset="-122"/>
                <a:cs typeface="微软雅黑" panose="020B0503020204020204" charset="-122"/>
              </a:rPr>
              <a:t>AMR</a:t>
            </a:r>
            <a:r>
              <a:rPr lang="zh-CN" altLang="en-US" sz="1400" dirty="0">
                <a:solidFill>
                  <a:schemeClr val="tx1"/>
                </a:solidFill>
                <a:latin typeface="微软雅黑" panose="020B0503020204020204" charset="-122"/>
                <a:cs typeface="微软雅黑" panose="020B0503020204020204" charset="-122"/>
              </a:rPr>
              <a:t>机器人占比为</a:t>
            </a:r>
            <a:r>
              <a:rPr lang="en-US" altLang="zh-CN" sz="1400" dirty="0">
                <a:solidFill>
                  <a:schemeClr val="tx1"/>
                </a:solidFill>
                <a:latin typeface="微软雅黑" panose="020B0503020204020204" charset="-122"/>
                <a:cs typeface="微软雅黑" panose="020B0503020204020204" charset="-122"/>
              </a:rPr>
              <a:t>43.2%</a:t>
            </a:r>
            <a:r>
              <a:rPr lang="zh-CN" altLang="en-US" sz="1400" dirty="0">
                <a:solidFill>
                  <a:schemeClr val="tx1"/>
                </a:solidFill>
                <a:latin typeface="微软雅黑" panose="020B0503020204020204" charset="-122"/>
                <a:cs typeface="微软雅黑" panose="020B0503020204020204" charset="-122"/>
              </a:rPr>
              <a:t>，且呈现逐年上升趋势，</a:t>
            </a:r>
            <a:r>
              <a:rPr lang="zh-CN" altLang="en-US" sz="1400" b="0" dirty="0">
                <a:solidFill>
                  <a:schemeClr val="tx1"/>
                </a:solidFill>
                <a:latin typeface="微软雅黑" panose="020B0503020204020204" charset="-122"/>
                <a:cs typeface="微软雅黑" panose="020B0503020204020204" charset="-122"/>
              </a:rPr>
              <a:t>其它导航类产品占比均在不断减少；</a:t>
            </a:r>
            <a:endParaRPr lang="zh-CN" altLang="en-US" sz="1400" dirty="0">
              <a:solidFill>
                <a:schemeClr val="tx1"/>
              </a:solidFill>
              <a:latin typeface="微软雅黑" panose="020B0503020204020204" charset="-122"/>
              <a:cs typeface="微软雅黑" panose="020B0503020204020204" charset="-122"/>
            </a:endParaRPr>
          </a:p>
          <a:p>
            <a:pPr marL="285750" lvl="0" indent="-285750">
              <a:lnSpc>
                <a:spcPct val="150000"/>
              </a:lnSpc>
              <a:buFont typeface="Wingdings" panose="05000000000000000000" charset="0"/>
              <a:buChar char="n"/>
            </a:pPr>
            <a:r>
              <a:rPr lang="zh-CN" altLang="en-US" sz="1400" dirty="0">
                <a:solidFill>
                  <a:schemeClr val="tx1"/>
                </a:solidFill>
                <a:latin typeface="微软雅黑" panose="020B0503020204020204" charset="-122"/>
                <a:cs typeface="微软雅黑" panose="020B0503020204020204" charset="-122"/>
                <a:sym typeface="+mn-ea"/>
              </a:rPr>
              <a:t>潜伏顶升式、辊道式机器人占比</a:t>
            </a:r>
            <a:r>
              <a:rPr lang="en-US" altLang="zh-CN" sz="1400" dirty="0">
                <a:solidFill>
                  <a:schemeClr val="tx1"/>
                </a:solidFill>
                <a:latin typeface="微软雅黑" panose="020B0503020204020204" charset="-122"/>
                <a:cs typeface="微软雅黑" panose="020B0503020204020204" charset="-122"/>
                <a:sym typeface="+mn-ea"/>
              </a:rPr>
              <a:t>58.4%</a:t>
            </a:r>
            <a:r>
              <a:rPr lang="zh-CN" altLang="en-US" sz="1400" b="0" dirty="0">
                <a:solidFill>
                  <a:schemeClr val="tx1"/>
                </a:solidFill>
                <a:latin typeface="微软雅黑" panose="020B0503020204020204" charset="-122"/>
                <a:cs typeface="微软雅黑" panose="020B0503020204020204" charset="-122"/>
                <a:sym typeface="+mn-ea"/>
              </a:rPr>
              <a:t>，此类机型相对通用，也是市场应用主流产品；</a:t>
            </a:r>
            <a:endParaRPr lang="zh-CN" altLang="en-US" sz="1400" b="0" dirty="0">
              <a:solidFill>
                <a:schemeClr val="tx1"/>
              </a:solidFill>
              <a:latin typeface="微软雅黑" panose="020B0503020204020204" charset="-122"/>
              <a:cs typeface="微软雅黑" panose="020B0503020204020204" charset="-122"/>
              <a:sym typeface="+mn-ea"/>
            </a:endParaRPr>
          </a:p>
        </p:txBody>
      </p:sp>
      <p:graphicFrame>
        <p:nvGraphicFramePr>
          <p:cNvPr id="40" name="图表 39"/>
          <p:cNvGraphicFramePr/>
          <p:nvPr/>
        </p:nvGraphicFramePr>
        <p:xfrm>
          <a:off x="202883" y="2538413"/>
          <a:ext cx="5857240" cy="337375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43" name="图表 42"/>
          <p:cNvGraphicFramePr/>
          <p:nvPr/>
        </p:nvGraphicFramePr>
        <p:xfrm>
          <a:off x="6165215" y="2538730"/>
          <a:ext cx="5857240" cy="338264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790690" y="5747385"/>
            <a:ext cx="5099685" cy="1034415"/>
            <a:chOff x="10514" y="9051"/>
            <a:chExt cx="8031" cy="1629"/>
          </a:xfrm>
        </p:grpSpPr>
        <p:sp>
          <p:nvSpPr>
            <p:cNvPr id="6" name="矩形 5"/>
            <p:cNvSpPr/>
            <p:nvPr>
              <p:custDataLst>
                <p:tags r:id="rId1"/>
              </p:custDataLst>
            </p:nvPr>
          </p:nvSpPr>
          <p:spPr>
            <a:xfrm>
              <a:off x="10514" y="9051"/>
              <a:ext cx="4100" cy="1382"/>
            </a:xfrm>
            <a:prstGeom prst="rect">
              <a:avLst/>
            </a:prstGeom>
            <a:solidFill>
              <a:srgbClr val="F7642A"/>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7" name="矩形 6"/>
            <p:cNvSpPr/>
            <p:nvPr>
              <p:custDataLst>
                <p:tags r:id="rId2"/>
              </p:custDataLst>
            </p:nvPr>
          </p:nvSpPr>
          <p:spPr>
            <a:xfrm>
              <a:off x="14141" y="9288"/>
              <a:ext cx="4404" cy="1392"/>
            </a:xfrm>
            <a:prstGeom prst="rect">
              <a:avLst/>
            </a:prstGeom>
            <a:solidFill>
              <a:schemeClr val="bg1">
                <a:lumMod val="50000"/>
              </a:scheme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8" name="等腰三角形 7"/>
            <p:cNvSpPr/>
            <p:nvPr>
              <p:custDataLst>
                <p:tags r:id="rId3"/>
              </p:custDataLst>
            </p:nvPr>
          </p:nvSpPr>
          <p:spPr>
            <a:xfrm>
              <a:off x="14141" y="9051"/>
              <a:ext cx="473" cy="237"/>
            </a:xfrm>
            <a:prstGeom prst="triangle">
              <a:avLst>
                <a:gd name="adj" fmla="val 100000"/>
              </a:avLst>
            </a:prstGeom>
            <a:solidFill>
              <a:srgbClr val="C03606"/>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grpSp>
      <p:sp>
        <p:nvSpPr>
          <p:cNvPr id="3" name="文本框 2"/>
          <p:cNvSpPr txBox="1"/>
          <p:nvPr/>
        </p:nvSpPr>
        <p:spPr>
          <a:xfrm>
            <a:off x="2192020" y="2096770"/>
            <a:ext cx="2522220" cy="368300"/>
          </a:xfrm>
          <a:prstGeom prst="rect">
            <a:avLst/>
          </a:prstGeom>
          <a:noFill/>
        </p:spPr>
        <p:txBody>
          <a:bodyPr wrap="square" rtlCol="0" anchor="t">
            <a:spAutoFit/>
          </a:bodyPr>
          <a:p>
            <a:pPr algn="ctr"/>
            <a:r>
              <a:rPr lang="en-US" altLang="zh-CN" b="1" noProof="0" dirty="0">
                <a:solidFill>
                  <a:schemeClr val="tx1"/>
                </a:solidFill>
                <a:latin typeface="微软雅黑" panose="020B0503020204020204" charset="-122"/>
                <a:ea typeface="微软雅黑" panose="020B0503020204020204" charset="-122"/>
                <a:cs typeface="微软雅黑" panose="020B0503020204020204" charset="-122"/>
                <a:sym typeface="等线" panose="02010600030101010101" charset="-122"/>
              </a:rPr>
              <a:t>AGV/AMR</a:t>
            </a:r>
            <a:r>
              <a:rPr lang="zh-CN" altLang="en-US" b="1" noProof="0" dirty="0">
                <a:solidFill>
                  <a:schemeClr val="tx1"/>
                </a:solidFill>
                <a:latin typeface="微软雅黑" panose="020B0503020204020204" charset="-122"/>
                <a:ea typeface="微软雅黑" panose="020B0503020204020204" charset="-122"/>
                <a:cs typeface="微软雅黑" panose="020B0503020204020204" charset="-122"/>
                <a:sym typeface="等线" panose="02010600030101010101" charset="-122"/>
              </a:rPr>
              <a:t>科技型公司</a:t>
            </a:r>
            <a:endParaRPr lang="zh-CN" altLang="en-US" b="1" noProof="0" dirty="0">
              <a:solidFill>
                <a:schemeClr val="tx1"/>
              </a:solidFill>
              <a:latin typeface="微软雅黑" panose="020B0503020204020204" charset="-122"/>
              <a:ea typeface="微软雅黑" panose="020B0503020204020204" charset="-122"/>
              <a:cs typeface="微软雅黑" panose="020B0503020204020204" charset="-122"/>
              <a:sym typeface="等线" panose="02010600030101010101" charset="-122"/>
            </a:endParaRPr>
          </a:p>
        </p:txBody>
      </p:sp>
      <p:sp>
        <p:nvSpPr>
          <p:cNvPr id="72" name="任意多边形 8"/>
          <p:cNvSpPr/>
          <p:nvPr>
            <p:custDataLst>
              <p:tags r:id="rId4"/>
            </p:custDataLst>
          </p:nvPr>
        </p:nvSpPr>
        <p:spPr>
          <a:xfrm rot="9180000">
            <a:off x="2279015" y="3780155"/>
            <a:ext cx="1280795" cy="1099185"/>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rgbClr val="FFC000"/>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rgbClr val="F6662C"/>
              </a:solidFill>
              <a:latin typeface="Arial" panose="020B0604020202020204" pitchFamily="34" charset="0"/>
              <a:ea typeface="黑体" panose="02010609060101010101" charset="-122"/>
            </a:endParaRPr>
          </a:p>
        </p:txBody>
      </p:sp>
      <p:grpSp>
        <p:nvGrpSpPr>
          <p:cNvPr id="16" name="组合 15"/>
          <p:cNvGrpSpPr/>
          <p:nvPr/>
        </p:nvGrpSpPr>
        <p:grpSpPr>
          <a:xfrm>
            <a:off x="297815" y="2299335"/>
            <a:ext cx="3060700" cy="3154045"/>
            <a:chOff x="679" y="3621"/>
            <a:chExt cx="4820" cy="4967"/>
          </a:xfrm>
        </p:grpSpPr>
        <p:sp>
          <p:nvSpPr>
            <p:cNvPr id="67" name="任意多边形 9"/>
            <p:cNvSpPr/>
            <p:nvPr>
              <p:custDataLst>
                <p:tags r:id="rId5"/>
              </p:custDataLst>
            </p:nvPr>
          </p:nvSpPr>
          <p:spPr>
            <a:xfrm rot="5400000">
              <a:off x="1313" y="6086"/>
              <a:ext cx="1577" cy="1406"/>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chemeClr val="bg1">
                <a:lumMod val="75000"/>
              </a:schemeClr>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68" name="任意多边形 10"/>
            <p:cNvSpPr/>
            <p:nvPr>
              <p:custDataLst>
                <p:tags r:id="rId6"/>
              </p:custDataLst>
            </p:nvPr>
          </p:nvSpPr>
          <p:spPr>
            <a:xfrm rot="5400000" flipV="1">
              <a:off x="1623" y="7086"/>
              <a:ext cx="1577" cy="1406"/>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chemeClr val="bg1">
                <a:lumMod val="75000"/>
              </a:schemeClr>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69" name="任意多边形 11"/>
            <p:cNvSpPr/>
            <p:nvPr>
              <p:custDataLst>
                <p:tags r:id="rId7"/>
              </p:custDataLst>
            </p:nvPr>
          </p:nvSpPr>
          <p:spPr>
            <a:xfrm rot="5400000" flipV="1">
              <a:off x="485" y="3814"/>
              <a:ext cx="2807" cy="2420"/>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rgbClr val="F7642A"/>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70" name="任意多边形 6"/>
            <p:cNvSpPr/>
            <p:nvPr>
              <p:custDataLst>
                <p:tags r:id="rId8"/>
              </p:custDataLst>
            </p:nvPr>
          </p:nvSpPr>
          <p:spPr>
            <a:xfrm rot="1620000" flipV="1">
              <a:off x="2900" y="4984"/>
              <a:ext cx="1577" cy="1406"/>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chemeClr val="bg1">
                <a:lumMod val="75000"/>
              </a:schemeClr>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71" name="任意多边形 7"/>
            <p:cNvSpPr/>
            <p:nvPr>
              <p:custDataLst>
                <p:tags r:id="rId9"/>
              </p:custDataLst>
            </p:nvPr>
          </p:nvSpPr>
          <p:spPr>
            <a:xfrm rot="5400000">
              <a:off x="3070" y="7096"/>
              <a:ext cx="1577" cy="1406"/>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chemeClr val="bg1">
                <a:lumMod val="75000"/>
              </a:schemeClr>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73" name="文本框 72"/>
            <p:cNvSpPr txBox="1"/>
            <p:nvPr>
              <p:custDataLst>
                <p:tags r:id="rId10"/>
              </p:custDataLst>
            </p:nvPr>
          </p:nvSpPr>
          <p:spPr>
            <a:xfrm>
              <a:off x="975" y="4796"/>
              <a:ext cx="2124" cy="557"/>
            </a:xfrm>
            <a:prstGeom prst="rect">
              <a:avLst/>
            </a:prstGeom>
            <a:noFill/>
          </p:spPr>
          <p:txBody>
            <a:bodyPr wrap="square" rtlCol="0" anchor="ctr" anchorCtr="0"/>
            <a:p>
              <a:pPr algn="ctr"/>
              <a:r>
                <a:rPr lang="zh-CN" altLang="en-US" sz="2000" b="1" dirty="0" err="1">
                  <a:solidFill>
                    <a:schemeClr val="bg1"/>
                  </a:solidFill>
                  <a:latin typeface="微软雅黑" panose="020B0503020204020204" charset="-122"/>
                  <a:ea typeface="微软雅黑" panose="020B0503020204020204" charset="-122"/>
                </a:rPr>
                <a:t>系统平台</a:t>
              </a:r>
              <a:endParaRPr lang="zh-CN" altLang="en-US" sz="2000" b="1" dirty="0" err="1">
                <a:solidFill>
                  <a:schemeClr val="bg1"/>
                </a:solidFill>
                <a:latin typeface="微软雅黑" panose="020B0503020204020204" charset="-122"/>
                <a:ea typeface="微软雅黑" panose="020B0503020204020204" charset="-122"/>
              </a:endParaRPr>
            </a:p>
          </p:txBody>
        </p:sp>
        <p:sp>
          <p:nvSpPr>
            <p:cNvPr id="74" name="文本框 73"/>
            <p:cNvSpPr txBox="1"/>
            <p:nvPr>
              <p:custDataLst>
                <p:tags r:id="rId11"/>
              </p:custDataLst>
            </p:nvPr>
          </p:nvSpPr>
          <p:spPr>
            <a:xfrm>
              <a:off x="3611" y="6380"/>
              <a:ext cx="1888" cy="557"/>
            </a:xfrm>
            <a:prstGeom prst="rect">
              <a:avLst/>
            </a:prstGeom>
            <a:noFill/>
          </p:spPr>
          <p:txBody>
            <a:bodyPr wrap="square" rtlCol="0" anchor="ctr" anchorCtr="0"/>
            <a:p>
              <a:pPr algn="ctr"/>
              <a:r>
                <a:rPr lang="zh-CN" altLang="en-US" sz="2000" b="1" dirty="0" err="1">
                  <a:solidFill>
                    <a:schemeClr val="bg1"/>
                  </a:solidFill>
                  <a:latin typeface="微软雅黑" panose="020B0503020204020204" charset="-122"/>
                  <a:ea typeface="微软雅黑" panose="020B0503020204020204" charset="-122"/>
                </a:rPr>
                <a:t>对接能力</a:t>
              </a:r>
              <a:endParaRPr lang="zh-CN" altLang="en-US" sz="2000" b="1" dirty="0" err="1">
                <a:solidFill>
                  <a:schemeClr val="bg1"/>
                </a:solidFill>
                <a:latin typeface="微软雅黑" panose="020B0503020204020204" charset="-122"/>
                <a:ea typeface="微软雅黑" panose="020B0503020204020204" charset="-122"/>
              </a:endParaRPr>
            </a:p>
          </p:txBody>
        </p:sp>
        <p:sp>
          <p:nvSpPr>
            <p:cNvPr id="75" name="文本框 74"/>
            <p:cNvSpPr txBox="1"/>
            <p:nvPr>
              <p:custDataLst>
                <p:tags r:id="rId12"/>
              </p:custDataLst>
            </p:nvPr>
          </p:nvSpPr>
          <p:spPr>
            <a:xfrm>
              <a:off x="3155" y="5296"/>
              <a:ext cx="1418" cy="557"/>
            </a:xfrm>
            <a:prstGeom prst="rect">
              <a:avLst/>
            </a:prstGeom>
            <a:noFill/>
          </p:spPr>
          <p:txBody>
            <a:bodyPr wrap="square" rtlCol="0" anchor="ctr" anchorCtr="0"/>
            <a:p>
              <a:pPr algn="ctr"/>
              <a:r>
                <a:rPr lang="zh-CN" altLang="en-US" sz="1400">
                  <a:solidFill>
                    <a:schemeClr val="tx1"/>
                  </a:solidFill>
                  <a:latin typeface="微软雅黑" panose="020B0503020204020204" charset="-122"/>
                  <a:ea typeface="微软雅黑" panose="020B0503020204020204" charset="-122"/>
                </a:rPr>
                <a:t>导航能力</a:t>
              </a:r>
              <a:endParaRPr lang="zh-CN" altLang="en-US" sz="1400" dirty="0">
                <a:solidFill>
                  <a:schemeClr val="tx1"/>
                </a:solidFill>
                <a:latin typeface="微软雅黑" panose="020B0503020204020204" charset="-122"/>
                <a:ea typeface="微软雅黑" panose="020B0503020204020204" charset="-122"/>
              </a:endParaRPr>
            </a:p>
          </p:txBody>
        </p:sp>
        <p:sp>
          <p:nvSpPr>
            <p:cNvPr id="76" name="文本框 75"/>
            <p:cNvSpPr txBox="1"/>
            <p:nvPr>
              <p:custDataLst>
                <p:tags r:id="rId13"/>
              </p:custDataLst>
            </p:nvPr>
          </p:nvSpPr>
          <p:spPr>
            <a:xfrm>
              <a:off x="1309" y="6539"/>
              <a:ext cx="1437" cy="557"/>
            </a:xfrm>
            <a:prstGeom prst="rect">
              <a:avLst/>
            </a:prstGeom>
            <a:noFill/>
          </p:spPr>
          <p:txBody>
            <a:bodyPr wrap="square" rtlCol="0" anchor="ctr" anchorCtr="0"/>
            <a:p>
              <a:pPr algn="ctr"/>
              <a:r>
                <a:rPr lang="zh-CN" altLang="en-US" sz="1400">
                  <a:solidFill>
                    <a:schemeClr val="tx1"/>
                  </a:solidFill>
                  <a:latin typeface="微软雅黑" panose="020B0503020204020204" charset="-122"/>
                  <a:ea typeface="微软雅黑" panose="020B0503020204020204" charset="-122"/>
                </a:rPr>
                <a:t>质量保障</a:t>
              </a:r>
              <a:endParaRPr lang="zh-CN" altLang="en-US" sz="1400" dirty="0">
                <a:solidFill>
                  <a:schemeClr val="tx1"/>
                </a:solidFill>
                <a:latin typeface="微软雅黑" panose="020B0503020204020204" charset="-122"/>
                <a:ea typeface="微软雅黑" panose="020B0503020204020204" charset="-122"/>
              </a:endParaRPr>
            </a:p>
          </p:txBody>
        </p:sp>
        <p:sp>
          <p:nvSpPr>
            <p:cNvPr id="77" name="文本框 76"/>
            <p:cNvSpPr txBox="1"/>
            <p:nvPr>
              <p:custDataLst>
                <p:tags r:id="rId14"/>
              </p:custDataLst>
            </p:nvPr>
          </p:nvSpPr>
          <p:spPr>
            <a:xfrm>
              <a:off x="1816" y="7529"/>
              <a:ext cx="1241" cy="557"/>
            </a:xfrm>
            <a:prstGeom prst="rect">
              <a:avLst/>
            </a:prstGeom>
            <a:noFill/>
          </p:spPr>
          <p:txBody>
            <a:bodyPr wrap="square" rtlCol="0" anchor="ctr" anchorCtr="0"/>
            <a:p>
              <a:pPr algn="ctr"/>
              <a:r>
                <a:rPr lang="zh-CN" altLang="en-US" sz="1400">
                  <a:solidFill>
                    <a:schemeClr val="tx1"/>
                  </a:solidFill>
                  <a:latin typeface="微软雅黑" panose="020B0503020204020204" charset="-122"/>
                  <a:ea typeface="微软雅黑" panose="020B0503020204020204" charset="-122"/>
                </a:rPr>
                <a:t>开放性</a:t>
              </a:r>
              <a:endParaRPr lang="zh-CN" altLang="en-US" sz="1400" dirty="0">
                <a:solidFill>
                  <a:schemeClr val="tx1"/>
                </a:solidFill>
                <a:latin typeface="微软雅黑" panose="020B0503020204020204" charset="-122"/>
                <a:ea typeface="微软雅黑" panose="020B0503020204020204" charset="-122"/>
              </a:endParaRPr>
            </a:p>
          </p:txBody>
        </p:sp>
        <p:sp>
          <p:nvSpPr>
            <p:cNvPr id="78" name="文本框 77"/>
            <p:cNvSpPr txBox="1"/>
            <p:nvPr>
              <p:custDataLst>
                <p:tags r:id="rId15"/>
              </p:custDataLst>
            </p:nvPr>
          </p:nvSpPr>
          <p:spPr>
            <a:xfrm>
              <a:off x="3155" y="7526"/>
              <a:ext cx="1418" cy="557"/>
            </a:xfrm>
            <a:prstGeom prst="rect">
              <a:avLst/>
            </a:prstGeom>
            <a:noFill/>
          </p:spPr>
          <p:txBody>
            <a:bodyPr wrap="square" rtlCol="0" anchor="ctr" anchorCtr="0"/>
            <a:p>
              <a:pPr algn="ctr"/>
              <a:r>
                <a:rPr lang="zh-CN" altLang="en-US" sz="1400" dirty="0" err="1">
                  <a:solidFill>
                    <a:schemeClr val="tx1"/>
                  </a:solidFill>
                  <a:latin typeface="微软雅黑" panose="020B0503020204020204" charset="-122"/>
                  <a:ea typeface="微软雅黑" panose="020B0503020204020204" charset="-122"/>
                </a:rPr>
                <a:t>简易交付</a:t>
              </a:r>
              <a:endParaRPr lang="zh-CN" altLang="en-US" sz="1400" dirty="0" err="1">
                <a:solidFill>
                  <a:schemeClr val="tx1"/>
                </a:solidFill>
                <a:latin typeface="微软雅黑" panose="020B0503020204020204" charset="-122"/>
                <a:ea typeface="微软雅黑" panose="020B0503020204020204" charset="-122"/>
              </a:endParaRPr>
            </a:p>
          </p:txBody>
        </p:sp>
      </p:grpSp>
      <p:sp>
        <p:nvSpPr>
          <p:cNvPr id="131" name="箭头: 下 8"/>
          <p:cNvSpPr/>
          <p:nvPr>
            <p:custDataLst>
              <p:tags r:id="rId16"/>
            </p:custDataLst>
          </p:nvPr>
        </p:nvSpPr>
        <p:spPr>
          <a:xfrm rot="10800000">
            <a:off x="6796968" y="5740028"/>
            <a:ext cx="400711" cy="721743"/>
          </a:xfrm>
          <a:prstGeom prst="downArrow">
            <a:avLst>
              <a:gd name="adj1" fmla="val 50000"/>
              <a:gd name="adj2" fmla="val 86212"/>
            </a:avLst>
          </a:prstGeom>
          <a:solidFill>
            <a:sysClr val="window" lastClr="FFFFFF"/>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33" name="箭头: 下 9"/>
          <p:cNvSpPr/>
          <p:nvPr>
            <p:custDataLst>
              <p:tags r:id="rId17"/>
            </p:custDataLst>
          </p:nvPr>
        </p:nvSpPr>
        <p:spPr>
          <a:xfrm>
            <a:off x="11461585" y="6052358"/>
            <a:ext cx="400711" cy="721743"/>
          </a:xfrm>
          <a:prstGeom prst="downArrow">
            <a:avLst>
              <a:gd name="adj1" fmla="val 50000"/>
              <a:gd name="adj2" fmla="val 86212"/>
            </a:avLst>
          </a:prstGeom>
          <a:solidFill>
            <a:sysClr val="window" lastClr="FFFFFF"/>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34" name="文本框 133"/>
          <p:cNvSpPr txBox="1"/>
          <p:nvPr>
            <p:custDataLst>
              <p:tags r:id="rId18"/>
            </p:custDataLst>
          </p:nvPr>
        </p:nvSpPr>
        <p:spPr>
          <a:xfrm>
            <a:off x="7197725" y="5759450"/>
            <a:ext cx="2063115" cy="673735"/>
          </a:xfrm>
          <a:prstGeom prst="rect">
            <a:avLst/>
          </a:prstGeom>
          <a:noFill/>
        </p:spPr>
        <p:txBody>
          <a:bodyPr wrap="square" rtlCol="0"/>
          <a:p>
            <a:pPr>
              <a:lnSpc>
                <a:spcPct val="120000"/>
              </a:lnSpc>
            </a:pPr>
            <a:r>
              <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rPr>
              <a:t>产品化思维、标准化</a:t>
            </a:r>
            <a:endPar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endParaRPr>
          </a:p>
          <a:p>
            <a:pPr>
              <a:lnSpc>
                <a:spcPct val="120000"/>
              </a:lnSpc>
            </a:pPr>
            <a:r>
              <a:rPr lang="en-US" altLang="zh-CN" sz="1400" b="1" spc="150">
                <a:solidFill>
                  <a:schemeClr val="bg1"/>
                </a:solidFill>
                <a:latin typeface="Arial" panose="020B0604020202020204" pitchFamily="34" charset="0"/>
                <a:ea typeface="微软雅黑" panose="020B0503020204020204" charset="-122"/>
                <a:sym typeface="Arial" panose="020B0604020202020204" pitchFamily="34" charset="0"/>
              </a:rPr>
              <a:t>SLAM</a:t>
            </a:r>
            <a:r>
              <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rPr>
              <a:t>导航能力出众</a:t>
            </a:r>
            <a:endPar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endParaRPr>
          </a:p>
          <a:p>
            <a:pPr>
              <a:lnSpc>
                <a:spcPct val="120000"/>
              </a:lnSpc>
            </a:pPr>
            <a:r>
              <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rPr>
              <a:t>部署简单、开放性强</a:t>
            </a:r>
            <a:endPar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35" name="文本框 134"/>
          <p:cNvSpPr txBox="1"/>
          <p:nvPr>
            <p:custDataLst>
              <p:tags r:id="rId19"/>
            </p:custDataLst>
          </p:nvPr>
        </p:nvSpPr>
        <p:spPr>
          <a:xfrm>
            <a:off x="9065260" y="6083300"/>
            <a:ext cx="2531745" cy="833755"/>
          </a:xfrm>
          <a:prstGeom prst="rect">
            <a:avLst/>
          </a:prstGeom>
          <a:noFill/>
        </p:spPr>
        <p:txBody>
          <a:bodyPr wrap="square" rtlCol="0"/>
          <a:p>
            <a:pPr algn="just">
              <a:lnSpc>
                <a:spcPct val="120000"/>
              </a:lnSpc>
            </a:pPr>
            <a:r>
              <a:rPr kumimoji="0" lang="zh-CN" altLang="en-US" sz="1200" kern="1200" cap="none" spc="0" normalizeH="0" baseline="0" noProof="0" dirty="0">
                <a:solidFill>
                  <a:schemeClr val="bg1"/>
                </a:solidFill>
                <a:latin typeface="微软雅黑" panose="020B0503020204020204" charset="-122"/>
                <a:ea typeface="微软雅黑" panose="020B0503020204020204" charset="-122"/>
                <a:cs typeface="+mj-cs"/>
                <a:sym typeface="等线" panose="02010600030101010101" charset="-122"/>
              </a:rPr>
              <a:t>需要积累工业行业认知及配套方案；</a:t>
            </a:r>
            <a:endParaRPr kumimoji="0" lang="zh-CN" altLang="en-US" sz="1200" kern="1200" cap="none" spc="0" normalizeH="0" baseline="0" noProof="0" dirty="0">
              <a:solidFill>
                <a:schemeClr val="bg1"/>
              </a:solidFill>
              <a:latin typeface="微软雅黑" panose="020B0503020204020204" charset="-122"/>
              <a:ea typeface="微软雅黑" panose="020B0503020204020204" charset="-122"/>
              <a:cs typeface="+mj-cs"/>
              <a:sym typeface="等线" panose="02010600030101010101" charset="-122"/>
            </a:endParaRPr>
          </a:p>
          <a:p>
            <a:pPr algn="just">
              <a:lnSpc>
                <a:spcPct val="120000"/>
              </a:lnSpc>
            </a:pPr>
            <a:r>
              <a:rPr kumimoji="0" lang="zh-CN" altLang="en-US" sz="1200" kern="1200" cap="none" spc="0" normalizeH="0" baseline="0" noProof="0" dirty="0">
                <a:solidFill>
                  <a:schemeClr val="bg1"/>
                </a:solidFill>
                <a:latin typeface="微软雅黑" panose="020B0503020204020204" charset="-122"/>
                <a:ea typeface="微软雅黑" panose="020B0503020204020204" charset="-122"/>
                <a:cs typeface="+mj-cs"/>
                <a:sym typeface="等线" panose="02010600030101010101" charset="-122"/>
              </a:rPr>
              <a:t>需要提升系统集成能力；</a:t>
            </a:r>
            <a:endParaRPr kumimoji="0" lang="zh-CN" altLang="en-US" sz="1200" kern="1200" cap="none" spc="0" normalizeH="0" baseline="0" noProof="0" dirty="0">
              <a:solidFill>
                <a:schemeClr val="bg1"/>
              </a:solidFill>
              <a:latin typeface="微软雅黑" panose="020B0503020204020204" charset="-122"/>
              <a:ea typeface="微软雅黑" panose="020B0503020204020204" charset="-122"/>
              <a:cs typeface="+mj-cs"/>
              <a:sym typeface="等线" panose="02010600030101010101" charset="-122"/>
            </a:endParaRPr>
          </a:p>
        </p:txBody>
      </p:sp>
      <p:grpSp>
        <p:nvGrpSpPr>
          <p:cNvPr id="10" name="组合 9"/>
          <p:cNvGrpSpPr/>
          <p:nvPr/>
        </p:nvGrpSpPr>
        <p:grpSpPr>
          <a:xfrm>
            <a:off x="3409950" y="2822575"/>
            <a:ext cx="2729230" cy="2273935"/>
            <a:chOff x="5600" y="4224"/>
            <a:chExt cx="4298" cy="3581"/>
          </a:xfrm>
        </p:grpSpPr>
        <p:pic>
          <p:nvPicPr>
            <p:cNvPr id="13" name="图片 12"/>
            <p:cNvPicPr>
              <a:picLocks noChangeAspect="1"/>
            </p:cNvPicPr>
            <p:nvPr/>
          </p:nvPicPr>
          <p:blipFill>
            <a:blip r:embed="rId20"/>
            <a:stretch>
              <a:fillRect/>
            </a:stretch>
          </p:blipFill>
          <p:spPr>
            <a:xfrm>
              <a:off x="7878" y="4287"/>
              <a:ext cx="2020" cy="792"/>
            </a:xfrm>
            <a:prstGeom prst="rect">
              <a:avLst/>
            </a:prstGeom>
          </p:spPr>
        </p:pic>
        <p:pic>
          <p:nvPicPr>
            <p:cNvPr id="15" name="图片 14"/>
            <p:cNvPicPr>
              <a:picLocks noChangeAspect="1"/>
            </p:cNvPicPr>
            <p:nvPr/>
          </p:nvPicPr>
          <p:blipFill>
            <a:blip r:embed="rId21"/>
            <a:stretch>
              <a:fillRect/>
            </a:stretch>
          </p:blipFill>
          <p:spPr>
            <a:xfrm>
              <a:off x="5600" y="5496"/>
              <a:ext cx="2011" cy="512"/>
            </a:xfrm>
            <a:prstGeom prst="rect">
              <a:avLst/>
            </a:prstGeom>
          </p:spPr>
        </p:pic>
        <p:pic>
          <p:nvPicPr>
            <p:cNvPr id="17" name="图片 16"/>
            <p:cNvPicPr>
              <a:picLocks noChangeAspect="1"/>
            </p:cNvPicPr>
            <p:nvPr/>
          </p:nvPicPr>
          <p:blipFill>
            <a:blip r:embed="rId22"/>
            <a:stretch>
              <a:fillRect/>
            </a:stretch>
          </p:blipFill>
          <p:spPr>
            <a:xfrm>
              <a:off x="5607" y="6367"/>
              <a:ext cx="2019" cy="522"/>
            </a:xfrm>
            <a:prstGeom prst="rect">
              <a:avLst/>
            </a:prstGeom>
          </p:spPr>
        </p:pic>
        <p:pic>
          <p:nvPicPr>
            <p:cNvPr id="18" name="图片 17"/>
            <p:cNvPicPr>
              <a:picLocks noChangeAspect="1"/>
            </p:cNvPicPr>
            <p:nvPr/>
          </p:nvPicPr>
          <p:blipFill>
            <a:blip r:embed="rId23"/>
            <a:stretch>
              <a:fillRect/>
            </a:stretch>
          </p:blipFill>
          <p:spPr>
            <a:xfrm>
              <a:off x="5600" y="4224"/>
              <a:ext cx="2012" cy="810"/>
            </a:xfrm>
            <a:prstGeom prst="rect">
              <a:avLst/>
            </a:prstGeom>
          </p:spPr>
        </p:pic>
        <p:pic>
          <p:nvPicPr>
            <p:cNvPr id="19" name="图片 18"/>
            <p:cNvPicPr>
              <a:picLocks noChangeAspect="1"/>
            </p:cNvPicPr>
            <p:nvPr/>
          </p:nvPicPr>
          <p:blipFill>
            <a:blip r:embed="rId24"/>
            <a:stretch>
              <a:fillRect/>
            </a:stretch>
          </p:blipFill>
          <p:spPr>
            <a:xfrm>
              <a:off x="7809" y="5496"/>
              <a:ext cx="2039" cy="439"/>
            </a:xfrm>
            <a:prstGeom prst="rect">
              <a:avLst/>
            </a:prstGeom>
          </p:spPr>
        </p:pic>
        <p:pic>
          <p:nvPicPr>
            <p:cNvPr id="20" name="图片 19"/>
            <p:cNvPicPr>
              <a:picLocks noChangeAspect="1"/>
            </p:cNvPicPr>
            <p:nvPr/>
          </p:nvPicPr>
          <p:blipFill>
            <a:blip r:embed="rId25"/>
            <a:stretch>
              <a:fillRect/>
            </a:stretch>
          </p:blipFill>
          <p:spPr>
            <a:xfrm>
              <a:off x="5600" y="7353"/>
              <a:ext cx="2010" cy="452"/>
            </a:xfrm>
            <a:prstGeom prst="rect">
              <a:avLst/>
            </a:prstGeom>
          </p:spPr>
        </p:pic>
        <p:pic>
          <p:nvPicPr>
            <p:cNvPr id="21" name="图片 20"/>
            <p:cNvPicPr>
              <a:picLocks noChangeAspect="1"/>
            </p:cNvPicPr>
            <p:nvPr/>
          </p:nvPicPr>
          <p:blipFill>
            <a:blip r:embed="rId26"/>
            <a:stretch>
              <a:fillRect/>
            </a:stretch>
          </p:blipFill>
          <p:spPr>
            <a:xfrm>
              <a:off x="7785" y="6316"/>
              <a:ext cx="2063" cy="441"/>
            </a:xfrm>
            <a:prstGeom prst="rect">
              <a:avLst/>
            </a:prstGeom>
          </p:spPr>
        </p:pic>
        <p:pic>
          <p:nvPicPr>
            <p:cNvPr id="26" name="图片 25"/>
            <p:cNvPicPr>
              <a:picLocks noChangeAspect="1"/>
            </p:cNvPicPr>
            <p:nvPr/>
          </p:nvPicPr>
          <p:blipFill>
            <a:blip r:embed="rId27"/>
            <a:stretch>
              <a:fillRect/>
            </a:stretch>
          </p:blipFill>
          <p:spPr>
            <a:xfrm>
              <a:off x="8167" y="7212"/>
              <a:ext cx="1167" cy="562"/>
            </a:xfrm>
            <a:prstGeom prst="rect">
              <a:avLst/>
            </a:prstGeom>
          </p:spPr>
        </p:pic>
      </p:grpSp>
      <p:sp>
        <p:nvSpPr>
          <p:cNvPr id="39" name="矩形 38"/>
          <p:cNvSpPr/>
          <p:nvPr>
            <p:custDataLst>
              <p:tags r:id="rId28"/>
            </p:custDataLst>
          </p:nvPr>
        </p:nvSpPr>
        <p:spPr>
          <a:xfrm>
            <a:off x="956945" y="5747385"/>
            <a:ext cx="2603500" cy="877570"/>
          </a:xfrm>
          <a:prstGeom prst="rect">
            <a:avLst/>
          </a:prstGeom>
          <a:solidFill>
            <a:srgbClr val="F7642A"/>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1" name="箭头: 下 8"/>
          <p:cNvSpPr/>
          <p:nvPr>
            <p:custDataLst>
              <p:tags r:id="rId29"/>
            </p:custDataLst>
          </p:nvPr>
        </p:nvSpPr>
        <p:spPr>
          <a:xfrm rot="10800000">
            <a:off x="991798" y="5747648"/>
            <a:ext cx="400711" cy="721743"/>
          </a:xfrm>
          <a:prstGeom prst="downArrow">
            <a:avLst>
              <a:gd name="adj1" fmla="val 50000"/>
              <a:gd name="adj2" fmla="val 86212"/>
            </a:avLst>
          </a:prstGeom>
          <a:solidFill>
            <a:sysClr val="window" lastClr="FFFFFF"/>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2" name="矩形 41"/>
          <p:cNvSpPr/>
          <p:nvPr>
            <p:custDataLst>
              <p:tags r:id="rId30"/>
            </p:custDataLst>
          </p:nvPr>
        </p:nvSpPr>
        <p:spPr>
          <a:xfrm>
            <a:off x="3260090" y="5897880"/>
            <a:ext cx="2796540" cy="883920"/>
          </a:xfrm>
          <a:prstGeom prst="rect">
            <a:avLst/>
          </a:prstGeom>
          <a:solidFill>
            <a:schemeClr val="bg1">
              <a:lumMod val="50000"/>
            </a:scheme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4" name="箭头: 下 9"/>
          <p:cNvSpPr/>
          <p:nvPr>
            <p:custDataLst>
              <p:tags r:id="rId31"/>
            </p:custDataLst>
          </p:nvPr>
        </p:nvSpPr>
        <p:spPr>
          <a:xfrm>
            <a:off x="5656415" y="6059978"/>
            <a:ext cx="400711" cy="721743"/>
          </a:xfrm>
          <a:prstGeom prst="downArrow">
            <a:avLst>
              <a:gd name="adj1" fmla="val 50000"/>
              <a:gd name="adj2" fmla="val 86212"/>
            </a:avLst>
          </a:prstGeom>
          <a:solidFill>
            <a:sysClr val="window" lastClr="FFFFFF"/>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5" name="文本框 44"/>
          <p:cNvSpPr txBox="1"/>
          <p:nvPr>
            <p:custDataLst>
              <p:tags r:id="rId32"/>
            </p:custDataLst>
          </p:nvPr>
        </p:nvSpPr>
        <p:spPr>
          <a:xfrm>
            <a:off x="1378585" y="5871845"/>
            <a:ext cx="1972945" cy="632460"/>
          </a:xfrm>
          <a:prstGeom prst="rect">
            <a:avLst/>
          </a:prstGeom>
          <a:noFill/>
        </p:spPr>
        <p:txBody>
          <a:bodyPr wrap="square" rtlCol="0"/>
          <a:p>
            <a:pPr>
              <a:lnSpc>
                <a:spcPct val="120000"/>
              </a:lnSpc>
            </a:pPr>
            <a:r>
              <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rPr>
              <a:t>完善的工业系统方案</a:t>
            </a:r>
            <a:endPar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endParaRPr>
          </a:p>
          <a:p>
            <a:pPr>
              <a:lnSpc>
                <a:spcPct val="120000"/>
              </a:lnSpc>
            </a:pPr>
            <a:r>
              <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rPr>
              <a:t>系统对接能力强</a:t>
            </a:r>
            <a:endParaRPr lang="zh-CN" altLang="en-US" sz="1400" b="1" spc="15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6" name="文本框 45"/>
          <p:cNvSpPr txBox="1"/>
          <p:nvPr>
            <p:custDataLst>
              <p:tags r:id="rId33"/>
            </p:custDataLst>
          </p:nvPr>
        </p:nvSpPr>
        <p:spPr>
          <a:xfrm>
            <a:off x="3355340" y="5948045"/>
            <a:ext cx="2396490" cy="833755"/>
          </a:xfrm>
          <a:prstGeom prst="rect">
            <a:avLst/>
          </a:prstGeom>
          <a:noFill/>
        </p:spPr>
        <p:txBody>
          <a:bodyPr wrap="square" rtlCol="0"/>
          <a:p>
            <a:pPr algn="just">
              <a:lnSpc>
                <a:spcPct val="120000"/>
              </a:lnSpc>
            </a:pPr>
            <a:r>
              <a:rPr kumimoji="0" lang="zh-CN" altLang="en-US" sz="1200" kern="1200" cap="none" spc="0" normalizeH="0" baseline="0" noProof="0" dirty="0">
                <a:solidFill>
                  <a:schemeClr val="bg1"/>
                </a:solidFill>
                <a:latin typeface="微软雅黑" panose="020B0503020204020204" charset="-122"/>
                <a:ea typeface="微软雅黑" panose="020B0503020204020204" charset="-122"/>
                <a:cs typeface="+mj-cs"/>
                <a:sym typeface="等线" panose="02010600030101010101" charset="-122"/>
              </a:rPr>
              <a:t>项目制业务，部署重、成本高、周期长，不适合小型业务；</a:t>
            </a:r>
            <a:endParaRPr kumimoji="0" lang="zh-CN" altLang="en-US" sz="1200" kern="1200" cap="none" spc="0" normalizeH="0" baseline="0" noProof="0" dirty="0">
              <a:solidFill>
                <a:schemeClr val="bg1"/>
              </a:solidFill>
              <a:latin typeface="微软雅黑" panose="020B0503020204020204" charset="-122"/>
              <a:ea typeface="微软雅黑" panose="020B0503020204020204" charset="-122"/>
              <a:cs typeface="+mj-cs"/>
              <a:sym typeface="等线" panose="02010600030101010101" charset="-122"/>
            </a:endParaRPr>
          </a:p>
          <a:p>
            <a:pPr algn="just">
              <a:lnSpc>
                <a:spcPct val="120000"/>
              </a:lnSpc>
            </a:pPr>
            <a:r>
              <a:rPr kumimoji="0" lang="zh-CN" altLang="en-US" sz="1200" kern="1200" cap="none" spc="0" normalizeH="0" baseline="0" noProof="0" dirty="0">
                <a:solidFill>
                  <a:schemeClr val="bg1"/>
                </a:solidFill>
                <a:latin typeface="微软雅黑" panose="020B0503020204020204" charset="-122"/>
                <a:ea typeface="微软雅黑" panose="020B0503020204020204" charset="-122"/>
                <a:cs typeface="+mj-cs"/>
                <a:sym typeface="等线" panose="02010600030101010101" charset="-122"/>
              </a:rPr>
              <a:t>过于依赖系统，单机能力不足；</a:t>
            </a:r>
            <a:endParaRPr kumimoji="0" lang="zh-CN" altLang="en-US" sz="1200" kern="1200" cap="none" spc="0" normalizeH="0" baseline="0" noProof="0" dirty="0">
              <a:solidFill>
                <a:schemeClr val="bg1"/>
              </a:solidFill>
              <a:latin typeface="微软雅黑" panose="020B0503020204020204" charset="-122"/>
              <a:ea typeface="微软雅黑" panose="020B0503020204020204" charset="-122"/>
              <a:cs typeface="+mj-cs"/>
              <a:sym typeface="等线" panose="02010600030101010101" charset="-122"/>
            </a:endParaRPr>
          </a:p>
        </p:txBody>
      </p:sp>
      <p:sp>
        <p:nvSpPr>
          <p:cNvPr id="47" name="等腰三角形 46"/>
          <p:cNvSpPr/>
          <p:nvPr>
            <p:custDataLst>
              <p:tags r:id="rId34"/>
            </p:custDataLst>
          </p:nvPr>
        </p:nvSpPr>
        <p:spPr>
          <a:xfrm>
            <a:off x="3260379" y="5747640"/>
            <a:ext cx="300201" cy="150413"/>
          </a:xfrm>
          <a:prstGeom prst="triangle">
            <a:avLst>
              <a:gd name="adj" fmla="val 100000"/>
            </a:avLst>
          </a:prstGeom>
          <a:solidFill>
            <a:srgbClr val="C03606"/>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lnSpc>
                <a:spcPct val="120000"/>
              </a:lnSpc>
            </a:pPr>
            <a:endParaRPr lang="zh-CN" altLang="en-US">
              <a:solidFill>
                <a:schemeClr val="tx1"/>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1" name="文本框 10"/>
          <p:cNvSpPr txBox="1"/>
          <p:nvPr/>
        </p:nvSpPr>
        <p:spPr>
          <a:xfrm>
            <a:off x="335915" y="186690"/>
            <a:ext cx="8643620" cy="521970"/>
          </a:xfrm>
          <a:prstGeom prst="rect">
            <a:avLst/>
          </a:prstGeom>
          <a:noFill/>
        </p:spPr>
        <p:txBody>
          <a:bodyPr wrap="square" rtlCol="0">
            <a:spAutoFit/>
            <a:scene3d>
              <a:camera prst="orthographicFront"/>
              <a:lightRig rig="threePt" dir="t"/>
            </a:scene3d>
          </a:bodyPr>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1.4</a:t>
            </a:r>
            <a:r>
              <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行业竞争态势</a:t>
            </a:r>
            <a:endParaRPr 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23" name="标题 1"/>
          <p:cNvSpPr txBox="1"/>
          <p:nvPr/>
        </p:nvSpPr>
        <p:spPr>
          <a:xfrm>
            <a:off x="431165" y="737235"/>
            <a:ext cx="11125835" cy="13646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rgbClr val="262626"/>
                </a:solidFill>
                <a:latin typeface="Arial" panose="020B0604020202020204" pitchFamily="34" charset="0"/>
                <a:ea typeface="微软雅黑" panose="020B0503020204020204" charset="-122"/>
                <a:cs typeface="Arial" panose="020B0604020202020204" pitchFamily="34" charset="0"/>
              </a:defRPr>
            </a:lvl1pPr>
          </a:lstStyle>
          <a:p>
            <a:pPr lvl="0" indent="0">
              <a:lnSpc>
                <a:spcPct val="150000"/>
              </a:lnSpc>
              <a:buFont typeface="Wingdings" panose="05000000000000000000" charset="0"/>
            </a:pPr>
            <a:r>
              <a:rPr lang="zh-CN" sz="1600" dirty="0">
                <a:solidFill>
                  <a:schemeClr val="tx1"/>
                </a:solidFill>
                <a:latin typeface="微软雅黑" panose="020B0503020204020204" charset="-122"/>
                <a:cs typeface="微软雅黑" panose="020B0503020204020204" charset="-122"/>
                <a:sym typeface="+mn-ea"/>
              </a:rPr>
              <a:t>头部</a:t>
            </a:r>
            <a:r>
              <a:rPr lang="en-US" altLang="zh-CN" sz="1600" dirty="0">
                <a:solidFill>
                  <a:schemeClr val="tx1"/>
                </a:solidFill>
                <a:latin typeface="微软雅黑" panose="020B0503020204020204" charset="-122"/>
                <a:cs typeface="微软雅黑" panose="020B0503020204020204" charset="-122"/>
                <a:sym typeface="+mn-ea"/>
              </a:rPr>
              <a:t>AGV/AMR</a:t>
            </a:r>
            <a:r>
              <a:rPr lang="zh-CN" altLang="en-US" sz="1600" dirty="0">
                <a:solidFill>
                  <a:schemeClr val="tx1"/>
                </a:solidFill>
                <a:latin typeface="微软雅黑" panose="020B0503020204020204" charset="-122"/>
                <a:cs typeface="微软雅黑" panose="020B0503020204020204" charset="-122"/>
                <a:sym typeface="+mn-ea"/>
              </a:rPr>
              <a:t>机器人厂家更多是大型集成项目，对中、小型客户适配度不高，</a:t>
            </a:r>
            <a:r>
              <a:rPr lang="zh-CN" altLang="en-US" sz="1600" dirty="0">
                <a:solidFill>
                  <a:srgbClr val="F7642A"/>
                </a:solidFill>
                <a:latin typeface="微软雅黑" panose="020B0503020204020204" charset="-122"/>
                <a:cs typeface="微软雅黑" panose="020B0503020204020204" charset="-122"/>
                <a:sym typeface="+mn-ea"/>
              </a:rPr>
              <a:t>服务机器人公司也开始进入工业领域</a:t>
            </a:r>
            <a:r>
              <a:rPr lang="zh-CN" altLang="en-US" sz="1600" dirty="0">
                <a:solidFill>
                  <a:schemeClr val="tx1"/>
                </a:solidFill>
                <a:latin typeface="微软雅黑" panose="020B0503020204020204" charset="-122"/>
                <a:cs typeface="微软雅黑" panose="020B0503020204020204" charset="-122"/>
                <a:sym typeface="+mn-ea"/>
              </a:rPr>
              <a:t>；</a:t>
            </a:r>
            <a:endParaRPr lang="zh-CN" altLang="en-US" sz="1600" dirty="0">
              <a:solidFill>
                <a:schemeClr val="tx1"/>
              </a:solidFill>
              <a:latin typeface="微软雅黑" panose="020B0503020204020204" charset="-122"/>
              <a:cs typeface="微软雅黑" panose="020B0503020204020204" charset="-122"/>
              <a:sym typeface="+mn-ea"/>
            </a:endParaRPr>
          </a:p>
          <a:p>
            <a:pPr marL="285750" lvl="0" indent="-285750">
              <a:lnSpc>
                <a:spcPct val="150000"/>
              </a:lnSpc>
              <a:buFont typeface="Wingdings" panose="05000000000000000000" charset="0"/>
              <a:buChar char="n"/>
            </a:pPr>
            <a:r>
              <a:rPr lang="en-US" sz="1400" dirty="0">
                <a:solidFill>
                  <a:schemeClr val="tx1"/>
                </a:solidFill>
                <a:latin typeface="微软雅黑" panose="020B0503020204020204" charset="-122"/>
                <a:cs typeface="微软雅黑" panose="020B0503020204020204" charset="-122"/>
              </a:rPr>
              <a:t>AGV/AMR</a:t>
            </a:r>
            <a:r>
              <a:rPr lang="zh-CN" altLang="en-US" sz="1400" dirty="0">
                <a:solidFill>
                  <a:schemeClr val="tx1"/>
                </a:solidFill>
                <a:latin typeface="微软雅黑" panose="020B0503020204020204" charset="-122"/>
                <a:cs typeface="微软雅黑" panose="020B0503020204020204" charset="-122"/>
              </a:rPr>
              <a:t>公司：</a:t>
            </a:r>
            <a:r>
              <a:rPr lang="zh-CN" altLang="en-US" sz="1400" b="0" dirty="0">
                <a:solidFill>
                  <a:schemeClr val="tx1"/>
                </a:solidFill>
                <a:latin typeface="微软雅黑" panose="020B0503020204020204" charset="-122"/>
                <a:cs typeface="微软雅黑" panose="020B0503020204020204" charset="-122"/>
              </a:rPr>
              <a:t>重系统、</a:t>
            </a:r>
            <a:r>
              <a:rPr lang="en-US" altLang="zh-CN" sz="1400" b="0" dirty="0">
                <a:solidFill>
                  <a:schemeClr val="tx1"/>
                </a:solidFill>
                <a:latin typeface="微软雅黑" panose="020B0503020204020204" charset="-122"/>
                <a:cs typeface="微软雅黑" panose="020B0503020204020204" charset="-122"/>
              </a:rPr>
              <a:t>wifi</a:t>
            </a:r>
            <a:r>
              <a:rPr lang="zh-CN" altLang="en-US" sz="1400" b="0" dirty="0">
                <a:solidFill>
                  <a:schemeClr val="tx1"/>
                </a:solidFill>
                <a:latin typeface="微软雅黑" panose="020B0503020204020204" charset="-122"/>
                <a:cs typeface="微软雅黑" panose="020B0503020204020204" charset="-122"/>
              </a:rPr>
              <a:t>环境、信标部署，项目定制化需求多、重部署、交付周期长，方案不支持中小企业；</a:t>
            </a:r>
            <a:endParaRPr lang="zh-CN" altLang="en-US" sz="1400" dirty="0">
              <a:solidFill>
                <a:schemeClr val="tx1"/>
              </a:solidFill>
              <a:latin typeface="微软雅黑" panose="020B0503020204020204" charset="-122"/>
              <a:cs typeface="微软雅黑" panose="020B0503020204020204" charset="-122"/>
            </a:endParaRPr>
          </a:p>
          <a:p>
            <a:pPr marL="285750" lvl="0" indent="-285750">
              <a:lnSpc>
                <a:spcPct val="150000"/>
              </a:lnSpc>
              <a:buFont typeface="Wingdings" panose="05000000000000000000" charset="0"/>
              <a:buChar char="n"/>
            </a:pPr>
            <a:r>
              <a:rPr lang="zh-CN" sz="1400" dirty="0">
                <a:solidFill>
                  <a:schemeClr val="tx1"/>
                </a:solidFill>
                <a:latin typeface="微软雅黑" panose="020B0503020204020204" charset="-122"/>
                <a:cs typeface="微软雅黑" panose="020B0503020204020204" charset="-122"/>
                <a:sym typeface="+mn-ea"/>
              </a:rPr>
              <a:t>服务机器人公司：</a:t>
            </a:r>
            <a:r>
              <a:rPr lang="zh-CN" sz="1400" b="0" dirty="0">
                <a:solidFill>
                  <a:schemeClr val="tx1"/>
                </a:solidFill>
                <a:latin typeface="微软雅黑" panose="020B0503020204020204" charset="-122"/>
                <a:cs typeface="微软雅黑" panose="020B0503020204020204" charset="-122"/>
                <a:sym typeface="+mn-ea"/>
              </a:rPr>
              <a:t>产品思维，标准化，</a:t>
            </a:r>
            <a:r>
              <a:rPr lang="en-US" altLang="zh-CN" sz="1400" b="0" dirty="0">
                <a:solidFill>
                  <a:schemeClr val="tx1"/>
                </a:solidFill>
                <a:latin typeface="微软雅黑" panose="020B0503020204020204" charset="-122"/>
                <a:cs typeface="微软雅黑" panose="020B0503020204020204" charset="-122"/>
                <a:sym typeface="+mn-ea"/>
              </a:rPr>
              <a:t>SLAM</a:t>
            </a:r>
            <a:r>
              <a:rPr lang="zh-CN" altLang="en-US" sz="1400" b="0" dirty="0">
                <a:solidFill>
                  <a:schemeClr val="tx1"/>
                </a:solidFill>
                <a:latin typeface="微软雅黑" panose="020B0503020204020204" charset="-122"/>
                <a:cs typeface="微软雅黑" panose="020B0503020204020204" charset="-122"/>
                <a:sym typeface="+mn-ea"/>
              </a:rPr>
              <a:t>能力出众，友好交互、简易交付，业务方案灵活，工业系统方案待加强；</a:t>
            </a:r>
            <a:endParaRPr lang="zh-CN" altLang="en-US" sz="1400" b="0" dirty="0">
              <a:solidFill>
                <a:schemeClr val="tx1"/>
              </a:solidFill>
              <a:latin typeface="微软雅黑" panose="020B0503020204020204" charset="-122"/>
              <a:cs typeface="微软雅黑" panose="020B0503020204020204" charset="-122"/>
              <a:sym typeface="+mn-ea"/>
            </a:endParaRPr>
          </a:p>
        </p:txBody>
      </p:sp>
      <p:sp>
        <p:nvSpPr>
          <p:cNvPr id="4" name="文本框 3"/>
          <p:cNvSpPr txBox="1"/>
          <p:nvPr/>
        </p:nvSpPr>
        <p:spPr>
          <a:xfrm>
            <a:off x="7838440" y="2096770"/>
            <a:ext cx="2522220" cy="368300"/>
          </a:xfrm>
          <a:prstGeom prst="rect">
            <a:avLst/>
          </a:prstGeom>
          <a:noFill/>
        </p:spPr>
        <p:txBody>
          <a:bodyPr wrap="square" rtlCol="0" anchor="t">
            <a:spAutoFit/>
          </a:bodyPr>
          <a:p>
            <a:pPr algn="ctr"/>
            <a:r>
              <a:rPr lang="zh-CN" b="1" noProof="0" dirty="0">
                <a:solidFill>
                  <a:schemeClr val="tx1"/>
                </a:solidFill>
                <a:latin typeface="微软雅黑" panose="020B0503020204020204" charset="-122"/>
                <a:ea typeface="微软雅黑" panose="020B0503020204020204" charset="-122"/>
                <a:cs typeface="微软雅黑" panose="020B0503020204020204" charset="-122"/>
                <a:sym typeface="等线" panose="02010600030101010101" charset="-122"/>
              </a:rPr>
              <a:t>服务机器人公司</a:t>
            </a:r>
            <a:endParaRPr lang="zh-CN" b="1" noProof="0" dirty="0">
              <a:solidFill>
                <a:schemeClr val="tx1"/>
              </a:solidFill>
              <a:latin typeface="微软雅黑" panose="020B0503020204020204" charset="-122"/>
              <a:ea typeface="微软雅黑" panose="020B0503020204020204" charset="-122"/>
              <a:cs typeface="微软雅黑" panose="020B0503020204020204" charset="-122"/>
              <a:sym typeface="等线" panose="02010600030101010101" charset="-122"/>
            </a:endParaRPr>
          </a:p>
        </p:txBody>
      </p:sp>
      <p:grpSp>
        <p:nvGrpSpPr>
          <p:cNvPr id="12" name="组合 11"/>
          <p:cNvGrpSpPr/>
          <p:nvPr/>
        </p:nvGrpSpPr>
        <p:grpSpPr>
          <a:xfrm>
            <a:off x="6773545" y="2730500"/>
            <a:ext cx="1760220" cy="2419350"/>
            <a:chOff x="10667" y="4300"/>
            <a:chExt cx="2772" cy="3810"/>
          </a:xfrm>
        </p:grpSpPr>
        <p:pic>
          <p:nvPicPr>
            <p:cNvPr id="36" name="图片 35"/>
            <p:cNvPicPr>
              <a:picLocks noChangeAspect="1"/>
            </p:cNvPicPr>
            <p:nvPr/>
          </p:nvPicPr>
          <p:blipFill>
            <a:blip r:embed="rId35"/>
            <a:stretch>
              <a:fillRect/>
            </a:stretch>
          </p:blipFill>
          <p:spPr>
            <a:xfrm>
              <a:off x="10779" y="5355"/>
              <a:ext cx="2549" cy="675"/>
            </a:xfrm>
            <a:prstGeom prst="rect">
              <a:avLst/>
            </a:prstGeom>
          </p:spPr>
        </p:pic>
        <p:pic>
          <p:nvPicPr>
            <p:cNvPr id="37" name="图片 36"/>
            <p:cNvPicPr>
              <a:picLocks noChangeAspect="1"/>
            </p:cNvPicPr>
            <p:nvPr/>
          </p:nvPicPr>
          <p:blipFill>
            <a:blip r:embed="rId36"/>
            <a:stretch>
              <a:fillRect/>
            </a:stretch>
          </p:blipFill>
          <p:spPr>
            <a:xfrm>
              <a:off x="10818" y="6219"/>
              <a:ext cx="2471" cy="1009"/>
            </a:xfrm>
            <a:prstGeom prst="rect">
              <a:avLst/>
            </a:prstGeom>
          </p:spPr>
        </p:pic>
        <p:pic>
          <p:nvPicPr>
            <p:cNvPr id="38" name="图片 37"/>
            <p:cNvPicPr>
              <a:picLocks noChangeAspect="1"/>
            </p:cNvPicPr>
            <p:nvPr/>
          </p:nvPicPr>
          <p:blipFill>
            <a:blip r:embed="rId37"/>
            <a:stretch>
              <a:fillRect/>
            </a:stretch>
          </p:blipFill>
          <p:spPr>
            <a:xfrm>
              <a:off x="10832" y="7438"/>
              <a:ext cx="2443" cy="673"/>
            </a:xfrm>
            <a:prstGeom prst="rect">
              <a:avLst/>
            </a:prstGeom>
          </p:spPr>
        </p:pic>
        <p:pic>
          <p:nvPicPr>
            <p:cNvPr id="53" name="图片 52" descr="LOGO 横.png"/>
            <p:cNvPicPr>
              <a:picLocks noChangeAspect="1"/>
            </p:cNvPicPr>
            <p:nvPr>
              <p:custDataLst>
                <p:tags r:id="rId38"/>
              </p:custDataLst>
            </p:nvPr>
          </p:nvPicPr>
          <p:blipFill rotWithShape="1">
            <a:blip r:embed="rId39">
              <a:lum bright="6000" contrast="-6000"/>
            </a:blip>
            <a:srcRect/>
            <a:stretch>
              <a:fillRect/>
            </a:stretch>
          </p:blipFill>
          <p:spPr>
            <a:xfrm>
              <a:off x="10667" y="4300"/>
              <a:ext cx="2773" cy="955"/>
            </a:xfrm>
            <a:prstGeom prst="rect">
              <a:avLst/>
            </a:prstGeom>
            <a:effectLst/>
          </p:spPr>
        </p:pic>
      </p:grpSp>
      <p:grpSp>
        <p:nvGrpSpPr>
          <p:cNvPr id="14" name="组合 13"/>
          <p:cNvGrpSpPr/>
          <p:nvPr/>
        </p:nvGrpSpPr>
        <p:grpSpPr>
          <a:xfrm>
            <a:off x="9277350" y="2336800"/>
            <a:ext cx="2536825" cy="3128645"/>
            <a:chOff x="14036" y="4218"/>
            <a:chExt cx="3995" cy="4927"/>
          </a:xfrm>
        </p:grpSpPr>
        <p:sp>
          <p:nvSpPr>
            <p:cNvPr id="57" name="任意多边形 9"/>
            <p:cNvSpPr>
              <a:spLocks noChangeAspect="1"/>
            </p:cNvSpPr>
            <p:nvPr>
              <p:custDataLst>
                <p:tags r:id="rId40"/>
              </p:custDataLst>
            </p:nvPr>
          </p:nvSpPr>
          <p:spPr>
            <a:xfrm rot="5400000">
              <a:off x="14095" y="5975"/>
              <a:ext cx="1577" cy="1406"/>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chemeClr val="bg1">
                <a:lumMod val="75000"/>
              </a:schemeClr>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58" name="任意多边形 10"/>
            <p:cNvSpPr>
              <a:spLocks noChangeAspect="1"/>
            </p:cNvSpPr>
            <p:nvPr>
              <p:custDataLst>
                <p:tags r:id="rId41"/>
              </p:custDataLst>
            </p:nvPr>
          </p:nvSpPr>
          <p:spPr>
            <a:xfrm rot="5400000" flipV="1">
              <a:off x="13923" y="7098"/>
              <a:ext cx="2087" cy="1861"/>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rgbClr val="FFC000"/>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59" name="任意多边形 11"/>
            <p:cNvSpPr>
              <a:spLocks noChangeAspect="1"/>
            </p:cNvSpPr>
            <p:nvPr>
              <p:custDataLst>
                <p:tags r:id="rId42"/>
              </p:custDataLst>
            </p:nvPr>
          </p:nvSpPr>
          <p:spPr>
            <a:xfrm rot="5400000" flipV="1">
              <a:off x="14182" y="4727"/>
              <a:ext cx="1769" cy="1526"/>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chemeClr val="bg1">
                <a:lumMod val="75000"/>
              </a:schemeClr>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60" name="任意多边形 6"/>
            <p:cNvSpPr>
              <a:spLocks noChangeAspect="1"/>
            </p:cNvSpPr>
            <p:nvPr>
              <p:custDataLst>
                <p:tags r:id="rId43"/>
              </p:custDataLst>
            </p:nvPr>
          </p:nvSpPr>
          <p:spPr>
            <a:xfrm rot="1920000" flipV="1">
              <a:off x="15417" y="4218"/>
              <a:ext cx="2523" cy="2250"/>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rgbClr val="F6662C"/>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61" name="任意多边形 7"/>
            <p:cNvSpPr>
              <a:spLocks noChangeAspect="1"/>
            </p:cNvSpPr>
            <p:nvPr>
              <p:custDataLst>
                <p:tags r:id="rId44"/>
              </p:custDataLst>
            </p:nvPr>
          </p:nvSpPr>
          <p:spPr>
            <a:xfrm rot="5400000">
              <a:off x="15869" y="7102"/>
              <a:ext cx="2160" cy="1926"/>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rgbClr val="FE9626"/>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62" name="任意多边形 8"/>
            <p:cNvSpPr>
              <a:spLocks noChangeAspect="1"/>
            </p:cNvSpPr>
            <p:nvPr>
              <p:custDataLst>
                <p:tags r:id="rId45"/>
              </p:custDataLst>
            </p:nvPr>
          </p:nvSpPr>
          <p:spPr>
            <a:xfrm rot="9180000">
              <a:off x="16377" y="6086"/>
              <a:ext cx="1654" cy="1420"/>
            </a:xfrm>
            <a:custGeom>
              <a:avLst/>
              <a:gdLst>
                <a:gd name="connsiteX0" fmla="*/ 1426088 w 2860403"/>
                <a:gd name="connsiteY0" fmla="*/ 0 h 2550120"/>
                <a:gd name="connsiteX1" fmla="*/ 1760307 w 2860403"/>
                <a:gd name="connsiteY1" fmla="*/ 138438 h 2550120"/>
                <a:gd name="connsiteX2" fmla="*/ 1814970 w 2860403"/>
                <a:gd name="connsiteY2" fmla="*/ 204691 h 2550120"/>
                <a:gd name="connsiteX3" fmla="*/ 1815577 w 2860403"/>
                <a:gd name="connsiteY3" fmla="*/ 204690 h 2550120"/>
                <a:gd name="connsiteX4" fmla="*/ 1817167 w 2860403"/>
                <a:gd name="connsiteY4" fmla="*/ 207353 h 2550120"/>
                <a:gd name="connsiteX5" fmla="*/ 1818023 w 2860403"/>
                <a:gd name="connsiteY5" fmla="*/ 208390 h 2550120"/>
                <a:gd name="connsiteX6" fmla="*/ 1820394 w 2860403"/>
                <a:gd name="connsiteY6" fmla="*/ 212758 h 2550120"/>
                <a:gd name="connsiteX7" fmla="*/ 2765648 w 2860403"/>
                <a:gd name="connsiteY7" fmla="*/ 1796188 h 2550120"/>
                <a:gd name="connsiteX8" fmla="*/ 2779681 w 2860403"/>
                <a:gd name="connsiteY8" fmla="*/ 1813196 h 2550120"/>
                <a:gd name="connsiteX9" fmla="*/ 2860403 w 2860403"/>
                <a:gd name="connsiteY9" fmla="*/ 2077463 h 2550120"/>
                <a:gd name="connsiteX10" fmla="*/ 2387746 w 2860403"/>
                <a:gd name="connsiteY10" fmla="*/ 2550120 h 2550120"/>
                <a:gd name="connsiteX11" fmla="*/ 2356105 w 2860403"/>
                <a:gd name="connsiteY11" fmla="*/ 2546931 h 2550120"/>
                <a:gd name="connsiteX12" fmla="*/ 2354030 w 2860403"/>
                <a:gd name="connsiteY12" fmla="*/ 2550119 h 2550120"/>
                <a:gd name="connsiteX13" fmla="*/ 473434 w 2860403"/>
                <a:gd name="connsiteY13" fmla="*/ 2547467 h 2550120"/>
                <a:gd name="connsiteX14" fmla="*/ 472657 w 2860403"/>
                <a:gd name="connsiteY14" fmla="*/ 2547545 h 2550120"/>
                <a:gd name="connsiteX15" fmla="*/ 471858 w 2860403"/>
                <a:gd name="connsiteY15" fmla="*/ 2547465 h 2550120"/>
                <a:gd name="connsiteX16" fmla="*/ 429714 w 2860403"/>
                <a:gd name="connsiteY16" fmla="*/ 2547405 h 2550120"/>
                <a:gd name="connsiteX17" fmla="*/ 427659 w 2860403"/>
                <a:gd name="connsiteY17" fmla="*/ 2543009 h 2550120"/>
                <a:gd name="connsiteX18" fmla="*/ 377400 w 2860403"/>
                <a:gd name="connsiteY18" fmla="*/ 2537943 h 2550120"/>
                <a:gd name="connsiteX19" fmla="*/ 0 w 2860403"/>
                <a:gd name="connsiteY19" fmla="*/ 2074888 h 2550120"/>
                <a:gd name="connsiteX20" fmla="*/ 80722 w 2860403"/>
                <a:gd name="connsiteY20" fmla="*/ 1810621 h 2550120"/>
                <a:gd name="connsiteX21" fmla="*/ 87485 w 2860403"/>
                <a:gd name="connsiteY21" fmla="*/ 1802425 h 2550120"/>
                <a:gd name="connsiteX22" fmla="*/ 1019871 w 2860403"/>
                <a:gd name="connsiteY22" fmla="*/ 234705 h 2550120"/>
                <a:gd name="connsiteX23" fmla="*/ 1034154 w 2860403"/>
                <a:gd name="connsiteY23" fmla="*/ 208390 h 2550120"/>
                <a:gd name="connsiteX24" fmla="*/ 1426088 w 2860403"/>
                <a:gd name="connsiteY24" fmla="*/ 0 h 255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60403" h="2550120">
                  <a:moveTo>
                    <a:pt x="1426088" y="0"/>
                  </a:moveTo>
                  <a:cubicBezTo>
                    <a:pt x="1556609" y="0"/>
                    <a:pt x="1674773" y="52904"/>
                    <a:pt x="1760307" y="138438"/>
                  </a:cubicBezTo>
                  <a:lnTo>
                    <a:pt x="1814970" y="204691"/>
                  </a:lnTo>
                  <a:lnTo>
                    <a:pt x="1815577" y="204690"/>
                  </a:lnTo>
                  <a:lnTo>
                    <a:pt x="1817167" y="207353"/>
                  </a:lnTo>
                  <a:lnTo>
                    <a:pt x="1818023" y="208390"/>
                  </a:lnTo>
                  <a:lnTo>
                    <a:pt x="1820394" y="212758"/>
                  </a:lnTo>
                  <a:lnTo>
                    <a:pt x="2765648" y="1796188"/>
                  </a:lnTo>
                  <a:lnTo>
                    <a:pt x="2779681" y="1813196"/>
                  </a:lnTo>
                  <a:cubicBezTo>
                    <a:pt x="2830645" y="1888633"/>
                    <a:pt x="2860403" y="1979573"/>
                    <a:pt x="2860403" y="2077463"/>
                  </a:cubicBezTo>
                  <a:cubicBezTo>
                    <a:pt x="2860403" y="2338504"/>
                    <a:pt x="2648787" y="2550120"/>
                    <a:pt x="2387746" y="2550120"/>
                  </a:cubicBezTo>
                  <a:lnTo>
                    <a:pt x="2356105" y="2546931"/>
                  </a:lnTo>
                  <a:lnTo>
                    <a:pt x="2354030" y="2550119"/>
                  </a:lnTo>
                  <a:lnTo>
                    <a:pt x="473434" y="2547467"/>
                  </a:lnTo>
                  <a:lnTo>
                    <a:pt x="472657" y="2547545"/>
                  </a:lnTo>
                  <a:lnTo>
                    <a:pt x="471858" y="2547465"/>
                  </a:lnTo>
                  <a:lnTo>
                    <a:pt x="429714" y="2547405"/>
                  </a:lnTo>
                  <a:lnTo>
                    <a:pt x="427659" y="2543009"/>
                  </a:lnTo>
                  <a:lnTo>
                    <a:pt x="377400" y="2537943"/>
                  </a:lnTo>
                  <a:cubicBezTo>
                    <a:pt x="162018" y="2493869"/>
                    <a:pt x="0" y="2303299"/>
                    <a:pt x="0" y="2074888"/>
                  </a:cubicBezTo>
                  <a:cubicBezTo>
                    <a:pt x="0" y="1976998"/>
                    <a:pt x="29758" y="1886058"/>
                    <a:pt x="80722" y="1810621"/>
                  </a:cubicBezTo>
                  <a:lnTo>
                    <a:pt x="87485" y="1802425"/>
                  </a:lnTo>
                  <a:lnTo>
                    <a:pt x="1019871" y="234705"/>
                  </a:lnTo>
                  <a:lnTo>
                    <a:pt x="1034154" y="208390"/>
                  </a:lnTo>
                  <a:cubicBezTo>
                    <a:pt x="1119094" y="82663"/>
                    <a:pt x="1262938" y="0"/>
                    <a:pt x="1426088" y="0"/>
                  </a:cubicBezTo>
                  <a:close/>
                </a:path>
              </a:pathLst>
            </a:custGeom>
            <a:solidFill>
              <a:schemeClr val="bg1">
                <a:lumMod val="75000"/>
              </a:schemeClr>
            </a:solidFill>
            <a:ln>
              <a:noFill/>
            </a:ln>
          </p:spPr>
          <p:style>
            <a:lnRef idx="2">
              <a:srgbClr val="76BBC5">
                <a:shade val="50000"/>
              </a:srgbClr>
            </a:lnRef>
            <a:fillRef idx="1">
              <a:srgbClr val="76BBC5"/>
            </a:fillRef>
            <a:effectRef idx="0">
              <a:srgbClr val="76BBC5"/>
            </a:effectRef>
            <a:fontRef idx="minor">
              <a:srgbClr val="FFFFFF"/>
            </a:fontRef>
          </p:style>
          <p:txBody>
            <a:bodyPr wrap="square" rtlCol="0" anchor="ctr">
              <a:normAutofit/>
            </a:bodyPr>
            <a:p>
              <a:pPr algn="ctr"/>
              <a:endParaRPr lang="zh-CN" altLang="en-US">
                <a:solidFill>
                  <a:schemeClr val="tx1"/>
                </a:solidFill>
                <a:latin typeface="Arial" panose="020B0604020202020204" pitchFamily="34" charset="0"/>
                <a:ea typeface="黑体" panose="02010609060101010101" charset="-122"/>
              </a:endParaRPr>
            </a:p>
          </p:txBody>
        </p:sp>
        <p:sp>
          <p:nvSpPr>
            <p:cNvPr id="63" name="文本框 62"/>
            <p:cNvSpPr txBox="1"/>
            <p:nvPr>
              <p:custDataLst>
                <p:tags r:id="rId46"/>
              </p:custDataLst>
            </p:nvPr>
          </p:nvSpPr>
          <p:spPr>
            <a:xfrm>
              <a:off x="14192" y="5227"/>
              <a:ext cx="2124" cy="557"/>
            </a:xfrm>
            <a:prstGeom prst="rect">
              <a:avLst/>
            </a:prstGeom>
            <a:noFill/>
          </p:spPr>
          <p:txBody>
            <a:bodyPr wrap="square" rtlCol="0" anchor="ctr" anchorCtr="0"/>
            <a:p>
              <a:pPr algn="ctr"/>
              <a:r>
                <a:rPr lang="zh-CN" altLang="en-US" sz="1400" dirty="0" err="1">
                  <a:solidFill>
                    <a:schemeClr val="tx1"/>
                  </a:solidFill>
                  <a:latin typeface="微软雅黑" panose="020B0503020204020204" charset="-122"/>
                  <a:ea typeface="微软雅黑" panose="020B0503020204020204" charset="-122"/>
                </a:rPr>
                <a:t>系统平台</a:t>
              </a:r>
              <a:endParaRPr lang="zh-CN" altLang="en-US" sz="1400" dirty="0" err="1">
                <a:solidFill>
                  <a:schemeClr val="tx1"/>
                </a:solidFill>
                <a:latin typeface="微软雅黑" panose="020B0503020204020204" charset="-122"/>
                <a:ea typeface="微软雅黑" panose="020B0503020204020204" charset="-122"/>
              </a:endParaRPr>
            </a:p>
          </p:txBody>
        </p:sp>
        <p:sp>
          <p:nvSpPr>
            <p:cNvPr id="64" name="文本框 63"/>
            <p:cNvSpPr txBox="1"/>
            <p:nvPr>
              <p:custDataLst>
                <p:tags r:id="rId47"/>
              </p:custDataLst>
            </p:nvPr>
          </p:nvSpPr>
          <p:spPr>
            <a:xfrm>
              <a:off x="16230" y="6427"/>
              <a:ext cx="1522" cy="557"/>
            </a:xfrm>
            <a:prstGeom prst="rect">
              <a:avLst/>
            </a:prstGeom>
            <a:noFill/>
          </p:spPr>
          <p:txBody>
            <a:bodyPr wrap="square" rtlCol="0" anchor="ctr" anchorCtr="0"/>
            <a:p>
              <a:pPr algn="ctr"/>
              <a:r>
                <a:rPr lang="zh-CN" altLang="en-US" sz="1400" dirty="0" err="1">
                  <a:solidFill>
                    <a:schemeClr val="tx1"/>
                  </a:solidFill>
                  <a:latin typeface="微软雅黑" panose="020B0503020204020204" charset="-122"/>
                  <a:ea typeface="微软雅黑" panose="020B0503020204020204" charset="-122"/>
                </a:rPr>
                <a:t>对接能力</a:t>
              </a:r>
              <a:endParaRPr lang="zh-CN" altLang="en-US" sz="1400" dirty="0" err="1">
                <a:solidFill>
                  <a:schemeClr val="tx1"/>
                </a:solidFill>
                <a:latin typeface="微软雅黑" panose="020B0503020204020204" charset="-122"/>
                <a:ea typeface="微软雅黑" panose="020B0503020204020204" charset="-122"/>
              </a:endParaRPr>
            </a:p>
          </p:txBody>
        </p:sp>
        <p:sp>
          <p:nvSpPr>
            <p:cNvPr id="65" name="文本框 64"/>
            <p:cNvSpPr txBox="1"/>
            <p:nvPr>
              <p:custDataLst>
                <p:tags r:id="rId48"/>
              </p:custDataLst>
            </p:nvPr>
          </p:nvSpPr>
          <p:spPr>
            <a:xfrm>
              <a:off x="15926" y="4941"/>
              <a:ext cx="1975" cy="557"/>
            </a:xfrm>
            <a:prstGeom prst="rect">
              <a:avLst/>
            </a:prstGeom>
            <a:noFill/>
          </p:spPr>
          <p:txBody>
            <a:bodyPr wrap="square" rtlCol="0" anchor="ctr" anchorCtr="0"/>
            <a:p>
              <a:pPr algn="ctr"/>
              <a:r>
                <a:rPr lang="zh-CN" altLang="en-US" sz="2000" b="1">
                  <a:solidFill>
                    <a:schemeClr val="bg1"/>
                  </a:solidFill>
                  <a:latin typeface="微软雅黑" panose="020B0503020204020204" charset="-122"/>
                  <a:ea typeface="微软雅黑" panose="020B0503020204020204" charset="-122"/>
                </a:rPr>
                <a:t>导航能力</a:t>
              </a:r>
              <a:endParaRPr lang="zh-CN" altLang="en-US" sz="2000" b="1" dirty="0">
                <a:solidFill>
                  <a:schemeClr val="bg1"/>
                </a:solidFill>
                <a:latin typeface="微软雅黑" panose="020B0503020204020204" charset="-122"/>
                <a:ea typeface="微软雅黑" panose="020B0503020204020204" charset="-122"/>
              </a:endParaRPr>
            </a:p>
          </p:txBody>
        </p:sp>
        <p:sp>
          <p:nvSpPr>
            <p:cNvPr id="66" name="文本框 65"/>
            <p:cNvSpPr txBox="1"/>
            <p:nvPr>
              <p:custDataLst>
                <p:tags r:id="rId49"/>
              </p:custDataLst>
            </p:nvPr>
          </p:nvSpPr>
          <p:spPr>
            <a:xfrm>
              <a:off x="14036" y="6428"/>
              <a:ext cx="1456" cy="557"/>
            </a:xfrm>
            <a:prstGeom prst="rect">
              <a:avLst/>
            </a:prstGeom>
            <a:noFill/>
          </p:spPr>
          <p:txBody>
            <a:bodyPr wrap="square" rtlCol="0" anchor="ctr" anchorCtr="0"/>
            <a:p>
              <a:pPr algn="ctr"/>
              <a:r>
                <a:rPr lang="zh-CN" altLang="en-US" sz="1400">
                  <a:solidFill>
                    <a:schemeClr val="tx1"/>
                  </a:solidFill>
                  <a:latin typeface="微软雅黑" panose="020B0503020204020204" charset="-122"/>
                  <a:ea typeface="微软雅黑" panose="020B0503020204020204" charset="-122"/>
                </a:rPr>
                <a:t>质量保障</a:t>
              </a:r>
              <a:endParaRPr lang="zh-CN" altLang="en-US" sz="1400" dirty="0">
                <a:solidFill>
                  <a:schemeClr val="tx1"/>
                </a:solidFill>
                <a:latin typeface="微软雅黑" panose="020B0503020204020204" charset="-122"/>
                <a:ea typeface="微软雅黑" panose="020B0503020204020204" charset="-122"/>
              </a:endParaRPr>
            </a:p>
          </p:txBody>
        </p:sp>
        <p:sp>
          <p:nvSpPr>
            <p:cNvPr id="79" name="文本框 78"/>
            <p:cNvSpPr txBox="1"/>
            <p:nvPr>
              <p:custDataLst>
                <p:tags r:id="rId50"/>
              </p:custDataLst>
            </p:nvPr>
          </p:nvSpPr>
          <p:spPr>
            <a:xfrm>
              <a:off x="14347" y="7737"/>
              <a:ext cx="1550" cy="557"/>
            </a:xfrm>
            <a:prstGeom prst="rect">
              <a:avLst/>
            </a:prstGeom>
            <a:noFill/>
          </p:spPr>
          <p:txBody>
            <a:bodyPr wrap="square" rtlCol="0" anchor="ctr" anchorCtr="0"/>
            <a:p>
              <a:pPr algn="ctr"/>
              <a:r>
                <a:rPr lang="zh-CN" altLang="en-US" sz="2000" b="1" dirty="0">
                  <a:solidFill>
                    <a:schemeClr val="bg1"/>
                  </a:solidFill>
                  <a:latin typeface="微软雅黑" panose="020B0503020204020204" charset="-122"/>
                  <a:ea typeface="微软雅黑" panose="020B0503020204020204" charset="-122"/>
                </a:rPr>
                <a:t>开放性</a:t>
              </a:r>
              <a:endParaRPr lang="zh-CN" altLang="en-US" sz="2000" b="1" dirty="0">
                <a:solidFill>
                  <a:schemeClr val="bg1"/>
                </a:solidFill>
                <a:latin typeface="微软雅黑" panose="020B0503020204020204" charset="-122"/>
                <a:ea typeface="微软雅黑" panose="020B0503020204020204" charset="-122"/>
              </a:endParaRPr>
            </a:p>
          </p:txBody>
        </p:sp>
        <p:sp>
          <p:nvSpPr>
            <p:cNvPr id="80" name="文本框 79"/>
            <p:cNvSpPr txBox="1"/>
            <p:nvPr>
              <p:custDataLst>
                <p:tags r:id="rId51"/>
              </p:custDataLst>
            </p:nvPr>
          </p:nvSpPr>
          <p:spPr>
            <a:xfrm>
              <a:off x="15951" y="7750"/>
              <a:ext cx="1961" cy="557"/>
            </a:xfrm>
            <a:prstGeom prst="rect">
              <a:avLst/>
            </a:prstGeom>
            <a:noFill/>
          </p:spPr>
          <p:txBody>
            <a:bodyPr wrap="square" rtlCol="0" anchor="ctr" anchorCtr="0"/>
            <a:p>
              <a:pPr algn="ctr"/>
              <a:r>
                <a:rPr lang="zh-CN" altLang="en-US" sz="2000" b="1" dirty="0" err="1">
                  <a:solidFill>
                    <a:schemeClr val="bg1"/>
                  </a:solidFill>
                  <a:latin typeface="微软雅黑" panose="020B0503020204020204" charset="-122"/>
                  <a:ea typeface="微软雅黑" panose="020B0503020204020204" charset="-122"/>
                </a:rPr>
                <a:t>简易交付</a:t>
              </a:r>
              <a:endParaRPr lang="zh-CN" altLang="en-US" sz="2000" b="1" dirty="0" err="1">
                <a:solidFill>
                  <a:schemeClr val="bg1"/>
                </a:solidFill>
                <a:latin typeface="微软雅黑" panose="020B0503020204020204" charset="-122"/>
                <a:ea typeface="微软雅黑" panose="020B0503020204020204" charset="-122"/>
              </a:endParaRPr>
            </a:p>
          </p:txBody>
        </p:sp>
      </p:grpSp>
    </p:spTree>
    <p:custDataLst>
      <p:tags r:id="rId5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DIAGRAM_VIRTUALLY_FRAME" val="{&quot;height&quot;:299.8337832617572,&quot;left&quot;:424.2,&quot;top&quot;:175.2162167382428,&quot;width&quot;:491.8}"/>
  <p:tag name="KSO_WM_DIAGRAM_MIN_ITEMCNT" val="2"/>
  <p:tag name="KSO_WM_DIAGRAM_COLOR_TRICK" val="4"/>
  <p:tag name="KSO_WM_DIAGRAM_VERSION" val="3"/>
  <p:tag name="KSO_WM_UNIT_LAYERLEVEL" val="1_1_1_1"/>
  <p:tag name="KSO_WM_TEMPLATE_INDEX" val="20231112"/>
  <p:tag name="KSO_WM_UNIT_INDEX" val="2_2_2_1"/>
  <p:tag name="KSO_WM_UNIT_TYPE" val="n_h_h_i"/>
  <p:tag name="KSO_WM_UNIT_COMPATIBLE" val="0"/>
  <p:tag name="KSO_WM_UNIT_HIGHLIGHT" val="0"/>
  <p:tag name="KSO_WM_UNIT_DIAGRAM_ISREFERUNIT" val="0"/>
  <p:tag name="KSO_WM_UNIT_ID" val="diagram20231112_1*n_h_h_i*2_2_2_1"/>
  <p:tag name="KSO_WM_TAG_VERSION" val="3.0"/>
  <p:tag name="KSO_WM_DIAGRAM_MAX_ITEMCNT" val="5"/>
  <p:tag name="KSO_WM_UNIT_DIAGRAM_ISNUMVISUAL" val="0"/>
  <p:tag name="KSO_WM_TEMPLATE_CATEGORY" val="diagram"/>
  <p:tag name="KSO_WM_DIAGRAM_GROUP_CODE" val="n1-1"/>
  <p:tag name="KSO_WM_DIAGRAM_COLOR_TEXT_CAN_REMOVE" val="n"/>
  <p:tag name="KSO_WM_DIAGRAM_COLOR_MATCH_VALUE" val="{&quot;shape&quot;:{&quot;fill&quot;:{&quot;gradient&quot;:[{&quot;brightness&quot;:-0.10000000149011612,&quot;colorType&quot;:1,&quot;foreColorIndex&quot;:6,&quot;pos&quot;:0,&quot;transparency&quot;:0},{&quot;brightness&quot;:0.20000000298023224,&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DIAGRAM_COLOR_MATCH_VALUE" val="{&quot;shape&quot;:{&quot;fill&quot;:{&quot;gradient&quot;:[{&quot;brightness&quot;:-0.10000000149011612,&quot;colorType&quot;:1,&quot;foreColorIndex&quot;:5,&quot;pos&quot;:0,&quot;transparency&quot;:0},{&quot;brightness&quot;:0.20000000298023224,&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MIN_ITEMCNT" val="2"/>
  <p:tag name="KSO_WM_DIAGRAM_COLOR_TEXT_CAN_REMOVE" val="n"/>
  <p:tag name="KSO_WM_DIAGRAM_VERSION" val="3"/>
  <p:tag name="KSO_WM_DIAGRAM_GROUP_CODE" val="n1-1"/>
  <p:tag name="KSO_WM_UNIT_LAYERLEVEL" val="1_1_1_1"/>
  <p:tag name="KSO_WM_TEMPLATE_CATEGORY" val="diagram"/>
  <p:tag name="KSO_WM_UNIT_INDEX" val="2_2_1_1"/>
  <p:tag name="KSO_WM_UNIT_DIAGRAM_ISNUMVISUAL" val="0"/>
  <p:tag name="KSO_WM_UNIT_HIGHLIGHT" val="0"/>
  <p:tag name="KSO_WM_DIAGRAM_VIRTUALLY_FRAME" val="{&quot;height&quot;:299.8337832617572,&quot;left&quot;:424.2,&quot;top&quot;:175.2162167382428,&quot;width&quot;:491.8}"/>
  <p:tag name="KSO_WM_DIAGRAM_MAX_ITEMCNT" val="5"/>
  <p:tag name="KSO_WM_DIAGRAM_COLOR_TRICK" val="4"/>
  <p:tag name="KSO_WM_TAG_VERSION" val="3.0"/>
  <p:tag name="KSO_WM_TEMPLATE_INDEX" val="20231112"/>
  <p:tag name="KSO_WM_UNIT_ID" val="diagram20231112_1*n_h_h_i*2_2_1_1"/>
  <p:tag name="KSO_WM_UNIT_TYPE" val="n_h_h_i"/>
  <p:tag name="KSO_WM_UNIT_DIAGRAM_ISREFERUNIT" val="0"/>
  <p:tag name="KSO_WM_UNIT_COMPATIBLE" val="0"/>
  <p:tag name="KSO_WM_UNIT_FILL_TYPE" val="3"/>
  <p:tag name="KSO_WM_DIAGRAM_USE_COLOR_VALUE" val="{&quot;color_scheme&quot;:1,&quot;color_type&quot;:1,&quot;theme_color_indexes&quot;:[]}"/>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2_2_1_1"/>
  <p:tag name="KSO_WM_UNIT_ID" val="diagram20231112_1*n_h_h_a*2_2_1_1"/>
  <p:tag name="KSO_WM_TEMPLATE_CATEGORY" val="diagram"/>
  <p:tag name="KSO_WM_TEMPLATE_INDEX" val="20231112"/>
  <p:tag name="KSO_WM_UNIT_LAYERLEVEL" val="1_1_1_1"/>
  <p:tag name="KSO_WM_TAG_VERSION" val="3.0"/>
  <p:tag name="KSO_WM_DIAGRAM_GROUP_CODE" val="n1-1"/>
  <p:tag name="KSO_WM_DIAGRAM_VERSION" val="3"/>
  <p:tag name="KSO_WM_DIAGRAM_COLOR_TRICK" val="4"/>
  <p:tag name="KSO_WM_DIAGRAM_COLOR_TEXT_CAN_REMOVE" val="n"/>
  <p:tag name="KSO_WM_DIAGRAM_MAX_ITEMCNT" val="5"/>
  <p:tag name="KSO_WM_DIAGRAM_MIN_ITEMCNT" val="2"/>
  <p:tag name="KSO_WM_DIAGRAM_VIRTUALLY_FRAME" val="{&quot;height&quot;:299.8337832617572,&quot;left&quot;:424.2,&quot;top&quot;:175.2162167382428,&quot;width&quot;:491.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2_2_1_1"/>
  <p:tag name="KSO_WM_UNIT_ID" val="diagram20231112_1*n_h_h_a*2_2_1_1"/>
  <p:tag name="KSO_WM_TEMPLATE_CATEGORY" val="diagram"/>
  <p:tag name="KSO_WM_TEMPLATE_INDEX" val="20231112"/>
  <p:tag name="KSO_WM_UNIT_LAYERLEVEL" val="1_1_1_1"/>
  <p:tag name="KSO_WM_TAG_VERSION" val="3.0"/>
  <p:tag name="KSO_WM_DIAGRAM_GROUP_CODE" val="n1-1"/>
  <p:tag name="KSO_WM_DIAGRAM_VERSION" val="3"/>
  <p:tag name="KSO_WM_DIAGRAM_COLOR_TRICK" val="4"/>
  <p:tag name="KSO_WM_DIAGRAM_COLOR_TEXT_CAN_REMOVE" val="n"/>
  <p:tag name="KSO_WM_DIAGRAM_MAX_ITEMCNT" val="5"/>
  <p:tag name="KSO_WM_DIAGRAM_MIN_ITEMCNT" val="2"/>
  <p:tag name="KSO_WM_DIAGRAM_VIRTUALLY_FRAME" val="{&quot;height&quot;:299.8337832617572,&quot;left&quot;:424.2,&quot;top&quot;:175.2162167382428,&quot;width&quot;:491.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3"/>
  <p:tag name="KSO_WM_UNIT_ID" val="diagram20184202_1*r_i*1_3"/>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FILL_FORE_SCHEMECOLOR_INDEX" val="5"/>
  <p:tag name="KSO_WM_UNIT_FILL_TYPE" val="1"/>
  <p:tag name="KSO_WM_UNIT_TEXT_FILL_FORE_SCHEMECOLOR_INDEX" val="2"/>
  <p:tag name="KSO_WM_UNIT_TEXT_FILL_TYPE" val="1"/>
  <p:tag name="KSO_WM_DIAGRAM_VIRTUALLY_FRAME" val="{&quot;height&quot;:97.85,&quot;left&quot;:65.35,&quot;top&quot;:426.15,&quot;width&quot;:401.58905511811025}"/>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5"/>
  <p:tag name="KSO_WM_UNIT_ID" val="diagram20184202_1*r_i*1_5"/>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FILL_FORE_SCHEMECOLOR_INDEX" val="8"/>
  <p:tag name="KSO_WM_UNIT_FILL_TYPE" val="1"/>
  <p:tag name="KSO_WM_UNIT_TEXT_FILL_FORE_SCHEMECOLOR_INDEX" val="2"/>
  <p:tag name="KSO_WM_UNIT_TEXT_FILL_TYPE" val="1"/>
  <p:tag name="KSO_WM_DIAGRAM_VIRTUALLY_FRAME" val="{&quot;height&quot;:97.85,&quot;left&quot;:65.35,&quot;top&quot;:426.15,&quot;width&quot;:401.58905511811025}"/>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7"/>
  <p:tag name="KSO_WM_UNIT_ID" val="diagram20184202_1*r_i*1_7"/>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TEXT_FILL_FORE_SCHEMECOLOR_INDEX" val="2"/>
  <p:tag name="KSO_WM_UNIT_TEXT_FILL_TYPE" val="1"/>
  <p:tag name="KSO_WM_DIAGRAM_VIRTUALLY_FRAME" val="{&quot;height&quot;:97.85,&quot;left&quot;:65.35,&quot;top&quot;:426.15,&quot;width&quot;:401.58905511811025}"/>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RESOURCE_RECORD_KEY" val="{&quot;13&quot;:[19951196,4676804,4663482,20104445,20482077],&quot;70&quot;:[3319472]}"/>
  <p:tag name="COMMONDATA" val="eyJoZGlkIjoiMDhiZGMyMDE4OGI0MDk3MTQyOWIyNmU4MWEzZmMyNDgifQ=="/>
  <p:tag name="commondata" val="eyJoZGlkIjoiMTQ4NzMwMDQ2NzljZWNkODA0ZDUwZGRkZDQ0MTFmNzEifQ=="/>
  <p:tag name="resource_record_key" val="{&quot;13&quot;:[19951196,4676804,4663482,20482077,20104445],&quot;70&quot;:[3319472]}"/>
</p:tagLst>
</file>

<file path=ppt/tags/tag17.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1_1"/>
  <p:tag name="KSO_WM_UNIT_ID" val="diagram20170334_4*q_h_i*1_1_1"/>
  <p:tag name="KSO_WM_UNIT_LAYERLEVEL" val="1_1_1"/>
  <p:tag name="KSO_WM_DIAGRAM_GROUP_CODE" val="q1-1"/>
  <p:tag name="KSO_WM_UNIT_FILL_FORE_SCHEMECOLOR_INDEX" val="6"/>
  <p:tag name="KSO_WM_UNIT_FILL_TYPE" val="1"/>
  <p:tag name="KSO_WM_UNIT_TEXT_FILL_FORE_SCHEMECOLOR_INDEX" val="14"/>
  <p:tag name="KSO_WM_UNIT_TEXT_FILL_TYPE" val="1"/>
</p:tagLst>
</file>

<file path=ppt/tags/tag18.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5_1"/>
  <p:tag name="KSO_WM_UNIT_ID" val="diagram20170334_4*q_h_i*1_5_1"/>
  <p:tag name="KSO_WM_UNIT_LAYERLEVEL" val="1_1_1"/>
  <p:tag name="KSO_WM_DIAGRAM_GROUP_CODE" val="q1-1"/>
  <p:tag name="KSO_WM_UNIT_FILL_FORE_SCHEMECOLOR_INDEX" val="7"/>
  <p:tag name="KSO_WM_UNIT_FILL_TYPE" val="1"/>
  <p:tag name="KSO_WM_UNIT_TEXT_FILL_FORE_SCHEMECOLOR_INDEX" val="14"/>
  <p:tag name="KSO_WM_UNIT_TEXT_FILL_TYPE" val="1"/>
</p:tagLst>
</file>

<file path=ppt/tags/tag19.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4_1"/>
  <p:tag name="KSO_WM_UNIT_ID" val="diagram20170334_4*q_h_i*1_4_1"/>
  <p:tag name="KSO_WM_UNIT_LAYERLEVEL" val="1_1_1"/>
  <p:tag name="KSO_WM_DIAGRAM_GROUP_CODE" val="q1-1"/>
  <p:tag name="KSO_WM_UNIT_FILL_FORE_SCHEMECOLOR_INDEX" val="10"/>
  <p:tag name="KSO_WM_UNIT_FILL_TYPE" val="1"/>
  <p:tag name="KSO_WM_UNIT_TEXT_FILL_FORE_SCHEMECOLOR_INDEX" val="14"/>
  <p:tag name="KSO_WM_UNIT_TEXT_FILL_TYPE" val="1"/>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6_1"/>
  <p:tag name="KSO_WM_UNIT_ID" val="diagram20170334_4*q_h_i*1_6_1"/>
  <p:tag name="KSO_WM_UNIT_LAYERLEVEL" val="1_1_1"/>
  <p:tag name="KSO_WM_DIAGRAM_GROUP_CODE" val="q1-1"/>
  <p:tag name="KSO_WM_UNIT_FILL_FORE_SCHEMECOLOR_INDEX" val="5"/>
  <p:tag name="KSO_WM_UNIT_FILL_TYPE" val="1"/>
  <p:tag name="KSO_WM_UNIT_TEXT_FILL_FORE_SCHEMECOLOR_INDEX" val="14"/>
  <p:tag name="KSO_WM_UNIT_TEXT_FILL_TYPE" val="1"/>
</p:tagLst>
</file>

<file path=ppt/tags/tag21.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2_2"/>
  <p:tag name="KSO_WM_UNIT_ID" val="diagram20170334_4*q_h_i*1_2_2"/>
  <p:tag name="KSO_WM_UNIT_LAYERLEVEL" val="1_1_1"/>
  <p:tag name="KSO_WM_DIAGRAM_GROUP_CODE" val="q1-1"/>
  <p:tag name="KSO_WM_UNIT_FILL_FORE_SCHEMECOLOR_INDEX" val="8"/>
  <p:tag name="KSO_WM_UNIT_FILL_TYPE" val="1"/>
  <p:tag name="KSO_WM_UNIT_TEXT_FILL_FORE_SCHEMECOLOR_INDEX" val="14"/>
  <p:tag name="KSO_WM_UNIT_TEXT_FILL_TYPE" val="1"/>
</p:tagLst>
</file>

<file path=ppt/tags/tag22.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3_2"/>
  <p:tag name="KSO_WM_UNIT_ID" val="diagram20170334_4*q_h_i*1_3_2"/>
  <p:tag name="KSO_WM_UNIT_LAYERLEVEL" val="1_1_1"/>
  <p:tag name="KSO_WM_DIAGRAM_GROUP_CODE" val="q1-1"/>
  <p:tag name="KSO_WM_UNIT_FILL_FORE_SCHEMECOLOR_INDEX" val="9"/>
  <p:tag name="KSO_WM_UNIT_FILL_TYPE" val="1"/>
  <p:tag name="KSO_WM_UNIT_TEXT_FILL_FORE_SCHEMECOLOR_INDEX" val="14"/>
  <p:tag name="KSO_WM_UNIT_TEXT_FILL_TYPE" val="1"/>
</p:tagLst>
</file>

<file path=ppt/tags/tag23.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6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6_2"/>
  <p:tag name="KSO_WM_UNIT_TEXT_FILL_FORE_SCHEMECOLOR_INDEX" val="14"/>
  <p:tag name="KSO_WM_UNIT_TEXT_FILL_TYPE" val="1"/>
</p:tagLst>
</file>

<file path=ppt/tags/tag24.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1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1_2"/>
  <p:tag name="KSO_WM_UNIT_TEXT_FILL_FORE_SCHEMECOLOR_INDEX" val="14"/>
  <p:tag name="KSO_WM_UNIT_TEXT_FILL_TYPE" val="1"/>
</p:tagLst>
</file>

<file path=ppt/tags/tag25.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2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2_2"/>
  <p:tag name="KSO_WM_UNIT_TEXT_FILL_FORE_SCHEMECOLOR_INDEX" val="14"/>
  <p:tag name="KSO_WM_UNIT_TEXT_FILL_TYPE" val="1"/>
</p:tagLst>
</file>

<file path=ppt/tags/tag26.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5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5_2"/>
  <p:tag name="KSO_WM_UNIT_TEXT_FILL_FORE_SCHEMECOLOR_INDEX" val="14"/>
  <p:tag name="KSO_WM_UNIT_TEXT_FILL_TYPE" val="1"/>
</p:tagLst>
</file>

<file path=ppt/tags/tag27.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4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4_2"/>
  <p:tag name="KSO_WM_UNIT_TEXT_FILL_FORE_SCHEMECOLOR_INDEX" val="14"/>
  <p:tag name="KSO_WM_UNIT_TEXT_FILL_TYPE" val="1"/>
</p:tagLst>
</file>

<file path=ppt/tags/tag28.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3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3_2"/>
  <p:tag name="KSO_WM_UNIT_TEXT_FILL_FORE_SCHEMECOLOR_INDEX" val="14"/>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4"/>
  <p:tag name="KSO_WM_UNIT_ID" val="diagram20184202_1*r_i*1_4"/>
  <p:tag name="KSO_WM_TEMPLATE_CATEGORY" val="diagram"/>
  <p:tag name="KSO_WM_TEMPLATE_INDEX" val="20184202"/>
  <p:tag name="KSO_WM_UNIT_LAYERLEVEL" val="1_1"/>
  <p:tag name="KSO_WM_TAG_VERSION" val="1.0"/>
  <p:tag name="KSO_WM_BEAUTIFY_FLAG" val="#wm#"/>
  <p:tag name="KSO_WM_UNIT_DIAGRAM_CONTRAST_TITLE_CNT" val="2"/>
  <p:tag name="KSO_WM_UNIT_DIAGRAM_DIMENSION_TITLE_CNT" val="1"/>
  <p:tag name="KSO_WM_UNIT_FILL_FORE_SCHEMECOLOR_INDEX" val="14"/>
  <p:tag name="KSO_WM_UNIT_FILL_TYPE" val="1"/>
  <p:tag name="KSO_WM_UNIT_TEXT_FILL_FORE_SCHEMECOLOR_INDEX" val="2"/>
  <p:tag name="KSO_WM_UNIT_TEXT_FILL_TYPE" val="1"/>
  <p:tag name="KSO_WM_DIAGRAM_VIRTUALLY_FRAME" val="{&quot;height&quot;:97.85,&quot;left&quot;:532.45,&quot;top&quot;:435.55,&quot;width&quot;:401.58905511811025}"/>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6"/>
  <p:tag name="KSO_WM_UNIT_ID" val="diagram20184202_1*r_i*1_6"/>
  <p:tag name="KSO_WM_TEMPLATE_CATEGORY" val="diagram"/>
  <p:tag name="KSO_WM_TEMPLATE_INDEX" val="20184202"/>
  <p:tag name="KSO_WM_UNIT_LAYERLEVEL" val="1_1"/>
  <p:tag name="KSO_WM_TAG_VERSION" val="1.0"/>
  <p:tag name="KSO_WM_BEAUTIFY_FLAG" val="#wm#"/>
  <p:tag name="KSO_WM_UNIT_DIAGRAM_CONTRAST_TITLE_CNT" val="2"/>
  <p:tag name="KSO_WM_UNIT_DIAGRAM_DIMENSION_TITLE_CNT" val="1"/>
  <p:tag name="KSO_WM_UNIT_FILL_FORE_SCHEMECOLOR_INDEX" val="14"/>
  <p:tag name="KSO_WM_UNIT_FILL_TYPE" val="1"/>
  <p:tag name="KSO_WM_UNIT_TEXT_FILL_FORE_SCHEMECOLOR_INDEX" val="2"/>
  <p:tag name="KSO_WM_UNIT_TEXT_FILL_TYPE" val="1"/>
  <p:tag name="KSO_WM_DIAGRAM_VIRTUALLY_FRAME" val="{&quot;height&quot;:97.85,&quot;left&quot;:532.45,&quot;top&quot;:435.55,&quot;width&quot;:401.58905511811025}"/>
</p:tagLst>
</file>

<file path=ppt/tags/tag31.xml><?xml version="1.0" encoding="utf-8"?>
<p:tagLst xmlns:p="http://schemas.openxmlformats.org/presentationml/2006/main">
  <p:tag name="KSO_WM_UNIT_NOCLEAR" val="0"/>
  <p:tag name="KSO_WM_UNIT_VALUE" val="80"/>
  <p:tag name="KSO_WM_UNIT_HIGHLIGHT" val="0"/>
  <p:tag name="KSO_WM_UNIT_COMPATIBLE" val="0"/>
  <p:tag name="KSO_WM_UNIT_DIAGRAM_ISNUMVISUAL" val="0"/>
  <p:tag name="KSO_WM_UNIT_DIAGRAM_ISREFERUNIT" val="0"/>
  <p:tag name="KSO_WM_DIAGRAM_GROUP_CODE" val="r1-1"/>
  <p:tag name="KSO_WM_UNIT_TYPE" val="r_v"/>
  <p:tag name="KSO_WM_UNIT_INDEX" val="1_1"/>
  <p:tag name="KSO_WM_UNIT_ID" val="diagram20184202_1*r_v*1_1"/>
  <p:tag name="KSO_WM_TEMPLATE_CATEGORY" val="diagram"/>
  <p:tag name="KSO_WM_TEMPLATE_INDEX" val="20184202"/>
  <p:tag name="KSO_WM_UNIT_LAYERLEVEL" val="1_1"/>
  <p:tag name="KSO_WM_TAG_VERSION" val="1.0"/>
  <p:tag name="KSO_WM_BEAUTIFY_FLAG" val="#wm#"/>
  <p:tag name="KSO_WM_UNIT_DIAGRAM_CONTRAST_TITLE_CNT" val="2"/>
  <p:tag name="KSO_WM_UNIT_DIAGRAM_DIMENSION_TITLE_CNT" val="1"/>
  <p:tag name="KSO_WM_UNIT_PRESET_TEXT" val="单击此处添加文本具体内容，简明扼要的阐述您的观点。根据需要可酌情增减文字，以便观者准确的理解您传达的思想。"/>
  <p:tag name="KSO_WM_UNIT_TEXT_FILL_FORE_SCHEMECOLOR_INDEX" val="14"/>
  <p:tag name="KSO_WM_UNIT_TEXT_FILL_TYPE" val="1"/>
  <p:tag name="KSO_WM_DIAGRAM_VIRTUALLY_FRAME" val="{&quot;height&quot;:97.85,&quot;left&quot;:532.45,&quot;top&quot;:435.55,&quot;width&quot;:401.58905511811025}"/>
</p:tagLst>
</file>

<file path=ppt/tags/tag32.xml><?xml version="1.0" encoding="utf-8"?>
<p:tagLst xmlns:p="http://schemas.openxmlformats.org/presentationml/2006/main">
  <p:tag name="KSO_WM_UNIT_NOCLEAR" val="0"/>
  <p:tag name="KSO_WM_UNIT_VALUE" val="80"/>
  <p:tag name="KSO_WM_UNIT_HIGHLIGHT" val="0"/>
  <p:tag name="KSO_WM_UNIT_COMPATIBLE" val="0"/>
  <p:tag name="KSO_WM_UNIT_DIAGRAM_ISNUMVISUAL" val="0"/>
  <p:tag name="KSO_WM_UNIT_DIAGRAM_ISREFERUNIT" val="0"/>
  <p:tag name="KSO_WM_DIAGRAM_GROUP_CODE" val="r1-1"/>
  <p:tag name="KSO_WM_UNIT_TYPE" val="r_v"/>
  <p:tag name="KSO_WM_UNIT_INDEX" val="1_2"/>
  <p:tag name="KSO_WM_UNIT_ID" val="diagram20184202_1*r_v*1_2"/>
  <p:tag name="KSO_WM_TEMPLATE_CATEGORY" val="diagram"/>
  <p:tag name="KSO_WM_TEMPLATE_INDEX" val="20184202"/>
  <p:tag name="KSO_WM_UNIT_LAYERLEVEL" val="1_1"/>
  <p:tag name="KSO_WM_TAG_VERSION" val="1.0"/>
  <p:tag name="KSO_WM_BEAUTIFY_FLAG" val="#wm#"/>
  <p:tag name="KSO_WM_UNIT_DIAGRAM_CONTRAST_TITLE_CNT" val="2"/>
  <p:tag name="KSO_WM_UNIT_DIAGRAM_DIMENSION_TITLE_CNT" val="1"/>
  <p:tag name="KSO_WM_UNIT_PRESET_TEXT" val="单击此处添加文本具体内容，简明扼要的阐述您的观点。根据需要可酌情增减文字，以便观者准确的理解您传达的思想。"/>
  <p:tag name="KSO_WM_UNIT_TEXT_FILL_FORE_SCHEMECOLOR_INDEX" val="14"/>
  <p:tag name="KSO_WM_UNIT_TEXT_FILL_TYPE" val="1"/>
  <p:tag name="KSO_WM_DIAGRAM_VIRTUALLY_FRAME" val="{&quot;height&quot;:97.85,&quot;left&quot;:532.45,&quot;top&quot;:435.55,&quot;width&quot;:401.58905511811025}"/>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3"/>
  <p:tag name="KSO_WM_UNIT_ID" val="diagram20184202_1*r_i*1_3"/>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FILL_FORE_SCHEMECOLOR_INDEX" val="5"/>
  <p:tag name="KSO_WM_UNIT_FILL_TYPE" val="1"/>
  <p:tag name="KSO_WM_UNIT_TEXT_FILL_FORE_SCHEMECOLOR_INDEX" val="2"/>
  <p:tag name="KSO_WM_UNIT_TEXT_FILL_TYPE" val="1"/>
  <p:tag name="KSO_WM_DIAGRAM_VIRTUALLY_FRAME" val="{&quot;height&quot;:97.85,&quot;left&quot;:65.35,&quot;top&quot;:426.15,&quot;width&quot;:401.58905511811025}"/>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4"/>
  <p:tag name="KSO_WM_UNIT_ID" val="diagram20184202_1*r_i*1_4"/>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FILL_FORE_SCHEMECOLOR_INDEX" val="14"/>
  <p:tag name="KSO_WM_UNIT_FILL_TYPE" val="1"/>
  <p:tag name="KSO_WM_UNIT_TEXT_FILL_FORE_SCHEMECOLOR_INDEX" val="2"/>
  <p:tag name="KSO_WM_UNIT_TEXT_FILL_TYPE" val="1"/>
  <p:tag name="KSO_WM_DIAGRAM_VIRTUALLY_FRAME" val="{&quot;height&quot;:97.85,&quot;left&quot;:65.35,&quot;top&quot;:426.15,&quot;width&quot;:401.58905511811025}"/>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5"/>
  <p:tag name="KSO_WM_UNIT_ID" val="diagram20184202_1*r_i*1_5"/>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FILL_FORE_SCHEMECOLOR_INDEX" val="8"/>
  <p:tag name="KSO_WM_UNIT_FILL_TYPE" val="1"/>
  <p:tag name="KSO_WM_UNIT_TEXT_FILL_FORE_SCHEMECOLOR_INDEX" val="2"/>
  <p:tag name="KSO_WM_UNIT_TEXT_FILL_TYPE" val="1"/>
  <p:tag name="KSO_WM_DIAGRAM_VIRTUALLY_FRAME" val="{&quot;height&quot;:97.85,&quot;left&quot;:65.35,&quot;top&quot;:426.15,&quot;width&quot;:401.58905511811025}"/>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6"/>
  <p:tag name="KSO_WM_UNIT_ID" val="diagram20184202_1*r_i*1_6"/>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FILL_FORE_SCHEMECOLOR_INDEX" val="14"/>
  <p:tag name="KSO_WM_UNIT_FILL_TYPE" val="1"/>
  <p:tag name="KSO_WM_UNIT_TEXT_FILL_FORE_SCHEMECOLOR_INDEX" val="2"/>
  <p:tag name="KSO_WM_UNIT_TEXT_FILL_TYPE" val="1"/>
  <p:tag name="KSO_WM_DIAGRAM_VIRTUALLY_FRAME" val="{&quot;height&quot;:97.85,&quot;left&quot;:65.35,&quot;top&quot;:426.15,&quot;width&quot;:401.58905511811025}"/>
</p:tagLst>
</file>

<file path=ppt/tags/tag37.xml><?xml version="1.0" encoding="utf-8"?>
<p:tagLst xmlns:p="http://schemas.openxmlformats.org/presentationml/2006/main">
  <p:tag name="KSO_WM_UNIT_NOCLEAR" val="0"/>
  <p:tag name="KSO_WM_UNIT_VALUE" val="80"/>
  <p:tag name="KSO_WM_UNIT_HIGHLIGHT" val="0"/>
  <p:tag name="KSO_WM_UNIT_COMPATIBLE" val="0"/>
  <p:tag name="KSO_WM_UNIT_DIAGRAM_ISNUMVISUAL" val="0"/>
  <p:tag name="KSO_WM_UNIT_DIAGRAM_ISREFERUNIT" val="0"/>
  <p:tag name="KSO_WM_DIAGRAM_GROUP_CODE" val="r1-1"/>
  <p:tag name="KSO_WM_UNIT_TYPE" val="r_v"/>
  <p:tag name="KSO_WM_UNIT_INDEX" val="1_1"/>
  <p:tag name="KSO_WM_UNIT_ID" val="diagram20184202_1*r_v*1_1"/>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PRESET_TEXT" val="单击此处添加文本具体内容，简明扼要的阐述您的观点。根据需要可酌情增减文字，以便观者准确的理解您传达的思想。"/>
  <p:tag name="KSO_WM_UNIT_TEXT_FILL_FORE_SCHEMECOLOR_INDEX" val="14"/>
  <p:tag name="KSO_WM_UNIT_TEXT_FILL_TYPE" val="1"/>
  <p:tag name="KSO_WM_DIAGRAM_VIRTUALLY_FRAME" val="{&quot;height&quot;:97.85,&quot;left&quot;:65.35,&quot;top&quot;:426.15,&quot;width&quot;:401.58905511811025}"/>
</p:tagLst>
</file>

<file path=ppt/tags/tag38.xml><?xml version="1.0" encoding="utf-8"?>
<p:tagLst xmlns:p="http://schemas.openxmlformats.org/presentationml/2006/main">
  <p:tag name="KSO_WM_UNIT_NOCLEAR" val="0"/>
  <p:tag name="KSO_WM_UNIT_VALUE" val="80"/>
  <p:tag name="KSO_WM_UNIT_HIGHLIGHT" val="0"/>
  <p:tag name="KSO_WM_UNIT_COMPATIBLE" val="0"/>
  <p:tag name="KSO_WM_UNIT_DIAGRAM_ISNUMVISUAL" val="0"/>
  <p:tag name="KSO_WM_UNIT_DIAGRAM_ISREFERUNIT" val="0"/>
  <p:tag name="KSO_WM_DIAGRAM_GROUP_CODE" val="r1-1"/>
  <p:tag name="KSO_WM_UNIT_TYPE" val="r_v"/>
  <p:tag name="KSO_WM_UNIT_INDEX" val="1_2"/>
  <p:tag name="KSO_WM_UNIT_ID" val="diagram20184202_1*r_v*1_2"/>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PRESET_TEXT" val="单击此处添加文本具体内容，简明扼要的阐述您的观点。根据需要可酌情增减文字，以便观者准确的理解您传达的思想。"/>
  <p:tag name="KSO_WM_UNIT_TEXT_FILL_FORE_SCHEMECOLOR_INDEX" val="14"/>
  <p:tag name="KSO_WM_UNIT_TEXT_FILL_TYPE" val="1"/>
  <p:tag name="KSO_WM_DIAGRAM_VIRTUALLY_FRAME" val="{&quot;height&quot;:97.85,&quot;left&quot;:65.35,&quot;top&quot;:426.15,&quot;width&quot;:401.58905511811025}"/>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r1-1"/>
  <p:tag name="KSO_WM_UNIT_TYPE" val="r_i"/>
  <p:tag name="KSO_WM_UNIT_INDEX" val="1_7"/>
  <p:tag name="KSO_WM_UNIT_ID" val="diagram20184202_1*r_i*1_7"/>
  <p:tag name="KSO_WM_TEMPLATE_CATEGORY" val="diagram"/>
  <p:tag name="KSO_WM_TEMPLATE_INDEX" val="20184202"/>
  <p:tag name="KSO_WM_UNIT_LAYERLEVEL" val="1_1"/>
  <p:tag name="KSO_WM_TAG_VERSION" val="1.0"/>
  <p:tag name="KSO_WM_UNIT_DIAGRAM_CONTRAST_TITLE_CNT" val="2"/>
  <p:tag name="KSO_WM_UNIT_DIAGRAM_DIMENSION_TITLE_CNT" val="1"/>
  <p:tag name="KSO_WM_UNIT_TEXT_FILL_FORE_SCHEMECOLOR_INDEX" val="2"/>
  <p:tag name="KSO_WM_UNIT_TEXT_FILL_TYPE" val="1"/>
  <p:tag name="KSO_WM_DIAGRAM_VIRTUALLY_FRAME" val="{&quot;height&quot;:97.85,&quot;left&quot;:65.35,&quot;top&quot;:426.15,&quot;width&quot;:401.58905511811025}"/>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5_1"/>
  <p:tag name="KSO_WM_UNIT_ID" val="diagram20170334_4*q_h_i*1_5_1"/>
  <p:tag name="KSO_WM_UNIT_LAYERLEVEL" val="1_1_1"/>
  <p:tag name="KSO_WM_DIAGRAM_GROUP_CODE" val="q1-1"/>
  <p:tag name="KSO_WM_UNIT_FILL_FORE_SCHEMECOLOR_INDEX" val="7"/>
  <p:tag name="KSO_WM_UNIT_FILL_TYPE" val="1"/>
  <p:tag name="KSO_WM_UNIT_TEXT_FILL_FORE_SCHEMECOLOR_INDEX" val="14"/>
  <p:tag name="KSO_WM_UNIT_TEXT_FILL_TYPE" val="1"/>
</p:tagLst>
</file>

<file path=ppt/tags/tag42.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4_1"/>
  <p:tag name="KSO_WM_UNIT_ID" val="diagram20170334_4*q_h_i*1_4_1"/>
  <p:tag name="KSO_WM_UNIT_LAYERLEVEL" val="1_1_1"/>
  <p:tag name="KSO_WM_DIAGRAM_GROUP_CODE" val="q1-1"/>
  <p:tag name="KSO_WM_UNIT_FILL_FORE_SCHEMECOLOR_INDEX" val="10"/>
  <p:tag name="KSO_WM_UNIT_FILL_TYPE" val="1"/>
  <p:tag name="KSO_WM_UNIT_TEXT_FILL_FORE_SCHEMECOLOR_INDEX" val="14"/>
  <p:tag name="KSO_WM_UNIT_TEXT_FILL_TYPE" val="1"/>
</p:tagLst>
</file>

<file path=ppt/tags/tag43.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6_1"/>
  <p:tag name="KSO_WM_UNIT_ID" val="diagram20170334_4*q_h_i*1_6_1"/>
  <p:tag name="KSO_WM_UNIT_LAYERLEVEL" val="1_1_1"/>
  <p:tag name="KSO_WM_DIAGRAM_GROUP_CODE" val="q1-1"/>
  <p:tag name="KSO_WM_UNIT_FILL_FORE_SCHEMECOLOR_INDEX" val="5"/>
  <p:tag name="KSO_WM_UNIT_FILL_TYPE" val="1"/>
  <p:tag name="KSO_WM_UNIT_TEXT_FILL_FORE_SCHEMECOLOR_INDEX" val="14"/>
  <p:tag name="KSO_WM_UNIT_TEXT_FILL_TYPE" val="1"/>
</p:tagLst>
</file>

<file path=ppt/tags/tag44.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2_2"/>
  <p:tag name="KSO_WM_UNIT_ID" val="diagram20170334_4*q_h_i*1_2_2"/>
  <p:tag name="KSO_WM_UNIT_LAYERLEVEL" val="1_1_1"/>
  <p:tag name="KSO_WM_DIAGRAM_GROUP_CODE" val="q1-1"/>
  <p:tag name="KSO_WM_UNIT_FILL_FORE_SCHEMECOLOR_INDEX" val="8"/>
  <p:tag name="KSO_WM_UNIT_FILL_TYPE" val="1"/>
  <p:tag name="KSO_WM_UNIT_TEXT_FILL_FORE_SCHEMECOLOR_INDEX" val="14"/>
  <p:tag name="KSO_WM_UNIT_TEXT_FILL_TYPE" val="1"/>
</p:tagLst>
</file>

<file path=ppt/tags/tag45.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3_2"/>
  <p:tag name="KSO_WM_UNIT_ID" val="diagram20170334_4*q_h_i*1_3_2"/>
  <p:tag name="KSO_WM_UNIT_LAYERLEVEL" val="1_1_1"/>
  <p:tag name="KSO_WM_DIAGRAM_GROUP_CODE" val="q1-1"/>
  <p:tag name="KSO_WM_UNIT_FILL_FORE_SCHEMECOLOR_INDEX" val="9"/>
  <p:tag name="KSO_WM_UNIT_FILL_TYPE" val="1"/>
  <p:tag name="KSO_WM_UNIT_TEXT_FILL_FORE_SCHEMECOLOR_INDEX" val="14"/>
  <p:tag name="KSO_WM_UNIT_TEXT_FILL_TYPE" val="1"/>
</p:tagLst>
</file>

<file path=ppt/tags/tag46.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i"/>
  <p:tag name="KSO_WM_UNIT_INDEX" val="1_1_1"/>
  <p:tag name="KSO_WM_UNIT_ID" val="diagram20170334_4*q_h_i*1_1_1"/>
  <p:tag name="KSO_WM_UNIT_LAYERLEVEL" val="1_1_1"/>
  <p:tag name="KSO_WM_DIAGRAM_GROUP_CODE" val="q1-1"/>
  <p:tag name="KSO_WM_UNIT_FILL_FORE_SCHEMECOLOR_INDEX" val="6"/>
  <p:tag name="KSO_WM_UNIT_FILL_TYPE" val="1"/>
  <p:tag name="KSO_WM_UNIT_TEXT_FILL_FORE_SCHEMECOLOR_INDEX" val="14"/>
  <p:tag name="KSO_WM_UNIT_TEXT_FILL_TYPE" val="1"/>
</p:tagLst>
</file>

<file path=ppt/tags/tag47.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6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6_2"/>
  <p:tag name="KSO_WM_UNIT_TEXT_FILL_FORE_SCHEMECOLOR_INDEX" val="14"/>
  <p:tag name="KSO_WM_UNIT_TEXT_FILL_TYPE" val="1"/>
</p:tagLst>
</file>

<file path=ppt/tags/tag48.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1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1_2"/>
  <p:tag name="KSO_WM_UNIT_TEXT_FILL_FORE_SCHEMECOLOR_INDEX" val="14"/>
  <p:tag name="KSO_WM_UNIT_TEXT_FILL_TYPE" val="1"/>
</p:tagLst>
</file>

<file path=ppt/tags/tag49.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2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2_2"/>
  <p:tag name="KSO_WM_UNIT_TEXT_FILL_FORE_SCHEMECOLOR_INDEX" val="14"/>
  <p:tag name="KSO_WM_UNIT_TEXT_FILL_TYPE" val="1"/>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5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5_2"/>
  <p:tag name="KSO_WM_UNIT_TEXT_FILL_FORE_SCHEMECOLOR_INDEX" val="14"/>
  <p:tag name="KSO_WM_UNIT_TEXT_FILL_TYPE" val="1"/>
</p:tagLst>
</file>

<file path=ppt/tags/tag51.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4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4_2"/>
  <p:tag name="KSO_WM_UNIT_TEXT_FILL_FORE_SCHEMECOLOR_INDEX" val="14"/>
  <p:tag name="KSO_WM_UNIT_TEXT_FILL_TYPE" val="1"/>
</p:tagLst>
</file>

<file path=ppt/tags/tag52.xml><?xml version="1.0" encoding="utf-8"?>
<p:tagLst xmlns:p="http://schemas.openxmlformats.org/presentationml/2006/main">
  <p:tag name="KSO_WM_TAG_VERSION" val="1.0"/>
  <p:tag name="KSO_WM_BEAUTIFY_FLAG" val=""/>
  <p:tag name="KSO_WM_TEMPLATE_CATEGORY" val="diagram"/>
  <p:tag name="KSO_WM_TEMPLATE_INDEX" val="20170334"/>
  <p:tag name="KSO_WM_UNIT_TYPE" val="q_h_f"/>
  <p:tag name="KSO_WM_UNIT_INDEX" val="1_3_2"/>
  <p:tag name="KSO_WM_UNIT_LAYERLEVEL" val="1_1_1"/>
  <p:tag name="KSO_WM_UNIT_VALUE" val="6"/>
  <p:tag name="KSO_WM_UNIT_HIGHLIGHT" val="0"/>
  <p:tag name="KSO_WM_UNIT_COMPATIBLE" val="0"/>
  <p:tag name="KSO_WM_UNIT_CLEAR" val="0"/>
  <p:tag name="KSO_WM_UNIT_PRESET_TEXT_INDEX" val="4"/>
  <p:tag name="KSO_WM_UNIT_PRESET_TEXT_LEN" val="5"/>
  <p:tag name="KSO_WM_DIAGRAM_GROUP_CODE" val="q1-1"/>
  <p:tag name="KSO_WM_UNIT_ID" val="diagram20170334_4*q_h_f*1_3_2"/>
  <p:tag name="KSO_WM_UNIT_TEXT_FILL_FORE_SCHEMECOLOR_INDEX" val="14"/>
  <p:tag name="KSO_WM_UNIT_TEXT_FILL_TYPE" val="1"/>
</p:tagLst>
</file>

<file path=ppt/tags/tag53.xml><?xml version="1.0" encoding="utf-8"?>
<p:tagLst xmlns:p="http://schemas.openxmlformats.org/presentationml/2006/main">
  <p:tag name="RESOURCE_RECORD_KEY" val="{&quot;70&quot;:[3314639]}"/>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65.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66.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67.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68.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69.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1.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2.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3.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4.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5.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6.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7.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8.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79.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xml><?xml version="1.0" encoding="utf-8"?>
<p:tagLst xmlns:p="http://schemas.openxmlformats.org/presentationml/2006/main">
  <p:tag name="TABLE_ENDDRAG_ORIGIN_RECT" val="864*385"/>
  <p:tag name="TABLE_ENDDRAG_RECT" val="48*124*864*385"/>
</p:tagLst>
</file>

<file path=ppt/tags/tag80.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1.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2.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3.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4.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5.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6.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7.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8.xml><?xml version="1.0" encoding="utf-8"?>
<p:tagLst xmlns:p="http://schemas.openxmlformats.org/presentationml/2006/main">
  <p:tag name="KSO_WM_DIAGRAM_VIRTUALLY_FRAME" val="{&quot;height&quot;:332.41291338582676,&quot;left&quot;:87.97244094488188,&quot;top&quot;:133.91677165354332,&quot;width&quot;:517.185905511811}"/>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n1-1"/>
  <p:tag name="KSO_WM_UNIT_TYPE" val="n_h_a"/>
  <p:tag name="KSO_WM_UNIT_INDEX" val="2_1_1"/>
  <p:tag name="KSO_WM_UNIT_ID" val="diagram20231112_1*n_h_a*2_1_1"/>
  <p:tag name="KSO_WM_TEMPLATE_CATEGORY" val="diagram"/>
  <p:tag name="KSO_WM_TEMPLATE_INDEX" val="20231112"/>
  <p:tag name="KSO_WM_UNIT_LAYERLEVEL" val="1_1_1"/>
  <p:tag name="KSO_WM_TAG_VERSION" val="3.0"/>
  <p:tag name="KSO_WM_DIAGRAM_VERSION" val="3"/>
  <p:tag name="KSO_WM_DIAGRAM_COLOR_TRICK" val="4"/>
  <p:tag name="KSO_WM_DIAGRAM_COLOR_TEXT_CAN_REMOVE" val="n"/>
  <p:tag name="KSO_WM_DIAGRAM_MAX_ITEMCNT" val="5"/>
  <p:tag name="KSO_WM_DIAGRAM_MIN_ITEMCNT" val="2"/>
  <p:tag name="KSO_WM_DIAGRAM_VIRTUALLY_FRAME" val="{&quot;height&quot;:299.8337832617572,&quot;left&quot;:424.2,&quot;top&quot;:175.2162167382428,&quot;width&quot;:491.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10;添加项标题"/>
  <p:tag name="KSO_WM_UNIT_TEXT_FILL_FORE_SCHEMECOLOR_INDEX" val="1"/>
  <p:tag name="KSO_WM_UNIT_TEXT_FILL_TYPE" val="1"/>
  <p:tag name="KSO_WM_DIAGRAM_USE_COLOR_VALUE" val="{&quot;color_scheme&quot;:1,&quot;color_type&quot;:1,&quot;theme_color_indexes&quot;:[]}"/>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TABLE_ENDDRAG_ORIGIN_RECT" val="911*350"/>
  <p:tag name="TABLE_ENDDRAG_RECT" val="29*186*911*350"/>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宋体"/>
        <a:cs typeface=""/>
      </a:majorFont>
      <a:minorFont>
        <a:latin typeface="Calibri"/>
        <a:ea typeface="宋体"/>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F7642A"/>
        </a:solidFill>
      </a:spPr>
      <a:bodyPr wrap="square" rtlCol="0">
        <a:noAutofit/>
        <a:scene3d>
          <a:camera prst="orthographicFront"/>
          <a:lightRig rig="threePt" dir="t"/>
        </a:scene3d>
      </a:bodyPr>
      <a:lstStyle>
        <a:defPPr algn="ctr">
          <a:defRPr lang="zh-CN" altLang="en-US" sz="900" b="1">
            <a:solidFill>
              <a:schemeClr val="tx1"/>
            </a:solidFill>
            <a:effectLst>
              <a:outerShdw blurRad="38100" dist="19050" dir="2700000" algn="tl" rotWithShape="0">
                <a:schemeClr val="dk1">
                  <a:alpha val="40000"/>
                </a:schemeClr>
              </a:outerShdw>
            </a:effectLst>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8280</Words>
  <Application>WPS 演示</Application>
  <PresentationFormat>宽屏</PresentationFormat>
  <Paragraphs>1116</Paragraphs>
  <Slides>35</Slides>
  <Notes>17</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35</vt:i4>
      </vt:variant>
    </vt:vector>
  </HeadingPairs>
  <TitlesOfParts>
    <vt:vector size="58" baseType="lpstr">
      <vt:lpstr>Arial</vt:lpstr>
      <vt:lpstr>宋体</vt:lpstr>
      <vt:lpstr>Wingdings</vt:lpstr>
      <vt:lpstr>方正锐正黑_GBK</vt:lpstr>
      <vt:lpstr>黑体</vt:lpstr>
      <vt:lpstr>思源黑体 CN Heavy</vt:lpstr>
      <vt:lpstr>思源黑体 CN Regular</vt:lpstr>
      <vt:lpstr>微软雅黑</vt:lpstr>
      <vt:lpstr>Inter</vt:lpstr>
      <vt:lpstr>MingLiU-ExtB</vt:lpstr>
      <vt:lpstr>Wingdings</vt:lpstr>
      <vt:lpstr>等线</vt:lpstr>
      <vt:lpstr>思源黑体 CN Bold</vt:lpstr>
      <vt:lpstr>Arial Unicode MS</vt:lpstr>
      <vt:lpstr>Calibri</vt:lpstr>
      <vt:lpstr>微软雅黑 Light</vt:lpstr>
      <vt:lpstr>Helvetica Neue Medium</vt:lpstr>
      <vt:lpstr>Montserrat Light</vt:lpstr>
      <vt:lpstr>Segoe Print</vt:lpstr>
      <vt:lpstr>思源黑体 CN Light</vt:lpstr>
      <vt:lpstr>思源黑体 CN</vt:lpstr>
      <vt:lpstr>思源黑体 CN Normal</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luliu</dc:creator>
  <cp:lastModifiedBy>/ka木苹果</cp:lastModifiedBy>
  <cp:revision>136</cp:revision>
  <dcterms:created xsi:type="dcterms:W3CDTF">2024-06-05T08:26:00Z</dcterms:created>
  <dcterms:modified xsi:type="dcterms:W3CDTF">2024-09-14T10:01:42Z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2052-12.1.0.18276</vt:lpwstr>
  </property>
  <property fmtid="{D5CDD505-2E9C-101B-9397-08002B2CF9AE}" pid="3" name="ICV">
    <vt:lpwstr>B62B72FC0B434726A66E5862C065CFC2_13</vt:lpwstr>
  </property>
</Properties>
</file>