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fntdata" ContentType="application/x-fontdata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21.5-->
<p:presentation xmlns:r="http://schemas.openxmlformats.org/officeDocument/2006/relationships" xmlns:a="http://schemas.openxmlformats.org/drawingml/2006/main" xmlns:p="http://schemas.openxmlformats.org/presentationml/2006/main" embedTrueTypeFonts="1" saveSubsetFonts="1">
  <p:sldMasterIdLst>
    <p:sldMasterId id="2147483648" r:id="rId1"/>
    <p:sldMasterId id="2147483661" r:id="rId2"/>
    <p:sldMasterId id="2147483663" r:id="rId3"/>
    <p:sldMasterId id="2147483665" r:id="rId4"/>
    <p:sldMasterId id="2147483667" r:id="rId5"/>
    <p:sldMasterId id="2147483669" r:id="rId6"/>
    <p:sldMasterId id="2147483671" r:id="rId7"/>
    <p:sldMasterId id="2147483673" r:id="rId8"/>
    <p:sldMasterId id="2147483675" r:id="rId9"/>
  </p:sldMasterIdLst>
  <p:sldIdLst>
    <p:sldId id="259" r:id="rId10"/>
    <p:sldId id="262" r:id="rId11"/>
    <p:sldId id="265" r:id="rId12"/>
    <p:sldId id="268" r:id="rId13"/>
    <p:sldId id="271" r:id="rId14"/>
    <p:sldId id="274" r:id="rId15"/>
    <p:sldId id="277" r:id="rId16"/>
    <p:sldId id="280" r:id="rId17"/>
  </p:sldIdLst>
  <p:sldSz cx="7556500" cy="10248900"/>
  <p:notesSz cx="6858000" cy="9144000"/>
  <p:embeddedFontLst>
    <p:embeddedFont>
      <p:font typeface="HOELLU+PingFang-SC-Bold"/>
      <p:regular r:id="rId19"/>
    </p:embeddedFont>
    <p:embeddedFont>
      <p:font typeface="RSGRTV+PingFang-SC-Heavy"/>
      <p:regular r:id="rId20"/>
    </p:embeddedFont>
    <p:embeddedFont>
      <p:font typeface="UQKIWO+PingFang-SC-Medium"/>
      <p:regular r:id="rId21"/>
    </p:embeddedFont>
    <p:embeddedFont>
      <p:font typeface="IGDODS+PingFang-SC-Heavy"/>
      <p:regular r:id="rId22"/>
    </p:embeddedFont>
    <p:embeddedFont>
      <p:font typeface="IAHJWT+PingFang-SC-Medium"/>
      <p:regular r:id="rId23"/>
    </p:embeddedFont>
    <p:embeddedFont>
      <p:font typeface="DDIRHP+PingFang-SC-Bold"/>
      <p:regular r:id="rId24"/>
    </p:embeddedFont>
    <p:embeddedFont>
      <p:font typeface="FHLVFU+PingFang-SC-Heavy"/>
      <p:regular r:id="rId25"/>
    </p:embeddedFont>
    <p:embeddedFont>
      <p:font typeface="MOMQNC+PingFang-SC-Bold"/>
      <p:regular r:id="rId26"/>
    </p:embeddedFont>
    <p:embeddedFont>
      <p:font typeface="LMJPVN+PingFang-SC-Medium"/>
      <p:regular r:id="rId27"/>
    </p:embeddedFont>
    <p:embeddedFont>
      <p:font typeface="AMNPKA+PingFang-SC-Heavy"/>
      <p:regular r:id="rId28"/>
    </p:embeddedFont>
    <p:embeddedFont>
      <p:font typeface="TMNKTU+PingFang-SC-Bold"/>
      <p:regular r:id="rId29"/>
    </p:embeddedFont>
    <p:embeddedFont>
      <p:font typeface="VNNUOS+PingFang-SC-Medium"/>
      <p:regular r:id="rId30"/>
    </p:embeddedFont>
    <p:embeddedFont>
      <p:font typeface="DMUJIB+PingFang-SC-Heavy"/>
      <p:regular r:id="rId31"/>
    </p:embeddedFont>
    <p:embeddedFont>
      <p:font typeface="HVLFDD+PingFang-SC-Medium"/>
      <p:regular r:id="rId32"/>
    </p:embeddedFont>
    <p:embeddedFont>
      <p:font typeface="FLDTCB+PingFang-SC-Regular"/>
      <p:regular r:id="rId33"/>
    </p:embeddedFont>
    <p:embeddedFont>
      <p:font typeface="FEKOQF+PingFang-SC-Heavy"/>
      <p:regular r:id="rId34"/>
    </p:embeddedFont>
    <p:embeddedFont>
      <p:font typeface="GCPTIG+PingFang-SC-Bold"/>
      <p:regular r:id="rId35"/>
    </p:embeddedFont>
    <p:embeddedFont>
      <p:font typeface="QEACHG+PingFang-SC-Heavy"/>
      <p:regular r:id="rId36"/>
    </p:embeddedFont>
    <p:embeddedFont>
      <p:font typeface="QBWGMW+PingFang-SC-Medium"/>
      <p:regular r:id="rId37"/>
    </p:embeddedFont>
    <p:embeddedFont>
      <p:font typeface="MCQQEM+PingFang-SC-Regular"/>
      <p:regular r:id="rId38"/>
    </p:embeddedFont>
    <p:embeddedFont>
      <p:font typeface="UNRSSC+PingFang-SC-Regular"/>
      <p:regular r:id="rId39"/>
    </p:embeddedFont>
    <p:embeddedFont>
      <p:font typeface="IKDMNA+PingFang-SC-Heavy"/>
      <p:regular r:id="rId40"/>
    </p:embeddedFont>
    <p:embeddedFont>
      <p:font typeface="VCITEJ+PingFang-SC-Bold"/>
      <p:regular r:id="rId41"/>
    </p:embeddedFont>
    <p:embeddedFont>
      <p:font typeface="JWNDIR+PingFang-SC-Regular"/>
      <p:regular r:id="rId42"/>
    </p:embeddedFont>
    <p:embeddedFont>
      <p:font typeface="KKUPRF+PingFang-SC-Bold"/>
      <p:regular r:id="rId43"/>
    </p:embeddedFont>
    <p:embeddedFont>
      <p:font typeface="RGBLVF+SourceHanSansCN-Medium"/>
      <p:regular r:id="rId44"/>
    </p:embeddedFont>
    <p:embeddedFont>
      <p:font typeface="VRTBEI+OPPOSans-B"/>
      <p:regular r:id="rId45"/>
    </p:embeddedFont>
    <p:embeddedFont>
      <p:font typeface="QCLBKF+OPPOSans-M"/>
      <p:regular r:id="rId46"/>
    </p:embeddedFont>
  </p:embeddedFontLst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00"/>
    <p:restoredTop sz="0"/>
  </p:normalViewPr>
  <p:slideViewPr>
    <p:cSldViewPr>
      <p:cViewPr>
        <p:scale>
          <a:sx n="73" d="100"/>
          <a:sy n="73" d="100"/>
        </p:scale>
        <p:origin x="0" y="0"/>
      </p:cViewPr>
    </p:cSldViewPr>
  </p:slideViewPr>
  <p:notesViewPr>
    <p:cSldViewPr>
      <p:cViewPr>
        <p:scale>
          <a:sx n="1" d="100"/>
          <a:sy n="1" d="100"/>
        </p:scale>
        <p:origin x="0" y="0"/>
      </p:cViewPr>
    </p:cSldViewPr>
  </p:notesViewPr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1.xml" /><Relationship Id="rId11" Type="http://schemas.openxmlformats.org/officeDocument/2006/relationships/slide" Target="slides/slide2.xml" /><Relationship Id="rId12" Type="http://schemas.openxmlformats.org/officeDocument/2006/relationships/slide" Target="slides/slide3.xml" /><Relationship Id="rId13" Type="http://schemas.openxmlformats.org/officeDocument/2006/relationships/slide" Target="slides/slide4.xml" /><Relationship Id="rId14" Type="http://schemas.openxmlformats.org/officeDocument/2006/relationships/slide" Target="slides/slide5.xml" /><Relationship Id="rId15" Type="http://schemas.openxmlformats.org/officeDocument/2006/relationships/slide" Target="slides/slide6.xml" /><Relationship Id="rId16" Type="http://schemas.openxmlformats.org/officeDocument/2006/relationships/slide" Target="slides/slide7.xml" /><Relationship Id="rId17" Type="http://schemas.openxmlformats.org/officeDocument/2006/relationships/slide" Target="slides/slide8.xml" /><Relationship Id="rId18" Type="http://schemas.openxmlformats.org/officeDocument/2006/relationships/tags" Target="tags/tag1.xml" /><Relationship Id="rId19" Type="http://schemas.openxmlformats.org/officeDocument/2006/relationships/font" Target="fonts/font1.fntdata" /><Relationship Id="rId2" Type="http://schemas.openxmlformats.org/officeDocument/2006/relationships/slideMaster" Target="slideMasters/slideMaster2.xml" /><Relationship Id="rId20" Type="http://schemas.openxmlformats.org/officeDocument/2006/relationships/font" Target="fonts/font2.fntdata" /><Relationship Id="rId21" Type="http://schemas.openxmlformats.org/officeDocument/2006/relationships/font" Target="fonts/font3.fntdata" /><Relationship Id="rId22" Type="http://schemas.openxmlformats.org/officeDocument/2006/relationships/font" Target="fonts/font4.fntdata" /><Relationship Id="rId23" Type="http://schemas.openxmlformats.org/officeDocument/2006/relationships/font" Target="fonts/font5.fntdata" /><Relationship Id="rId24" Type="http://schemas.openxmlformats.org/officeDocument/2006/relationships/font" Target="fonts/font6.fntdata" /><Relationship Id="rId25" Type="http://schemas.openxmlformats.org/officeDocument/2006/relationships/font" Target="fonts/font7.fntdata" /><Relationship Id="rId26" Type="http://schemas.openxmlformats.org/officeDocument/2006/relationships/font" Target="fonts/font8.fntdata" /><Relationship Id="rId27" Type="http://schemas.openxmlformats.org/officeDocument/2006/relationships/font" Target="fonts/font9.fntdata" /><Relationship Id="rId28" Type="http://schemas.openxmlformats.org/officeDocument/2006/relationships/font" Target="fonts/font10.fntdata" /><Relationship Id="rId29" Type="http://schemas.openxmlformats.org/officeDocument/2006/relationships/font" Target="fonts/font11.fntdata" /><Relationship Id="rId3" Type="http://schemas.openxmlformats.org/officeDocument/2006/relationships/slideMaster" Target="slideMasters/slideMaster3.xml" /><Relationship Id="rId30" Type="http://schemas.openxmlformats.org/officeDocument/2006/relationships/font" Target="fonts/font12.fntdata" /><Relationship Id="rId31" Type="http://schemas.openxmlformats.org/officeDocument/2006/relationships/font" Target="fonts/font13.fntdata" /><Relationship Id="rId32" Type="http://schemas.openxmlformats.org/officeDocument/2006/relationships/font" Target="fonts/font14.fntdata" /><Relationship Id="rId33" Type="http://schemas.openxmlformats.org/officeDocument/2006/relationships/font" Target="fonts/font15.fntdata" /><Relationship Id="rId34" Type="http://schemas.openxmlformats.org/officeDocument/2006/relationships/font" Target="fonts/font16.fntdata" /><Relationship Id="rId35" Type="http://schemas.openxmlformats.org/officeDocument/2006/relationships/font" Target="fonts/font17.fntdata" /><Relationship Id="rId36" Type="http://schemas.openxmlformats.org/officeDocument/2006/relationships/font" Target="fonts/font18.fntdata" /><Relationship Id="rId37" Type="http://schemas.openxmlformats.org/officeDocument/2006/relationships/font" Target="fonts/font19.fntdata" /><Relationship Id="rId38" Type="http://schemas.openxmlformats.org/officeDocument/2006/relationships/font" Target="fonts/font20.fntdata" /><Relationship Id="rId39" Type="http://schemas.openxmlformats.org/officeDocument/2006/relationships/font" Target="fonts/font21.fntdata" /><Relationship Id="rId4" Type="http://schemas.openxmlformats.org/officeDocument/2006/relationships/slideMaster" Target="slideMasters/slideMaster4.xml" /><Relationship Id="rId40" Type="http://schemas.openxmlformats.org/officeDocument/2006/relationships/font" Target="fonts/font22.fntdata" /><Relationship Id="rId41" Type="http://schemas.openxmlformats.org/officeDocument/2006/relationships/font" Target="fonts/font23.fntdata" /><Relationship Id="rId42" Type="http://schemas.openxmlformats.org/officeDocument/2006/relationships/font" Target="fonts/font24.fntdata" /><Relationship Id="rId43" Type="http://schemas.openxmlformats.org/officeDocument/2006/relationships/font" Target="fonts/font25.fntdata" /><Relationship Id="rId44" Type="http://schemas.openxmlformats.org/officeDocument/2006/relationships/font" Target="fonts/font26.fntdata" /><Relationship Id="rId45" Type="http://schemas.openxmlformats.org/officeDocument/2006/relationships/font" Target="fonts/font27.fntdata" /><Relationship Id="rId46" Type="http://schemas.openxmlformats.org/officeDocument/2006/relationships/font" Target="fonts/font28.fntdata" /><Relationship Id="rId47" Type="http://schemas.openxmlformats.org/officeDocument/2006/relationships/presProps" Target="presProps.xml" /><Relationship Id="rId48" Type="http://schemas.openxmlformats.org/officeDocument/2006/relationships/viewProps" Target="viewProps.xml" /><Relationship Id="rId49" Type="http://schemas.openxmlformats.org/officeDocument/2006/relationships/theme" Target="theme/theme1.xml" /><Relationship Id="rId5" Type="http://schemas.openxmlformats.org/officeDocument/2006/relationships/slideMaster" Target="slideMasters/slideMaster5.xml" /><Relationship Id="rId50" Type="http://schemas.openxmlformats.org/officeDocument/2006/relationships/tableStyles" Target="tableStyles.xml" /><Relationship Id="rId6" Type="http://schemas.openxmlformats.org/officeDocument/2006/relationships/slideMaster" Target="slideMasters/slideMaster6.xml" /><Relationship Id="rId7" Type="http://schemas.openxmlformats.org/officeDocument/2006/relationships/slideMaster" Target="slideMasters/slideMaster7.xml" /><Relationship Id="rId8" Type="http://schemas.openxmlformats.org/officeDocument/2006/relationships/slideMaster" Target="slideMasters/slideMaster8.xml" /><Relationship Id="rId9" Type="http://schemas.openxmlformats.org/officeDocument/2006/relationships/slideMaster" Target="slideMasters/slideMaster9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6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7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8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9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77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556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33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11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891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66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44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22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C32EBDA-C381-435E-8BB8-680C9ACDD097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7DA5B47B-3321-448C-9244-8FCF1A486F41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/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710A99C-1F2F-45D6-93F0-AB056CA2E24A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27.02.2014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27.02.2014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27.02.2014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27.02.2014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27.02.2014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27.02.2014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27.02.2014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27.02.2014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2AA2B16-B85F-4693-84C9-1535D5BA7B9F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>
            <a:lvl1pPr algn="l">
              <a:defRPr sz="3306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1pPr>
            <a:lvl2pPr marL="377825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2pPr>
            <a:lvl3pPr marL="755650" indent="0">
              <a:buNone/>
              <a:defRPr sz="1322">
                <a:solidFill>
                  <a:schemeClr val="tx1">
                    <a:tint val="75000"/>
                  </a:schemeClr>
                </a:solidFill>
              </a:defRPr>
            </a:lvl3pPr>
            <a:lvl4pPr marL="1133475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4pPr>
            <a:lvl5pPr marL="1511300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5pPr>
            <a:lvl6pPr marL="1889125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6pPr>
            <a:lvl7pPr marL="2266950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7pPr>
            <a:lvl8pPr marL="2644775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8pPr>
            <a:lvl9pPr marL="3022600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AA11373-C9D9-4BFE-8BEF-6C1066DE6197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>
            <a:lvl1pPr>
              <a:defRPr sz="2314"/>
            </a:lvl1pPr>
            <a:lvl2pPr>
              <a:defRPr sz="1983"/>
            </a:lvl2pPr>
            <a:lvl3pPr>
              <a:defRPr sz="1653"/>
            </a:lvl3pPr>
            <a:lvl4pPr>
              <a:defRPr sz="1488"/>
            </a:lvl4pPr>
            <a:lvl5pPr>
              <a:defRPr sz="1488"/>
            </a:lvl5pPr>
            <a:lvl6pPr>
              <a:defRPr sz="1488"/>
            </a:lvl6pPr>
            <a:lvl7pPr>
              <a:defRPr sz="1488"/>
            </a:lvl7pPr>
            <a:lvl8pPr>
              <a:defRPr sz="1488"/>
            </a:lvl8pPr>
            <a:lvl9pPr>
              <a:defRPr sz="1488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314"/>
            </a:lvl1pPr>
            <a:lvl2pPr>
              <a:defRPr sz="1983"/>
            </a:lvl2pPr>
            <a:lvl3pPr>
              <a:defRPr sz="1653"/>
            </a:lvl3pPr>
            <a:lvl4pPr>
              <a:defRPr sz="1488"/>
            </a:lvl4pPr>
            <a:lvl5pPr>
              <a:defRPr sz="1488"/>
            </a:lvl5pPr>
            <a:lvl6pPr>
              <a:defRPr sz="1488"/>
            </a:lvl6pPr>
            <a:lvl7pPr>
              <a:defRPr sz="1488"/>
            </a:lvl7pPr>
            <a:lvl8pPr>
              <a:defRPr sz="1488"/>
            </a:lvl8pPr>
            <a:lvl9pPr>
              <a:defRPr sz="1488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6BB997E7-7017-4E72-B2A0-D28B0EC8192F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1983" b="1"/>
            </a:lvl1pPr>
            <a:lvl2pPr marL="377825" indent="0">
              <a:buNone/>
              <a:defRPr sz="1653" b="1"/>
            </a:lvl2pPr>
            <a:lvl3pPr marL="755650" indent="0">
              <a:buNone/>
              <a:defRPr sz="1488" b="1"/>
            </a:lvl3pPr>
            <a:lvl4pPr marL="1133475" indent="0">
              <a:buNone/>
              <a:defRPr sz="1322" b="1"/>
            </a:lvl4pPr>
            <a:lvl5pPr marL="1511300" indent="0">
              <a:buNone/>
              <a:defRPr sz="1322" b="1"/>
            </a:lvl5pPr>
            <a:lvl6pPr marL="1889125" indent="0">
              <a:buNone/>
              <a:defRPr sz="1322" b="1"/>
            </a:lvl6pPr>
            <a:lvl7pPr marL="2266950" indent="0">
              <a:buNone/>
              <a:defRPr sz="1322" b="1"/>
            </a:lvl7pPr>
            <a:lvl8pPr marL="2644775" indent="0">
              <a:buNone/>
              <a:defRPr sz="1322" b="1"/>
            </a:lvl8pPr>
            <a:lvl9pPr marL="3022600" indent="0">
              <a:buNone/>
              <a:defRPr sz="1322" b="1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1983"/>
            </a:lvl1pPr>
            <a:lvl2pPr>
              <a:defRPr sz="1653"/>
            </a:lvl2pPr>
            <a:lvl3pPr>
              <a:defRPr sz="1488"/>
            </a:lvl3pPr>
            <a:lvl4pPr>
              <a:defRPr sz="1322"/>
            </a:lvl4pPr>
            <a:lvl5pPr>
              <a:defRPr sz="1322"/>
            </a:lvl5pPr>
            <a:lvl6pPr>
              <a:defRPr sz="1322"/>
            </a:lvl6pPr>
            <a:lvl7pPr>
              <a:defRPr sz="1322"/>
            </a:lvl7pPr>
            <a:lvl8pPr>
              <a:defRPr sz="1322"/>
            </a:lvl8pPr>
            <a:lvl9pPr>
              <a:defRPr sz="1322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 anchor="b"/>
          <a:lstStyle>
            <a:lvl1pPr marL="0" indent="0">
              <a:buNone/>
              <a:defRPr sz="1983" b="1"/>
            </a:lvl1pPr>
            <a:lvl2pPr marL="377825" indent="0">
              <a:buNone/>
              <a:defRPr sz="1653" b="1"/>
            </a:lvl2pPr>
            <a:lvl3pPr marL="755650" indent="0">
              <a:buNone/>
              <a:defRPr sz="1488" b="1"/>
            </a:lvl3pPr>
            <a:lvl4pPr marL="1133475" indent="0">
              <a:buNone/>
              <a:defRPr sz="1322" b="1"/>
            </a:lvl4pPr>
            <a:lvl5pPr marL="1511300" indent="0">
              <a:buNone/>
              <a:defRPr sz="1322" b="1"/>
            </a:lvl5pPr>
            <a:lvl6pPr marL="1889125" indent="0">
              <a:buNone/>
              <a:defRPr sz="1322" b="1"/>
            </a:lvl6pPr>
            <a:lvl7pPr marL="2266950" indent="0">
              <a:buNone/>
              <a:defRPr sz="1322" b="1"/>
            </a:lvl7pPr>
            <a:lvl8pPr marL="2644775" indent="0">
              <a:buNone/>
              <a:defRPr sz="1322" b="1"/>
            </a:lvl8pPr>
            <a:lvl9pPr marL="3022600" indent="0">
              <a:buNone/>
              <a:defRPr sz="1322" b="1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>
            <a:lvl1pPr>
              <a:defRPr sz="1983"/>
            </a:lvl1pPr>
            <a:lvl2pPr>
              <a:defRPr sz="1653"/>
            </a:lvl2pPr>
            <a:lvl3pPr>
              <a:defRPr sz="1488"/>
            </a:lvl3pPr>
            <a:lvl4pPr>
              <a:defRPr sz="1322"/>
            </a:lvl4pPr>
            <a:lvl5pPr>
              <a:defRPr sz="1322"/>
            </a:lvl5pPr>
            <a:lvl6pPr>
              <a:defRPr sz="1322"/>
            </a:lvl6pPr>
            <a:lvl7pPr>
              <a:defRPr sz="1322"/>
            </a:lvl7pPr>
            <a:lvl8pPr>
              <a:defRPr sz="1322"/>
            </a:lvl8pPr>
            <a:lvl9pPr>
              <a:defRPr sz="1322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5"/>
          </p:nvPr>
        </p:nvSpPr>
        <p:spPr/>
        <p:txBody>
          <a:bodyPr/>
          <a:lstStyle/>
          <a:p>
            <a:fld id="{4399D228-D6F2-48A2-87F9-7FDA933EAD1A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"/>
          </p:nvPr>
        </p:nvSpPr>
        <p:spPr/>
        <p:txBody>
          <a:bodyPr/>
          <a:lstStyle/>
          <a:p>
            <a:fld id="{29BD5F94-B35F-473D-92B2-0CC562FBAB24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fld id="{C0E21FCE-7910-41BC-BBB1-7BAB7AAD8F99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165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644"/>
            </a:lvl1pPr>
            <a:lvl2pPr>
              <a:defRPr sz="2314"/>
            </a:lvl2pPr>
            <a:lvl3pPr>
              <a:defRPr sz="1983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157"/>
            </a:lvl1pPr>
            <a:lvl2pPr marL="377825" indent="0">
              <a:buNone/>
              <a:defRPr sz="992"/>
            </a:lvl2pPr>
            <a:lvl3pPr marL="755650" indent="0">
              <a:buNone/>
              <a:defRPr sz="826"/>
            </a:lvl3pPr>
            <a:lvl4pPr marL="1133475" indent="0">
              <a:buNone/>
              <a:defRPr sz="744"/>
            </a:lvl4pPr>
            <a:lvl5pPr marL="1511300" indent="0">
              <a:buNone/>
              <a:defRPr sz="744"/>
            </a:lvl5pPr>
            <a:lvl6pPr marL="1889125" indent="0">
              <a:buNone/>
              <a:defRPr sz="744"/>
            </a:lvl6pPr>
            <a:lvl7pPr marL="2266950" indent="0">
              <a:buNone/>
              <a:defRPr sz="744"/>
            </a:lvl7pPr>
            <a:lvl8pPr marL="2644775" indent="0">
              <a:buNone/>
              <a:defRPr sz="744"/>
            </a:lvl8pPr>
            <a:lvl9pPr marL="3022600" indent="0">
              <a:buNone/>
              <a:defRPr sz="744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C7E0700A-B565-4231-B87F-9CDE9CF6EDBB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165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  <p:txBody>
          <a:bodyPr/>
          <a:lstStyle>
            <a:lvl1pPr marL="0" indent="0">
              <a:buNone/>
              <a:defRPr sz="2644"/>
            </a:lvl1pPr>
            <a:lvl2pPr marL="377825" indent="0">
              <a:buNone/>
              <a:defRPr sz="2314"/>
            </a:lvl2pPr>
            <a:lvl3pPr marL="755650" indent="0">
              <a:buNone/>
              <a:defRPr sz="1983"/>
            </a:lvl3pPr>
            <a:lvl4pPr marL="1133475" indent="0">
              <a:buNone/>
              <a:defRPr sz="1653"/>
            </a:lvl4pPr>
            <a:lvl5pPr marL="1511300" indent="0">
              <a:buNone/>
              <a:defRPr sz="1653"/>
            </a:lvl5pPr>
            <a:lvl6pPr marL="1889125" indent="0">
              <a:buNone/>
              <a:defRPr sz="1653"/>
            </a:lvl6pPr>
            <a:lvl7pPr marL="2266950" indent="0">
              <a:buNone/>
              <a:defRPr sz="1653"/>
            </a:lvl7pPr>
            <a:lvl8pPr marL="2644775" indent="0">
              <a:buNone/>
              <a:defRPr sz="1653"/>
            </a:lvl8pPr>
            <a:lvl9pPr marL="3022600" indent="0">
              <a:buNone/>
              <a:defRPr sz="165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157"/>
            </a:lvl1pPr>
            <a:lvl2pPr marL="377825" indent="0">
              <a:buNone/>
              <a:defRPr sz="992"/>
            </a:lvl2pPr>
            <a:lvl3pPr marL="755650" indent="0">
              <a:buNone/>
              <a:defRPr sz="826"/>
            </a:lvl3pPr>
            <a:lvl4pPr marL="1133475" indent="0">
              <a:buNone/>
              <a:defRPr sz="744"/>
            </a:lvl4pPr>
            <a:lvl5pPr marL="1511300" indent="0">
              <a:buNone/>
              <a:defRPr sz="744"/>
            </a:lvl5pPr>
            <a:lvl6pPr marL="1889125" indent="0">
              <a:buNone/>
              <a:defRPr sz="744"/>
            </a:lvl6pPr>
            <a:lvl7pPr marL="2266950" indent="0">
              <a:buNone/>
              <a:defRPr sz="744"/>
            </a:lvl7pPr>
            <a:lvl8pPr marL="2644775" indent="0">
              <a:buNone/>
              <a:defRPr sz="744"/>
            </a:lvl8pPr>
            <a:lvl9pPr marL="3022600" indent="0">
              <a:buNone/>
              <a:defRPr sz="744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B036641D-D4F8-4E7F-8D55-BAEBE8A3DB87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theme" Target="../theme/theme2.xml" /></Relationships>
</file>

<file path=ppt/slideMasters/_rels/slideMaster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theme" Target="../theme/theme3.xml" /></Relationships>
</file>

<file path=ppt/slideMasters/_rels/slideMaster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theme" Target="../theme/theme4.xml" /></Relationships>
</file>

<file path=ppt/slideMasters/_rels/slideMaster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Relationship Id="rId2" Type="http://schemas.openxmlformats.org/officeDocument/2006/relationships/theme" Target="../theme/theme5.xml" /></Relationships>
</file>

<file path=ppt/slideMasters/_rels/slideMaster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 /><Relationship Id="rId2" Type="http://schemas.openxmlformats.org/officeDocument/2006/relationships/theme" Target="../theme/theme6.xml" /></Relationships>
</file>

<file path=ppt/slideMasters/_rels/slideMaster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Relationship Id="rId2" Type="http://schemas.openxmlformats.org/officeDocument/2006/relationships/theme" Target="../theme/theme7.xml" /></Relationships>
</file>

<file path=ppt/slideMasters/_rels/slideMaster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theme" Target="../theme/theme8.xml" /></Relationships>
</file>

<file path=ppt/slideMasters/_rels/slideMaster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theme" Target="../theme/theme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7825" y="410431"/>
            <a:ext cx="6800850" cy="17081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7825" y="2391410"/>
            <a:ext cx="6800850" cy="6763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7825" y="9499212"/>
            <a:ext cx="1763183" cy="545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04" y="9499212"/>
            <a:ext cx="2392892" cy="545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15492" y="9499212"/>
            <a:ext cx="1763183" cy="545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algn="ctr" defTabSz="755650" rtl="0" eaLnBrk="1" latinLnBrk="0" hangingPunct="1">
        <a:spcBef>
          <a:spcPct val="0"/>
        </a:spcBef>
        <a:buNone/>
        <a:defRPr sz="363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3369" indent="-283369" algn="l" defTabSz="755650" rtl="0" eaLnBrk="1" latinLnBrk="0" hangingPunct="1">
        <a:spcBef>
          <a:spcPct val="20000"/>
        </a:spcBef>
        <a:buFont typeface="Arial" pitchFamily="34" charset="0"/>
        <a:buChar char="•"/>
        <a:defRPr sz="2644" kern="1200">
          <a:solidFill>
            <a:schemeClr val="tx1"/>
          </a:solidFill>
          <a:latin typeface="+mn-lt"/>
          <a:ea typeface="+mn-ea"/>
          <a:cs typeface="+mn-cs"/>
        </a:defRPr>
      </a:lvl1pPr>
      <a:lvl2pPr marL="613966" indent="-236141" algn="l" defTabSz="755650" rtl="0" eaLnBrk="1" latinLnBrk="0" hangingPunct="1">
        <a:spcBef>
          <a:spcPct val="20000"/>
        </a:spcBef>
        <a:buFont typeface="Arial" pitchFamily="34" charset="0"/>
        <a:buChar char="–"/>
        <a:defRPr sz="2314" kern="1200">
          <a:solidFill>
            <a:schemeClr val="tx1"/>
          </a:solidFill>
          <a:latin typeface="+mn-lt"/>
          <a:ea typeface="+mn-ea"/>
          <a:cs typeface="+mn-cs"/>
        </a:defRPr>
      </a:lvl2pPr>
      <a:lvl3pPr marL="944562" indent="-188912" algn="l" defTabSz="755650" rtl="0" eaLnBrk="1" latinLnBrk="0" hangingPunct="1">
        <a:spcBef>
          <a:spcPct val="20000"/>
        </a:spcBef>
        <a:buFont typeface="Arial" pitchFamily="34" charset="0"/>
        <a:buChar char="•"/>
        <a:defRPr sz="1983" kern="1200">
          <a:solidFill>
            <a:schemeClr val="tx1"/>
          </a:solidFill>
          <a:latin typeface="+mn-lt"/>
          <a:ea typeface="+mn-ea"/>
          <a:cs typeface="+mn-cs"/>
        </a:defRPr>
      </a:lvl3pPr>
      <a:lvl4pPr marL="1322388" indent="-188912" algn="l" defTabSz="755650" rtl="0" eaLnBrk="1" latinLnBrk="0" hangingPunct="1">
        <a:spcBef>
          <a:spcPct val="20000"/>
        </a:spcBef>
        <a:buFont typeface="Arial" pitchFamily="34" charset="0"/>
        <a:buChar char="–"/>
        <a:defRPr sz="1653" kern="1200">
          <a:solidFill>
            <a:schemeClr val="tx1"/>
          </a:solidFill>
          <a:latin typeface="+mn-lt"/>
          <a:ea typeface="+mn-ea"/>
          <a:cs typeface="+mn-cs"/>
        </a:defRPr>
      </a:lvl4pPr>
      <a:lvl5pPr marL="1700212" indent="-188912" algn="l" defTabSz="755650" rtl="0" eaLnBrk="1" latinLnBrk="0" hangingPunct="1">
        <a:spcBef>
          <a:spcPct val="20000"/>
        </a:spcBef>
        <a:buFont typeface="Arial" pitchFamily="34" charset="0"/>
        <a:buChar char="»"/>
        <a:defRPr sz="1653" kern="1200">
          <a:solidFill>
            <a:schemeClr val="tx1"/>
          </a:solidFill>
          <a:latin typeface="+mn-lt"/>
          <a:ea typeface="+mn-ea"/>
          <a:cs typeface="+mn-cs"/>
        </a:defRPr>
      </a:lvl5pPr>
      <a:lvl6pPr marL="2078038" indent="-188912" algn="l" defTabSz="755650" rtl="0" eaLnBrk="1" latinLnBrk="0" hangingPunct="1">
        <a:spcBef>
          <a:spcPct val="20000"/>
        </a:spcBef>
        <a:buFont typeface="Arial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6pPr>
      <a:lvl7pPr marL="2455862" indent="-188912" algn="l" defTabSz="755650" rtl="0" eaLnBrk="1" latinLnBrk="0" hangingPunct="1">
        <a:spcBef>
          <a:spcPct val="20000"/>
        </a:spcBef>
        <a:buFont typeface="Arial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7pPr>
      <a:lvl8pPr marL="2833688" indent="-188912" algn="l" defTabSz="755650" rtl="0" eaLnBrk="1" latinLnBrk="0" hangingPunct="1">
        <a:spcBef>
          <a:spcPct val="20000"/>
        </a:spcBef>
        <a:buFont typeface="Arial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8pPr>
      <a:lvl9pPr marL="3211512" indent="-188912" algn="l" defTabSz="755650" rtl="0" eaLnBrk="1" latinLnBrk="0" hangingPunct="1">
        <a:spcBef>
          <a:spcPct val="20000"/>
        </a:spcBef>
        <a:buFont typeface="Arial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65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825" algn="l" defTabSz="75565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650" algn="l" defTabSz="75565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475" algn="l" defTabSz="75565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300" algn="l" defTabSz="75565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125" algn="l" defTabSz="75565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6950" algn="l" defTabSz="75565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4775" algn="l" defTabSz="75565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2600" algn="l" defTabSz="75565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t>В‹#В›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ransition/>
  <p:timing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t>В‹#В›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ransition/>
  <p:timing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t>В‹#В›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ransition/>
  <p:timing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t>В‹#В›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transition/>
  <p:timing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t>В‹#В›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ransition/>
  <p:timing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t>В‹#В›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transition/>
  <p:timing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t>В‹#В›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ransition/>
  <p:timing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t>В‹#В›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ransition/>
  <p:timing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1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image" Target="../media/image2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image" Target="../media/image3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Relationship Id="rId2" Type="http://schemas.openxmlformats.org/officeDocument/2006/relationships/image" Target="../media/image4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 /><Relationship Id="rId2" Type="http://schemas.openxmlformats.org/officeDocument/2006/relationships/image" Target="../media/image5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Relationship Id="rId2" Type="http://schemas.openxmlformats.org/officeDocument/2006/relationships/image" Target="../media/image6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7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image" Target="../media/image8.jpe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object 1"/>
          <p:cNvSpPr/>
          <p:nvPr/>
        </p:nvSpPr>
        <p:spPr>
          <a:xfrm>
            <a:off x="0" y="0"/>
            <a:ext cx="7556500" cy="102489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1499858" y="699575"/>
            <a:ext cx="4624611" cy="25692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11932" marR="0">
              <a:lnSpc>
                <a:spcPts val="5608"/>
              </a:lnSpc>
              <a:spcBef>
                <a:spcPct val="0"/>
              </a:spcBef>
              <a:spcAft>
                <a:spcPct val="0"/>
              </a:spcAft>
            </a:pPr>
            <a:r>
              <a:rPr sz="4000">
                <a:solidFill>
                  <a:srgbClr val="FFFFFF"/>
                </a:solidFill>
                <a:latin typeface="HOELLU+PingFang-SC-Bold"/>
                <a:cs typeface="HOELLU+PingFang-SC-Bold"/>
              </a:rPr>
              <a:t>Unitree</a:t>
            </a:r>
            <a:r>
              <a:rPr sz="4000" spc="334">
                <a:solidFill>
                  <a:srgbClr val="FFFFFF"/>
                </a:solidFill>
                <a:latin typeface="HOELLU+PingFang-SC-Bold"/>
                <a:cs typeface="HOELLU+PingFang-SC-Bold"/>
              </a:rPr>
              <a:t> </a:t>
            </a:r>
            <a:r>
              <a:rPr sz="4000">
                <a:solidFill>
                  <a:srgbClr val="FFFFFF"/>
                </a:solidFill>
                <a:latin typeface="HOELLU+PingFang-SC-Bold"/>
                <a:cs typeface="HOELLU+PingFang-SC-Bold"/>
              </a:rPr>
              <a:t>Go2</a:t>
            </a:r>
          </a:p>
          <a:p>
            <a:pPr marL="0" marR="0">
              <a:lnSpc>
                <a:spcPts val="6137"/>
              </a:lnSpc>
              <a:spcBef>
                <a:spcPts val="1560"/>
              </a:spcBef>
              <a:spcAft>
                <a:spcPct val="0"/>
              </a:spcAft>
            </a:pPr>
            <a:r>
              <a:rPr sz="4400" spc="421">
                <a:solidFill>
                  <a:srgbClr val="FFFFFF"/>
                </a:solidFill>
                <a:latin typeface="RSGRTV+PingFang-SC-Heavy"/>
                <a:cs typeface="RSGRTV+PingFang-SC-Heavy"/>
              </a:rPr>
              <a:t>具身智能</a:t>
            </a:r>
            <a:r>
              <a:rPr sz="4400" spc="432">
                <a:solidFill>
                  <a:srgbClr val="FFFFFF"/>
                </a:solidFill>
                <a:latin typeface="RSGRTV+PingFang-SC-Heavy"/>
                <a:cs typeface="RSGRTV+PingFang-SC-Heavy"/>
              </a:rPr>
              <a:t> </a:t>
            </a:r>
            <a:r>
              <a:rPr sz="4400" spc="421">
                <a:solidFill>
                  <a:srgbClr val="FFFFFF"/>
                </a:solidFill>
                <a:latin typeface="RSGRTV+PingFang-SC-Heavy"/>
                <a:cs typeface="RSGRTV+PingFang-SC-Heavy"/>
              </a:rPr>
              <a:t>新物种</a:t>
            </a:r>
          </a:p>
          <a:p>
            <a:pPr marL="1577807" marR="0">
              <a:lnSpc>
                <a:spcPts val="2239"/>
              </a:lnSpc>
              <a:spcBef>
                <a:spcPts val="4384"/>
              </a:spcBef>
              <a:spcAft>
                <a:spcPct val="0"/>
              </a:spcAft>
            </a:pPr>
            <a:r>
              <a:rPr sz="1600" spc="160">
                <a:solidFill>
                  <a:srgbClr val="FFFFFF"/>
                </a:solidFill>
                <a:latin typeface="UQKIWO+PingFang-SC-Medium"/>
                <a:cs typeface="UQKIWO+PingFang-SC-Medium"/>
              </a:rPr>
              <a:t>进化永无止境</a:t>
            </a:r>
          </a:p>
        </p:txBody>
      </p:sp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" name="object 1"/>
          <p:cNvSpPr/>
          <p:nvPr/>
        </p:nvSpPr>
        <p:spPr>
          <a:xfrm>
            <a:off x="0" y="0"/>
            <a:ext cx="7556500" cy="102489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900273" y="471713"/>
            <a:ext cx="2931414" cy="411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939"/>
              </a:lnSpc>
              <a:spcBef>
                <a:spcPct val="0"/>
              </a:spcBef>
              <a:spcAft>
                <a:spcPct val="0"/>
              </a:spcAft>
            </a:pPr>
            <a:r>
              <a:rPr sz="2100" spc="20">
                <a:solidFill>
                  <a:srgbClr val="FFFFFF"/>
                </a:solidFill>
                <a:latin typeface="IGDODS+PingFang-SC-Heavy"/>
                <a:cs typeface="IGDODS+PingFang-SC-Heavy"/>
              </a:rPr>
              <a:t>标配4D超广角激光雷达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866177" y="7770784"/>
            <a:ext cx="686815" cy="393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</a:pPr>
            <a:r>
              <a:rPr sz="2000" spc="20">
                <a:solidFill>
                  <a:srgbClr val="FFFFFF"/>
                </a:solidFill>
                <a:latin typeface="IGDODS+PingFang-SC-Heavy"/>
                <a:cs typeface="IGDODS+PingFang-SC-Heavy"/>
              </a:rPr>
              <a:t>20m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747379" y="8193590"/>
            <a:ext cx="92557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400"/>
              </a:lnSpc>
              <a:spcBef>
                <a:spcPct val="0"/>
              </a:spcBef>
              <a:spcAft>
                <a:spcPct val="0"/>
              </a:spcAft>
            </a:pPr>
            <a:r>
              <a:rPr sz="1000" spc="10">
                <a:solidFill>
                  <a:srgbClr val="DCDCDD"/>
                </a:solidFill>
                <a:latin typeface="IAHJWT+PingFang-SC-Medium"/>
                <a:cs typeface="IAHJWT+PingFang-SC-Medium"/>
              </a:rPr>
              <a:t>@90%反射率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14700" y="8645814"/>
            <a:ext cx="459739" cy="393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</a:pPr>
            <a:r>
              <a:rPr sz="2000" spc="20">
                <a:solidFill>
                  <a:srgbClr val="FFFFFF"/>
                </a:solidFill>
                <a:latin typeface="IGDODS+PingFang-SC-Heavy"/>
                <a:cs typeface="IGDODS+PingFang-SC-Heavy"/>
              </a:rPr>
              <a:t>21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631988" y="8645814"/>
            <a:ext cx="1154938" cy="393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</a:pPr>
            <a:r>
              <a:rPr sz="2000" spc="20">
                <a:solidFill>
                  <a:srgbClr val="FFFFFF"/>
                </a:solidFill>
                <a:latin typeface="IGDODS+PingFang-SC-Heavy"/>
                <a:cs typeface="IGDODS+PingFang-SC-Heavy"/>
              </a:rPr>
              <a:t>100Klux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813928" y="9041062"/>
            <a:ext cx="792479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400"/>
              </a:lnSpc>
              <a:spcBef>
                <a:spcPct val="0"/>
              </a:spcBef>
              <a:spcAft>
                <a:spcPct val="0"/>
              </a:spcAft>
            </a:pPr>
            <a:r>
              <a:rPr sz="1000" spc="10">
                <a:solidFill>
                  <a:srgbClr val="DCDCDD"/>
                </a:solidFill>
                <a:latin typeface="IAHJWT+PingFang-SC-Medium"/>
                <a:cs typeface="IAHJWT+PingFang-SC-Medium"/>
              </a:rPr>
              <a:t>抗强光能力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14858" y="9614668"/>
            <a:ext cx="1040752" cy="162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980"/>
              </a:lnSpc>
              <a:spcBef>
                <a:spcPct val="0"/>
              </a:spcBef>
              <a:spcAft>
                <a:spcPct val="0"/>
              </a:spcAft>
            </a:pPr>
            <a:r>
              <a:rPr sz="700">
                <a:solidFill>
                  <a:srgbClr val="FFFFFF"/>
                </a:solidFill>
                <a:latin typeface="DDIRHP+PingFang-SC-Bold"/>
                <a:cs typeface="DDIRHP+PingFang-SC-Bold"/>
              </a:rPr>
              <a:t>※人眼安全等级：Clas</a:t>
            </a: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3" name="object 1"/>
          <p:cNvSpPr/>
          <p:nvPr/>
        </p:nvSpPr>
        <p:spPr>
          <a:xfrm>
            <a:off x="0" y="0"/>
            <a:ext cx="7556500" cy="102489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936439" y="448453"/>
            <a:ext cx="1496567" cy="411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939"/>
              </a:lnSpc>
              <a:spcBef>
                <a:spcPct val="0"/>
              </a:spcBef>
              <a:spcAft>
                <a:spcPct val="0"/>
              </a:spcAft>
            </a:pPr>
            <a:r>
              <a:rPr sz="2100" spc="20">
                <a:solidFill>
                  <a:srgbClr val="FFFFFF"/>
                </a:solidFill>
                <a:latin typeface="FHLVFU+PingFang-SC-Heavy"/>
                <a:cs typeface="FHLVFU+PingFang-SC-Heavy"/>
              </a:rPr>
              <a:t>智能新伙伴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60077" y="1470305"/>
            <a:ext cx="66040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400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MOMQNC+PingFang-SC-Bold"/>
                <a:cs typeface="MOMQNC+PingFang-SC-Bold"/>
              </a:rPr>
              <a:t>伴随模组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537780" y="1506482"/>
            <a:ext cx="104140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400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MOMQNC+PingFang-SC-Bold"/>
                <a:cs typeface="MOMQNC+PingFang-SC-Bold"/>
              </a:rPr>
              <a:t>语音对讲麦克风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360187" y="1506482"/>
            <a:ext cx="142240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400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MOMQNC+PingFang-SC-Bold"/>
                <a:cs typeface="MOMQNC+PingFang-SC-Bold"/>
              </a:rPr>
              <a:t>硬件升级，更稳、更强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60077" y="1704447"/>
            <a:ext cx="1270000" cy="3200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119"/>
              </a:lnSpc>
              <a:spcBef>
                <a:spcPct val="0"/>
              </a:spcBef>
              <a:spcAft>
                <a:spcPct val="0"/>
              </a:spcAft>
            </a:pPr>
            <a:r>
              <a:rPr sz="800">
                <a:solidFill>
                  <a:srgbClr val="DCDCDD"/>
                </a:solidFill>
                <a:latin typeface="LMJPVN+PingFang-SC-Medium"/>
                <a:cs typeface="LMJPVN+PingFang-SC-Medium"/>
              </a:rPr>
              <a:t>伴随遥控器及智能伴随，</a:t>
            </a:r>
          </a:p>
          <a:p>
            <a:pPr marL="0" marR="0">
              <a:lnSpc>
                <a:spcPts val="1100"/>
              </a:lnSpc>
              <a:spcBef>
                <a:spcPct val="0"/>
              </a:spcBef>
              <a:spcAft>
                <a:spcPct val="0"/>
              </a:spcAft>
            </a:pPr>
            <a:r>
              <a:rPr sz="800">
                <a:solidFill>
                  <a:srgbClr val="DCDCDD"/>
                </a:solidFill>
                <a:latin typeface="LMJPVN+PingFang-SC-Medium"/>
                <a:cs typeface="LMJPVN+PingFang-SC-Medium"/>
              </a:rPr>
              <a:t>任你选择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537780" y="1740637"/>
            <a:ext cx="1270000" cy="1803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119"/>
              </a:lnSpc>
              <a:spcBef>
                <a:spcPct val="0"/>
              </a:spcBef>
              <a:spcAft>
                <a:spcPct val="0"/>
              </a:spcAft>
            </a:pPr>
            <a:r>
              <a:rPr sz="800">
                <a:solidFill>
                  <a:srgbClr val="DCDCDD"/>
                </a:solidFill>
                <a:latin typeface="LMJPVN+PingFang-SC-Medium"/>
                <a:cs typeface="LMJPVN+PingFang-SC-Medium"/>
              </a:rPr>
              <a:t>无限场景，让沟通更有效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532295" y="1740625"/>
            <a:ext cx="1250289" cy="3200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119"/>
              </a:lnSpc>
              <a:spcBef>
                <a:spcPct val="0"/>
              </a:spcBef>
              <a:spcAft>
                <a:spcPct val="0"/>
              </a:spcAft>
            </a:pPr>
            <a:r>
              <a:rPr sz="800">
                <a:solidFill>
                  <a:srgbClr val="DCDCDD"/>
                </a:solidFill>
                <a:latin typeface="LMJPVN+PingFang-SC-Medium"/>
                <a:cs typeface="LMJPVN+PingFang-SC-Medium"/>
              </a:rPr>
              <a:t>·3D激光雷达，建图避障</a:t>
            </a:r>
          </a:p>
          <a:p>
            <a:pPr marL="532079" marR="0">
              <a:lnSpc>
                <a:spcPts val="1100"/>
              </a:lnSpc>
              <a:spcBef>
                <a:spcPct val="0"/>
              </a:spcBef>
              <a:spcAft>
                <a:spcPct val="0"/>
              </a:spcAft>
            </a:pPr>
            <a:r>
              <a:rPr sz="800">
                <a:solidFill>
                  <a:srgbClr val="DCDCDD"/>
                </a:solidFill>
                <a:latin typeface="LMJPVN+PingFang-SC-Medium"/>
                <a:cs typeface="LMJPVN+PingFang-SC-Medium"/>
              </a:rPr>
              <a:t>·4G ESIM卡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934021" y="2020025"/>
            <a:ext cx="848562" cy="1803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119"/>
              </a:lnSpc>
              <a:spcBef>
                <a:spcPct val="0"/>
              </a:spcBef>
              <a:spcAft>
                <a:spcPct val="0"/>
              </a:spcAft>
            </a:pPr>
            <a:r>
              <a:rPr sz="800">
                <a:solidFill>
                  <a:srgbClr val="DCDCDD"/>
                </a:solidFill>
                <a:latin typeface="LMJPVN+PingFang-SC-Medium"/>
                <a:cs typeface="LMJPVN+PingFang-SC-Medium"/>
              </a:rPr>
              <a:t>·WiFi 双频无线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227442" y="2159725"/>
            <a:ext cx="555142" cy="1803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119"/>
              </a:lnSpc>
              <a:spcBef>
                <a:spcPct val="0"/>
              </a:spcBef>
              <a:spcAft>
                <a:spcPct val="0"/>
              </a:spcAft>
            </a:pPr>
            <a:r>
              <a:rPr sz="800">
                <a:solidFill>
                  <a:srgbClr val="DCDCDD"/>
                </a:solidFill>
                <a:latin typeface="LMJPVN+PingFang-SC-Medium"/>
                <a:cs typeface="LMJPVN+PingFang-SC-Medium"/>
              </a:rPr>
              <a:t>·蓝牙5.2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410984" y="2299425"/>
            <a:ext cx="1371600" cy="1803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119"/>
              </a:lnSpc>
              <a:spcBef>
                <a:spcPct val="0"/>
              </a:spcBef>
              <a:spcAft>
                <a:spcPct val="0"/>
              </a:spcAft>
            </a:pPr>
            <a:r>
              <a:rPr sz="800">
                <a:solidFill>
                  <a:srgbClr val="DCDCDD"/>
                </a:solidFill>
                <a:latin typeface="LMJPVN+PingFang-SC-Medium"/>
                <a:cs typeface="LMJPVN+PingFang-SC-Medium"/>
              </a:rPr>
              <a:t>连接更稳定，可远距离操控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060084" y="2399501"/>
            <a:ext cx="78740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400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MOMQNC+PingFang-SC-Bold"/>
                <a:cs typeface="MOMQNC+PingFang-SC-Bold"/>
              </a:rPr>
              <a:t>前置摄像头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537780" y="2424169"/>
            <a:ext cx="104140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400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MOMQNC+PingFang-SC-Bold"/>
                <a:cs typeface="MOMQNC+PingFang-SC-Bold"/>
              </a:rPr>
              <a:t>自动伸缩提手带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060084" y="2633656"/>
            <a:ext cx="1148588" cy="3200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119"/>
              </a:lnSpc>
              <a:spcBef>
                <a:spcPct val="0"/>
              </a:spcBef>
              <a:spcAft>
                <a:spcPct val="0"/>
              </a:spcAft>
            </a:pPr>
            <a:r>
              <a:rPr sz="800">
                <a:solidFill>
                  <a:srgbClr val="DCDCDD"/>
                </a:solidFill>
                <a:latin typeface="LMJPVN+PingFang-SC-Medium"/>
                <a:cs typeface="LMJPVN+PingFang-SC-Medium"/>
              </a:rPr>
              <a:t>图传分辨率1280×720</a:t>
            </a:r>
          </a:p>
          <a:p>
            <a:pPr marL="0" marR="0">
              <a:lnSpc>
                <a:spcPts val="1100"/>
              </a:lnSpc>
              <a:spcBef>
                <a:spcPct val="0"/>
              </a:spcBef>
              <a:spcAft>
                <a:spcPct val="0"/>
              </a:spcAft>
            </a:pPr>
            <a:r>
              <a:rPr sz="800">
                <a:solidFill>
                  <a:srgbClr val="DCDCDD"/>
                </a:solidFill>
                <a:latin typeface="LMJPVN+PingFang-SC-Medium"/>
                <a:cs typeface="LMJPVN+PingFang-SC-Medium"/>
              </a:rPr>
              <a:t>视场角120°，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3537780" y="2658324"/>
            <a:ext cx="863600" cy="1803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119"/>
              </a:lnSpc>
              <a:spcBef>
                <a:spcPct val="0"/>
              </a:spcBef>
              <a:spcAft>
                <a:spcPct val="0"/>
              </a:spcAft>
            </a:pPr>
            <a:r>
              <a:rPr sz="800">
                <a:solidFill>
                  <a:srgbClr val="DCDCDD"/>
                </a:solidFill>
                <a:latin typeface="LMJPVN+PingFang-SC-Medium"/>
                <a:cs typeface="LMJPVN+PingFang-SC-Medium"/>
              </a:rPr>
              <a:t>取物捆绑更轻松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060084" y="2913056"/>
            <a:ext cx="965200" cy="1803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119"/>
              </a:lnSpc>
              <a:spcBef>
                <a:spcPct val="0"/>
              </a:spcBef>
              <a:spcAft>
                <a:spcPct val="0"/>
              </a:spcAft>
            </a:pPr>
            <a:r>
              <a:rPr sz="800">
                <a:solidFill>
                  <a:srgbClr val="DCDCDD"/>
                </a:solidFill>
                <a:latin typeface="LMJPVN+PingFang-SC-Medium"/>
                <a:cs typeface="LMJPVN+PingFang-SC-Medium"/>
              </a:rPr>
              <a:t>超广角拍摄更清晰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3537786" y="3049990"/>
            <a:ext cx="66040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400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MOMQNC+PingFang-SC-Bold"/>
                <a:cs typeface="MOMQNC+PingFang-SC-Bold"/>
              </a:rPr>
              <a:t>强大核心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6147408" y="3219059"/>
            <a:ext cx="66040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400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MOMQNC+PingFang-SC-Bold"/>
                <a:cs typeface="MOMQNC+PingFang-SC-Bold"/>
              </a:rPr>
              <a:t>智能电池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3537780" y="3284146"/>
            <a:ext cx="711200" cy="180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119"/>
              </a:lnSpc>
              <a:spcBef>
                <a:spcPct val="0"/>
              </a:spcBef>
              <a:spcAft>
                <a:spcPct val="0"/>
              </a:spcAft>
            </a:pPr>
            <a:r>
              <a:rPr sz="800">
                <a:solidFill>
                  <a:srgbClr val="DCDCDD"/>
                </a:solidFill>
                <a:latin typeface="LMJPVN+PingFang-SC-Medium"/>
                <a:cs typeface="LMJPVN+PingFang-SC-Medium"/>
              </a:rPr>
              <a:t>·运动控制器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3537780" y="3423846"/>
            <a:ext cx="1112519" cy="459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119"/>
              </a:lnSpc>
              <a:spcBef>
                <a:spcPct val="0"/>
              </a:spcBef>
              <a:spcAft>
                <a:spcPct val="0"/>
              </a:spcAft>
            </a:pPr>
            <a:r>
              <a:rPr sz="800">
                <a:solidFill>
                  <a:srgbClr val="DCDCDD"/>
                </a:solidFill>
                <a:latin typeface="LMJPVN+PingFang-SC-Medium"/>
                <a:cs typeface="LMJPVN+PingFang-SC-Medium"/>
              </a:rPr>
              <a:t>高性能ARM处理器</a:t>
            </a:r>
          </a:p>
          <a:p>
            <a:pPr marL="0" marR="0">
              <a:lnSpc>
                <a:spcPts val="1100"/>
              </a:lnSpc>
              <a:spcBef>
                <a:spcPct val="0"/>
              </a:spcBef>
              <a:spcAft>
                <a:spcPct val="0"/>
              </a:spcAft>
            </a:pPr>
            <a:r>
              <a:rPr sz="800">
                <a:solidFill>
                  <a:srgbClr val="DCDCDD"/>
                </a:solidFill>
                <a:latin typeface="LMJPVN+PingFang-SC-Medium"/>
                <a:cs typeface="LMJPVN+PingFang-SC-Medium"/>
              </a:rPr>
              <a:t>·升级AI算法处理器</a:t>
            </a:r>
          </a:p>
          <a:p>
            <a:pPr marL="0" marR="0">
              <a:lnSpc>
                <a:spcPts val="1100"/>
              </a:lnSpc>
              <a:spcBef>
                <a:spcPct val="0"/>
              </a:spcBef>
              <a:spcAft>
                <a:spcPct val="0"/>
              </a:spcAft>
            </a:pPr>
            <a:r>
              <a:rPr sz="800">
                <a:solidFill>
                  <a:srgbClr val="DCDCDD"/>
                </a:solidFill>
                <a:latin typeface="LMJPVN+PingFang-SC-Medium"/>
                <a:cs typeface="LMJPVN+PingFang-SC-Medium"/>
              </a:rPr>
              <a:t>外置ORIN NX/NANO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5530903" y="3453215"/>
            <a:ext cx="1276908" cy="459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4159" marR="0">
              <a:lnSpc>
                <a:spcPts val="1119"/>
              </a:lnSpc>
              <a:spcBef>
                <a:spcPct val="0"/>
              </a:spcBef>
              <a:spcAft>
                <a:spcPct val="0"/>
              </a:spcAft>
            </a:pPr>
            <a:r>
              <a:rPr sz="800">
                <a:solidFill>
                  <a:srgbClr val="DCDCDD"/>
                </a:solidFill>
                <a:latin typeface="LMJPVN+PingFang-SC-Medium"/>
                <a:cs typeface="LMJPVN+PingFang-SC-Medium"/>
              </a:rPr>
              <a:t>标配8000mAh电池</a:t>
            </a:r>
          </a:p>
          <a:p>
            <a:pPr marL="0" marR="0">
              <a:lnSpc>
                <a:spcPts val="1100"/>
              </a:lnSpc>
              <a:spcBef>
                <a:spcPct val="0"/>
              </a:spcBef>
              <a:spcAft>
                <a:spcPct val="0"/>
              </a:spcAft>
            </a:pPr>
            <a:r>
              <a:rPr sz="800">
                <a:solidFill>
                  <a:srgbClr val="DCDCDD"/>
                </a:solidFill>
                <a:latin typeface="LMJPVN+PingFang-SC-Medium"/>
                <a:cs typeface="LMJPVN+PingFang-SC-Medium"/>
              </a:rPr>
              <a:t>更有15000mAh长续航版</a:t>
            </a:r>
          </a:p>
          <a:p>
            <a:pPr marL="108508" marR="0">
              <a:lnSpc>
                <a:spcPts val="1100"/>
              </a:lnSpc>
              <a:spcBef>
                <a:spcPct val="0"/>
              </a:spcBef>
              <a:spcAft>
                <a:spcPct val="0"/>
              </a:spcAft>
            </a:pPr>
            <a:r>
              <a:rPr sz="800">
                <a:solidFill>
                  <a:srgbClr val="DCDCDD"/>
                </a:solidFill>
                <a:latin typeface="LMJPVN+PingFang-SC-Medium"/>
                <a:cs typeface="LMJPVN+PingFang-SC-Medium"/>
              </a:rPr>
              <a:t>过温/过充/短路等防护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060077" y="3566821"/>
            <a:ext cx="78740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400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MOMQNC+PingFang-SC-Bold"/>
                <a:cs typeface="MOMQNC+PingFang-SC-Bold"/>
              </a:rPr>
              <a:t>前置照明灯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1060077" y="3800976"/>
            <a:ext cx="1066800" cy="320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119"/>
              </a:lnSpc>
              <a:spcBef>
                <a:spcPct val="0"/>
              </a:spcBef>
              <a:spcAft>
                <a:spcPct val="0"/>
              </a:spcAft>
            </a:pPr>
            <a:r>
              <a:rPr sz="800">
                <a:solidFill>
                  <a:srgbClr val="DCDCDD"/>
                </a:solidFill>
                <a:latin typeface="LMJPVN+PingFang-SC-Medium"/>
                <a:cs typeface="LMJPVN+PingFang-SC-Medium"/>
              </a:rPr>
              <a:t>明亮无比，能够照亮</a:t>
            </a:r>
          </a:p>
          <a:p>
            <a:pPr marL="0" marR="0">
              <a:lnSpc>
                <a:spcPts val="1100"/>
              </a:lnSpc>
              <a:spcBef>
                <a:spcPct val="0"/>
              </a:spcBef>
              <a:spcAft>
                <a:spcPct val="0"/>
              </a:spcAft>
            </a:pPr>
            <a:r>
              <a:rPr sz="800">
                <a:solidFill>
                  <a:srgbClr val="DCDCDD"/>
                </a:solidFill>
                <a:latin typeface="LMJPVN+PingFang-SC-Medium"/>
                <a:cs typeface="LMJPVN+PingFang-SC-Medium"/>
              </a:rPr>
              <a:t>前行的每个细节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5893401" y="4384744"/>
            <a:ext cx="91440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400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MOMQNC+PingFang-SC-Bold"/>
                <a:cs typeface="MOMQNC+PingFang-SC-Bold"/>
              </a:rPr>
              <a:t>足端力传感器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5639401" y="4618887"/>
            <a:ext cx="1168400" cy="180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119"/>
              </a:lnSpc>
              <a:spcBef>
                <a:spcPct val="0"/>
              </a:spcBef>
              <a:spcAft>
                <a:spcPct val="0"/>
              </a:spcAft>
            </a:pPr>
            <a:r>
              <a:rPr sz="800">
                <a:solidFill>
                  <a:srgbClr val="DCDCDD"/>
                </a:solidFill>
                <a:latin typeface="LMJPVN+PingFang-SC-Medium"/>
                <a:cs typeface="LMJPVN+PingFang-SC-Medium"/>
              </a:rPr>
              <a:t>实时感知足端接触状态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060077" y="8644081"/>
            <a:ext cx="929513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400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MOMQNC+PingFang-SC-Bold"/>
                <a:cs typeface="MOMQNC+PingFang-SC-Bold"/>
              </a:rPr>
              <a:t>4D</a:t>
            </a:r>
            <a:r>
              <a:rPr sz="1000" spc="82">
                <a:solidFill>
                  <a:srgbClr val="FFFFFF"/>
                </a:solidFill>
                <a:latin typeface="MOMQNC+PingFang-SC-Bold"/>
                <a:cs typeface="MOMQNC+PingFang-SC-Bold"/>
              </a:rPr>
              <a:t> </a:t>
            </a:r>
            <a:r>
              <a:rPr sz="1000">
                <a:solidFill>
                  <a:srgbClr val="FFFFFF"/>
                </a:solidFill>
                <a:latin typeface="MOMQNC+PingFang-SC-Bold"/>
                <a:cs typeface="MOMQNC+PingFang-SC-Bold"/>
              </a:rPr>
              <a:t>LiDAR</a:t>
            </a:r>
            <a:r>
              <a:rPr sz="1000" spc="82">
                <a:solidFill>
                  <a:srgbClr val="FFFFFF"/>
                </a:solidFill>
                <a:latin typeface="MOMQNC+PingFang-SC-Bold"/>
                <a:cs typeface="MOMQNC+PingFang-SC-Bold"/>
              </a:rPr>
              <a:t> </a:t>
            </a:r>
            <a:r>
              <a:rPr sz="1000">
                <a:solidFill>
                  <a:srgbClr val="FFFFFF"/>
                </a:solidFill>
                <a:latin typeface="MOMQNC+PingFang-SC-Bold"/>
                <a:cs typeface="MOMQNC+PingFang-SC-Bold"/>
              </a:rPr>
              <a:t>L1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3102676" y="8644081"/>
            <a:ext cx="144780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400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MOMQNC+PingFang-SC-Bold"/>
                <a:cs typeface="MOMQNC+PingFang-SC-Bold"/>
              </a:rPr>
              <a:t>12个动力关节内置线缆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5708718" y="8644081"/>
            <a:ext cx="116840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400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MOMQNC+PingFang-SC-Bold"/>
                <a:cs typeface="MOMQNC+PingFang-SC-Bold"/>
              </a:rPr>
              <a:t>音乐播放（喇叭）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060077" y="8878236"/>
            <a:ext cx="1473200" cy="320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119"/>
              </a:lnSpc>
              <a:spcBef>
                <a:spcPct val="0"/>
              </a:spcBef>
              <a:spcAft>
                <a:spcPct val="0"/>
              </a:spcAft>
            </a:pPr>
            <a:r>
              <a:rPr sz="800">
                <a:solidFill>
                  <a:srgbClr val="DCDDDD"/>
                </a:solidFill>
                <a:latin typeface="LMJPVN+PingFang-SC-Medium"/>
                <a:cs typeface="LMJPVN+PingFang-SC-Medium"/>
              </a:rPr>
              <a:t>360°×90°全向超广角扫描</a:t>
            </a:r>
          </a:p>
          <a:p>
            <a:pPr marL="0" marR="0">
              <a:lnSpc>
                <a:spcPts val="1100"/>
              </a:lnSpc>
              <a:spcBef>
                <a:spcPct val="0"/>
              </a:spcBef>
              <a:spcAft>
                <a:spcPct val="0"/>
              </a:spcAft>
            </a:pPr>
            <a:r>
              <a:rPr sz="800">
                <a:solidFill>
                  <a:srgbClr val="DCDDDD"/>
                </a:solidFill>
                <a:latin typeface="LMJPVN+PingFang-SC-Medium"/>
                <a:cs typeface="LMJPVN+PingFang-SC-Medium"/>
              </a:rPr>
              <a:t>自主避障，盲区小且运行稳定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3102676" y="8878236"/>
            <a:ext cx="1168400" cy="320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119"/>
              </a:lnSpc>
              <a:spcBef>
                <a:spcPct val="0"/>
              </a:spcBef>
              <a:spcAft>
                <a:spcPct val="0"/>
              </a:spcAft>
            </a:pPr>
            <a:r>
              <a:rPr sz="800">
                <a:solidFill>
                  <a:srgbClr val="DCDCDD"/>
                </a:solidFill>
                <a:latin typeface="LMJPVN+PingFang-SC-Medium"/>
                <a:cs typeface="LMJPVN+PingFang-SC-Medium"/>
              </a:rPr>
              <a:t>动力强劲，美观简洁，</a:t>
            </a:r>
          </a:p>
          <a:p>
            <a:pPr marL="0" marR="0">
              <a:lnSpc>
                <a:spcPts val="1100"/>
              </a:lnSpc>
              <a:spcBef>
                <a:spcPct val="0"/>
              </a:spcBef>
              <a:spcAft>
                <a:spcPct val="0"/>
              </a:spcAft>
            </a:pPr>
            <a:r>
              <a:rPr sz="800">
                <a:solidFill>
                  <a:srgbClr val="DCDCDD"/>
                </a:solidFill>
                <a:latin typeface="LMJPVN+PingFang-SC-Medium"/>
                <a:cs typeface="LMJPVN+PingFang-SC-Medium"/>
              </a:rPr>
              <a:t>带来视觉新体验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5708718" y="8878236"/>
            <a:ext cx="1066800" cy="180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119"/>
              </a:lnSpc>
              <a:spcBef>
                <a:spcPct val="0"/>
              </a:spcBef>
              <a:spcAft>
                <a:spcPct val="0"/>
              </a:spcAft>
            </a:pPr>
            <a:r>
              <a:rPr sz="800">
                <a:solidFill>
                  <a:srgbClr val="DCDCDD"/>
                </a:solidFill>
                <a:latin typeface="LMJPVN+PingFang-SC-Medium"/>
                <a:cs typeface="LMJPVN+PingFang-SC-Medium"/>
              </a:rPr>
              <a:t>随时随地，听你想听</a:t>
            </a: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object 1"/>
          <p:cNvSpPr/>
          <p:nvPr/>
        </p:nvSpPr>
        <p:spPr>
          <a:xfrm>
            <a:off x="0" y="0"/>
            <a:ext cx="7556500" cy="102489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887672" y="471706"/>
            <a:ext cx="3328530" cy="411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939"/>
              </a:lnSpc>
              <a:spcBef>
                <a:spcPct val="0"/>
              </a:spcBef>
              <a:spcAft>
                <a:spcPct val="0"/>
              </a:spcAft>
            </a:pPr>
            <a:r>
              <a:rPr sz="2100" spc="20">
                <a:solidFill>
                  <a:srgbClr val="FFFFFF"/>
                </a:solidFill>
                <a:latin typeface="AMNPKA+PingFang-SC-Heavy"/>
                <a:cs typeface="AMNPKA+PingFang-SC-Heavy"/>
              </a:rPr>
              <a:t>全新升级——Unitree Go2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991222" y="1710766"/>
            <a:ext cx="2007209" cy="3225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239"/>
              </a:lnSpc>
              <a:spcBef>
                <a:spcPct val="0"/>
              </a:spcBef>
              <a:spcAft>
                <a:spcPct val="0"/>
              </a:spcAft>
            </a:pPr>
            <a:r>
              <a:rPr sz="1600" spc="15">
                <a:solidFill>
                  <a:srgbClr val="FFFFFF"/>
                </a:solidFill>
                <a:latin typeface="TMNKTU+PingFang-SC-Bold"/>
                <a:cs typeface="TMNKTU+PingFang-SC-Bold"/>
              </a:rPr>
              <a:t>ISS2.0智能伴随功能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991222" y="2122377"/>
            <a:ext cx="2819400" cy="825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400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VNNUOS+PingFang-SC-Medium"/>
                <a:cs typeface="VNNUOS+PingFang-SC-Medium"/>
              </a:rPr>
              <a:t>通过采用全新的无线矢量定位及控制技术，定位</a:t>
            </a:r>
          </a:p>
          <a:p>
            <a:pPr marL="0" marR="0">
              <a:lnSpc>
                <a:spcPts val="1400"/>
              </a:lnSpc>
              <a:spcBef>
                <a:spcPts val="200"/>
              </a:spcBef>
              <a:spcAft>
                <a:spcPct val="0"/>
              </a:spcAft>
            </a:pPr>
            <a:r>
              <a:rPr sz="1000" spc="10">
                <a:solidFill>
                  <a:srgbClr val="FFFFFF"/>
                </a:solidFill>
                <a:latin typeface="VNNUOS+PingFang-SC-Medium"/>
                <a:cs typeface="VNNUOS+PingFang-SC-Medium"/>
              </a:rPr>
              <a:t>精度技术提升</a:t>
            </a:r>
            <a:r>
              <a:rPr sz="1000" spc="-82">
                <a:solidFill>
                  <a:srgbClr val="FFFFFF"/>
                </a:solidFill>
                <a:latin typeface="VNNUOS+PingFang-SC-Medium"/>
                <a:cs typeface="VNNUOS+PingFang-SC-Medium"/>
              </a:rPr>
              <a:t> </a:t>
            </a:r>
            <a:r>
              <a:rPr sz="1000" spc="-12">
                <a:solidFill>
                  <a:srgbClr val="FFFFFF"/>
                </a:solidFill>
                <a:latin typeface="VNNUOS+PingFang-SC-Medium"/>
                <a:cs typeface="VNNUOS+PingFang-SC-Medium"/>
              </a:rPr>
              <a:t>50%，遥控距离大于</a:t>
            </a:r>
            <a:r>
              <a:rPr sz="1000" spc="-58">
                <a:solidFill>
                  <a:srgbClr val="FFFFFF"/>
                </a:solidFill>
                <a:latin typeface="VNNUOS+PingFang-SC-Medium"/>
                <a:cs typeface="VNNUOS+PingFang-SC-Medium"/>
              </a:rPr>
              <a:t> </a:t>
            </a:r>
            <a:r>
              <a:rPr sz="1000" spc="10">
                <a:solidFill>
                  <a:srgbClr val="FFFFFF"/>
                </a:solidFill>
                <a:latin typeface="VNNUOS+PingFang-SC-Medium"/>
                <a:cs typeface="VNNUOS+PingFang-SC-Medium"/>
              </a:rPr>
              <a:t>30</a:t>
            </a:r>
            <a:r>
              <a:rPr sz="1000" spc="-82">
                <a:solidFill>
                  <a:srgbClr val="FFFFFF"/>
                </a:solidFill>
                <a:latin typeface="VNNUOS+PingFang-SC-Medium"/>
                <a:cs typeface="VNNUOS+PingFang-SC-Medium"/>
              </a:rPr>
              <a:t> </a:t>
            </a:r>
            <a:r>
              <a:rPr sz="1000">
                <a:solidFill>
                  <a:srgbClr val="FFFFFF"/>
                </a:solidFill>
                <a:latin typeface="VNNUOS+PingFang-SC-Medium"/>
                <a:cs typeface="VNNUOS+PingFang-SC-Medium"/>
              </a:rPr>
              <a:t>米</a:t>
            </a:r>
            <a:r>
              <a:rPr sz="1000" spc="-73">
                <a:solidFill>
                  <a:srgbClr val="FFFFFF"/>
                </a:solidFill>
                <a:latin typeface="VNNUOS+PingFang-SC-Medium"/>
                <a:cs typeface="VNNUOS+PingFang-SC-Medium"/>
              </a:rPr>
              <a:t> </a:t>
            </a:r>
            <a:r>
              <a:rPr sz="600">
                <a:solidFill>
                  <a:srgbClr val="FFFFFF"/>
                </a:solidFill>
                <a:latin typeface="VNNUOS+PingFang-SC-Medium"/>
                <a:cs typeface="VNNUOS+PingFang-SC-Medium"/>
              </a:rPr>
              <a:t>[1]</a:t>
            </a:r>
            <a:r>
              <a:rPr sz="1000" spc="-215">
                <a:solidFill>
                  <a:srgbClr val="FFFFFF"/>
                </a:solidFill>
                <a:latin typeface="VNNUOS+PingFang-SC-Medium"/>
                <a:cs typeface="VNNUOS+PingFang-SC-Medium"/>
              </a:rPr>
              <a:t>，并</a:t>
            </a:r>
          </a:p>
          <a:p>
            <a:pPr marL="26" marR="0">
              <a:lnSpc>
                <a:spcPts val="1400"/>
              </a:lnSpc>
              <a:spcBef>
                <a:spcPts val="20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VNNUOS+PingFang-SC-Medium"/>
                <a:cs typeface="VNNUOS+PingFang-SC-Medium"/>
              </a:rPr>
              <a:t>结合优化的避障策略，可以使机器人更好地适应</a:t>
            </a:r>
          </a:p>
          <a:p>
            <a:pPr marL="26" marR="0">
              <a:lnSpc>
                <a:spcPts val="1400"/>
              </a:lnSpc>
              <a:spcBef>
                <a:spcPts val="200"/>
              </a:spcBef>
              <a:spcAft>
                <a:spcPct val="0"/>
              </a:spcAft>
            </a:pPr>
            <a:r>
              <a:rPr sz="1000" spc="10">
                <a:solidFill>
                  <a:srgbClr val="FFFFFF"/>
                </a:solidFill>
                <a:latin typeface="VNNUOS+PingFang-SC-Medium"/>
                <a:cs typeface="VNNUOS+PingFang-SC-Medium"/>
              </a:rPr>
              <a:t>复杂环境。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991222" y="3024067"/>
            <a:ext cx="1027812" cy="1447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839"/>
              </a:lnSpc>
              <a:spcBef>
                <a:spcPct val="0"/>
              </a:spcBef>
              <a:spcAft>
                <a:spcPct val="0"/>
              </a:spcAft>
            </a:pPr>
            <a:r>
              <a:rPr sz="600">
                <a:solidFill>
                  <a:srgbClr val="FFFFFF"/>
                </a:solidFill>
                <a:latin typeface="VNNUOS+PingFang-SC-Medium"/>
                <a:cs typeface="VNNUOS+PingFang-SC-Medium"/>
              </a:rPr>
              <a:t>[1] 空旷无干扰无遮挡环境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991222" y="3974950"/>
            <a:ext cx="2243328" cy="3225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239"/>
              </a:lnSpc>
              <a:spcBef>
                <a:spcPct val="0"/>
              </a:spcBef>
              <a:spcAft>
                <a:spcPct val="0"/>
              </a:spcAft>
            </a:pPr>
            <a:r>
              <a:rPr sz="1600" spc="15">
                <a:solidFill>
                  <a:srgbClr val="FFFFFF"/>
                </a:solidFill>
                <a:latin typeface="TMNKTU+PingFang-SC-Bold"/>
                <a:cs typeface="TMNKTU+PingFang-SC-Bold"/>
              </a:rPr>
              <a:t>强劲关节性能提升30%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991222" y="4343353"/>
            <a:ext cx="2806599" cy="8252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" marR="0">
              <a:lnSpc>
                <a:spcPts val="1400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VNNUOS+PingFang-SC-Medium"/>
                <a:cs typeface="VNNUOS+PingFang-SC-Medium"/>
              </a:rPr>
              <a:t>全</a:t>
            </a:r>
            <a:r>
              <a:rPr sz="1000" spc="-108">
                <a:solidFill>
                  <a:srgbClr val="FFFFFF"/>
                </a:solidFill>
                <a:latin typeface="VNNUOS+PingFang-SC-Medium"/>
                <a:cs typeface="VNNUOS+PingFang-SC-Medium"/>
              </a:rPr>
              <a:t> </a:t>
            </a:r>
            <a:r>
              <a:rPr sz="1000">
                <a:solidFill>
                  <a:srgbClr val="FFFFFF"/>
                </a:solidFill>
                <a:latin typeface="VNNUOS+PingFang-SC-Medium"/>
                <a:cs typeface="VNNUOS+PingFang-SC-Medium"/>
              </a:rPr>
              <a:t>新</a:t>
            </a:r>
            <a:r>
              <a:rPr sz="1000" spc="-108">
                <a:solidFill>
                  <a:srgbClr val="FFFFFF"/>
                </a:solidFill>
                <a:latin typeface="VNNUOS+PingFang-SC-Medium"/>
                <a:cs typeface="VNNUOS+PingFang-SC-Medium"/>
              </a:rPr>
              <a:t> </a:t>
            </a:r>
            <a:r>
              <a:rPr sz="1000">
                <a:solidFill>
                  <a:srgbClr val="FFFFFF"/>
                </a:solidFill>
                <a:latin typeface="VNNUOS+PingFang-SC-Medium"/>
                <a:cs typeface="VNNUOS+PingFang-SC-Medium"/>
              </a:rPr>
              <a:t>提</a:t>
            </a:r>
            <a:r>
              <a:rPr sz="1000" spc="-108">
                <a:solidFill>
                  <a:srgbClr val="FFFFFF"/>
                </a:solidFill>
                <a:latin typeface="VNNUOS+PingFang-SC-Medium"/>
                <a:cs typeface="VNNUOS+PingFang-SC-Medium"/>
              </a:rPr>
              <a:t> </a:t>
            </a:r>
            <a:r>
              <a:rPr sz="1000">
                <a:solidFill>
                  <a:srgbClr val="FFFFFF"/>
                </a:solidFill>
                <a:latin typeface="VNNUOS+PingFang-SC-Medium"/>
                <a:cs typeface="VNNUOS+PingFang-SC-Medium"/>
              </a:rPr>
              <a:t>升</a:t>
            </a:r>
            <a:r>
              <a:rPr sz="1000" spc="176">
                <a:solidFill>
                  <a:srgbClr val="FFFFFF"/>
                </a:solidFill>
                <a:latin typeface="VNNUOS+PingFang-SC-Medium"/>
                <a:cs typeface="VNNUOS+PingFang-SC-Medium"/>
              </a:rPr>
              <a:t> </a:t>
            </a:r>
            <a:r>
              <a:rPr sz="1000" spc="10">
                <a:solidFill>
                  <a:srgbClr val="FFFFFF"/>
                </a:solidFill>
                <a:latin typeface="VNNUOS+PingFang-SC-Medium"/>
                <a:cs typeface="VNNUOS+PingFang-SC-Medium"/>
              </a:rPr>
              <a:t>Go2</a:t>
            </a:r>
            <a:r>
              <a:rPr sz="1000" spc="166">
                <a:solidFill>
                  <a:srgbClr val="FFFFFF"/>
                </a:solidFill>
                <a:latin typeface="VNNUOS+PingFang-SC-Medium"/>
                <a:cs typeface="VNNUOS+PingFang-SC-Medium"/>
              </a:rPr>
              <a:t> </a:t>
            </a:r>
            <a:r>
              <a:rPr sz="1000">
                <a:solidFill>
                  <a:srgbClr val="FFFFFF"/>
                </a:solidFill>
                <a:latin typeface="VNNUOS+PingFang-SC-Medium"/>
                <a:cs typeface="VNNUOS+PingFang-SC-Medium"/>
              </a:rPr>
              <a:t>机</a:t>
            </a:r>
            <a:r>
              <a:rPr sz="1000" spc="-108">
                <a:solidFill>
                  <a:srgbClr val="FFFFFF"/>
                </a:solidFill>
                <a:latin typeface="VNNUOS+PingFang-SC-Medium"/>
                <a:cs typeface="VNNUOS+PingFang-SC-Medium"/>
              </a:rPr>
              <a:t> </a:t>
            </a:r>
            <a:r>
              <a:rPr sz="1000">
                <a:solidFill>
                  <a:srgbClr val="FFFFFF"/>
                </a:solidFill>
                <a:latin typeface="VNNUOS+PingFang-SC-Medium"/>
                <a:cs typeface="VNNUOS+PingFang-SC-Medium"/>
              </a:rPr>
              <a:t>器</a:t>
            </a:r>
            <a:r>
              <a:rPr sz="1000" spc="-108">
                <a:solidFill>
                  <a:srgbClr val="FFFFFF"/>
                </a:solidFill>
                <a:latin typeface="VNNUOS+PingFang-SC-Medium"/>
                <a:cs typeface="VNNUOS+PingFang-SC-Medium"/>
              </a:rPr>
              <a:t> </a:t>
            </a:r>
            <a:r>
              <a:rPr sz="1000">
                <a:solidFill>
                  <a:srgbClr val="FFFFFF"/>
                </a:solidFill>
                <a:latin typeface="VNNUOS+PingFang-SC-Medium"/>
                <a:cs typeface="VNNUOS+PingFang-SC-Medium"/>
              </a:rPr>
              <a:t>人</a:t>
            </a:r>
            <a:r>
              <a:rPr sz="1000" spc="-108">
                <a:solidFill>
                  <a:srgbClr val="FFFFFF"/>
                </a:solidFill>
                <a:latin typeface="VNNUOS+PingFang-SC-Medium"/>
                <a:cs typeface="VNNUOS+PingFang-SC-Medium"/>
              </a:rPr>
              <a:t> </a:t>
            </a:r>
            <a:r>
              <a:rPr sz="1000">
                <a:solidFill>
                  <a:srgbClr val="FFFFFF"/>
                </a:solidFill>
                <a:latin typeface="VNNUOS+PingFang-SC-Medium"/>
                <a:cs typeface="VNNUOS+PingFang-SC-Medium"/>
              </a:rPr>
              <a:t>的</a:t>
            </a:r>
            <a:r>
              <a:rPr sz="1000" spc="-108">
                <a:solidFill>
                  <a:srgbClr val="FFFFFF"/>
                </a:solidFill>
                <a:latin typeface="VNNUOS+PingFang-SC-Medium"/>
                <a:cs typeface="VNNUOS+PingFang-SC-Medium"/>
              </a:rPr>
              <a:t> </a:t>
            </a:r>
            <a:r>
              <a:rPr sz="1000">
                <a:solidFill>
                  <a:srgbClr val="FFFFFF"/>
                </a:solidFill>
                <a:latin typeface="VNNUOS+PingFang-SC-Medium"/>
                <a:cs typeface="VNNUOS+PingFang-SC-Medium"/>
              </a:rPr>
              <a:t>膝</a:t>
            </a:r>
            <a:r>
              <a:rPr sz="1000" spc="-108">
                <a:solidFill>
                  <a:srgbClr val="FFFFFF"/>
                </a:solidFill>
                <a:latin typeface="VNNUOS+PingFang-SC-Medium"/>
                <a:cs typeface="VNNUOS+PingFang-SC-Medium"/>
              </a:rPr>
              <a:t> </a:t>
            </a:r>
            <a:r>
              <a:rPr sz="1000">
                <a:solidFill>
                  <a:srgbClr val="FFFFFF"/>
                </a:solidFill>
                <a:latin typeface="VNNUOS+PingFang-SC-Medium"/>
                <a:cs typeface="VNNUOS+PingFang-SC-Medium"/>
              </a:rPr>
              <a:t>关</a:t>
            </a:r>
            <a:r>
              <a:rPr sz="1000" spc="-108">
                <a:solidFill>
                  <a:srgbClr val="FFFFFF"/>
                </a:solidFill>
                <a:latin typeface="VNNUOS+PingFang-SC-Medium"/>
                <a:cs typeface="VNNUOS+PingFang-SC-Medium"/>
              </a:rPr>
              <a:t> </a:t>
            </a:r>
            <a:r>
              <a:rPr sz="1000">
                <a:solidFill>
                  <a:srgbClr val="FFFFFF"/>
                </a:solidFill>
                <a:latin typeface="VNNUOS+PingFang-SC-Medium"/>
                <a:cs typeface="VNNUOS+PingFang-SC-Medium"/>
              </a:rPr>
              <a:t>节</a:t>
            </a:r>
            <a:r>
              <a:rPr sz="1000" spc="-108">
                <a:solidFill>
                  <a:srgbClr val="FFFFFF"/>
                </a:solidFill>
                <a:latin typeface="VNNUOS+PingFang-SC-Medium"/>
                <a:cs typeface="VNNUOS+PingFang-SC-Medium"/>
              </a:rPr>
              <a:t> </a:t>
            </a:r>
            <a:r>
              <a:rPr sz="1000">
                <a:solidFill>
                  <a:srgbClr val="FFFFFF"/>
                </a:solidFill>
                <a:latin typeface="VNNUOS+PingFang-SC-Medium"/>
                <a:cs typeface="VNNUOS+PingFang-SC-Medium"/>
              </a:rPr>
              <a:t>扭</a:t>
            </a:r>
            <a:r>
              <a:rPr sz="1000" spc="-108">
                <a:solidFill>
                  <a:srgbClr val="FFFFFF"/>
                </a:solidFill>
                <a:latin typeface="VNNUOS+PingFang-SC-Medium"/>
                <a:cs typeface="VNNUOS+PingFang-SC-Medium"/>
              </a:rPr>
              <a:t> </a:t>
            </a:r>
            <a:r>
              <a:rPr sz="1000">
                <a:solidFill>
                  <a:srgbClr val="FFFFFF"/>
                </a:solidFill>
                <a:latin typeface="VNNUOS+PingFang-SC-Medium"/>
                <a:cs typeface="VNNUOS+PingFang-SC-Medium"/>
              </a:rPr>
              <a:t>矩</a:t>
            </a:r>
            <a:r>
              <a:rPr sz="1000" spc="-108">
                <a:solidFill>
                  <a:srgbClr val="FFFFFF"/>
                </a:solidFill>
                <a:latin typeface="VNNUOS+PingFang-SC-Medium"/>
                <a:cs typeface="VNNUOS+PingFang-SC-Medium"/>
              </a:rPr>
              <a:t> </a:t>
            </a:r>
            <a:r>
              <a:rPr sz="1000">
                <a:solidFill>
                  <a:srgbClr val="FFFFFF"/>
                </a:solidFill>
                <a:latin typeface="VNNUOS+PingFang-SC-Medium"/>
                <a:cs typeface="VNNUOS+PingFang-SC-Medium"/>
              </a:rPr>
              <a:t>峰</a:t>
            </a:r>
            <a:r>
              <a:rPr sz="1000" spc="-108">
                <a:solidFill>
                  <a:srgbClr val="FFFFFF"/>
                </a:solidFill>
                <a:latin typeface="VNNUOS+PingFang-SC-Medium"/>
                <a:cs typeface="VNNUOS+PingFang-SC-Medium"/>
              </a:rPr>
              <a:t> </a:t>
            </a:r>
            <a:r>
              <a:rPr sz="1000">
                <a:solidFill>
                  <a:srgbClr val="FFFFFF"/>
                </a:solidFill>
                <a:latin typeface="VNNUOS+PingFang-SC-Medium"/>
                <a:cs typeface="VNNUOS+PingFang-SC-Medium"/>
              </a:rPr>
              <a:t>值</a:t>
            </a:r>
          </a:p>
          <a:p>
            <a:pPr marL="26" marR="0">
              <a:lnSpc>
                <a:spcPts val="1400"/>
              </a:lnSpc>
              <a:spcBef>
                <a:spcPts val="199"/>
              </a:spcBef>
              <a:spcAft>
                <a:spcPct val="0"/>
              </a:spcAft>
            </a:pPr>
            <a:r>
              <a:rPr sz="1000" spc="18">
                <a:solidFill>
                  <a:srgbClr val="FFFFFF"/>
                </a:solidFill>
                <a:latin typeface="VNNUOS+PingFang-SC-Medium"/>
                <a:cs typeface="VNNUOS+PingFang-SC-Medium"/>
              </a:rPr>
              <a:t>45N.m</a:t>
            </a:r>
            <a:r>
              <a:rPr sz="900" spc="31" baseline="40">
                <a:solidFill>
                  <a:srgbClr val="FFFFFF"/>
                </a:solidFill>
                <a:latin typeface="VNNUOS+PingFang-SC-Medium"/>
                <a:cs typeface="VNNUOS+PingFang-SC-Medium"/>
              </a:rPr>
              <a:t>[2]</a:t>
            </a:r>
            <a:r>
              <a:rPr sz="1000">
                <a:solidFill>
                  <a:srgbClr val="FFFFFF"/>
                </a:solidFill>
                <a:latin typeface="VNNUOS+PingFang-SC-Medium"/>
                <a:cs typeface="VNNUOS+PingFang-SC-Medium"/>
              </a:rPr>
              <a:t>，新增内部走线工艺，膝关节电机区域</a:t>
            </a:r>
          </a:p>
          <a:p>
            <a:pPr marL="1" marR="0">
              <a:lnSpc>
                <a:spcPts val="1400"/>
              </a:lnSpc>
              <a:spcBef>
                <a:spcPts val="199"/>
              </a:spcBef>
              <a:spcAft>
                <a:spcPct val="0"/>
              </a:spcAft>
            </a:pPr>
            <a:r>
              <a:rPr sz="1000" spc="-17">
                <a:solidFill>
                  <a:srgbClr val="FFFFFF"/>
                </a:solidFill>
                <a:latin typeface="VNNUOS+PingFang-SC-Medium"/>
                <a:cs typeface="VNNUOS+PingFang-SC-Medium"/>
              </a:rPr>
              <a:t>内还有热管辅助散热系统，有效降低温度。</a:t>
            </a:r>
          </a:p>
          <a:p>
            <a:pPr marL="0" marR="0">
              <a:lnSpc>
                <a:spcPts val="839"/>
              </a:lnSpc>
              <a:spcBef>
                <a:spcPts val="758"/>
              </a:spcBef>
              <a:spcAft>
                <a:spcPct val="0"/>
              </a:spcAft>
            </a:pPr>
            <a:r>
              <a:rPr sz="600">
                <a:solidFill>
                  <a:srgbClr val="FFFFFF"/>
                </a:solidFill>
                <a:latin typeface="VNNUOS+PingFang-SC-Medium"/>
                <a:cs typeface="VNNUOS+PingFang-SC-Medium"/>
              </a:rPr>
              <a:t>[2] 12</a:t>
            </a:r>
            <a:r>
              <a:rPr sz="600" spc="-50">
                <a:solidFill>
                  <a:srgbClr val="FFFFFF"/>
                </a:solidFill>
                <a:latin typeface="VNNUOS+PingFang-SC-Medium"/>
                <a:cs typeface="VNNUOS+PingFang-SC-Medium"/>
              </a:rPr>
              <a:t> </a:t>
            </a:r>
            <a:r>
              <a:rPr sz="600" spc="-15">
                <a:solidFill>
                  <a:srgbClr val="FFFFFF"/>
                </a:solidFill>
                <a:latin typeface="VNNUOS+PingFang-SC-Medium"/>
                <a:cs typeface="VNNUOS+PingFang-SC-Medium"/>
              </a:rPr>
              <a:t>个关节电机，最大扭矩有差异，此为其中最大关节电机的最大扭矩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991222" y="6224927"/>
            <a:ext cx="2572511" cy="3225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239"/>
              </a:lnSpc>
              <a:spcBef>
                <a:spcPct val="0"/>
              </a:spcBef>
              <a:spcAft>
                <a:spcPct val="0"/>
              </a:spcAft>
            </a:pPr>
            <a:r>
              <a:rPr sz="1600" spc="15">
                <a:solidFill>
                  <a:srgbClr val="FFFFFF"/>
                </a:solidFill>
                <a:latin typeface="TMNKTU+PingFang-SC-Bold"/>
                <a:cs typeface="TMNKTU+PingFang-SC-Bold"/>
              </a:rPr>
              <a:t>电池能量及续航提升150%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991222" y="6619752"/>
            <a:ext cx="2806192" cy="622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400"/>
              </a:lnSpc>
              <a:spcBef>
                <a:spcPct val="0"/>
              </a:spcBef>
              <a:spcAft>
                <a:spcPct val="0"/>
              </a:spcAft>
            </a:pPr>
            <a:r>
              <a:rPr sz="1000" spc="10">
                <a:solidFill>
                  <a:srgbClr val="FFFFFF"/>
                </a:solidFill>
                <a:latin typeface="VNNUOS+PingFang-SC-Medium"/>
                <a:cs typeface="VNNUOS+PingFang-SC-Medium"/>
              </a:rPr>
              <a:t>Go2</a:t>
            </a:r>
            <a:r>
              <a:rPr sz="1000" spc="166">
                <a:solidFill>
                  <a:srgbClr val="FFFFFF"/>
                </a:solidFill>
                <a:latin typeface="VNNUOS+PingFang-SC-Medium"/>
                <a:cs typeface="VNNUOS+PingFang-SC-Medium"/>
              </a:rPr>
              <a:t> </a:t>
            </a:r>
            <a:r>
              <a:rPr sz="1000" spc="37">
                <a:solidFill>
                  <a:srgbClr val="FFFFFF"/>
                </a:solidFill>
                <a:latin typeface="VNNUOS+PingFang-SC-Medium"/>
                <a:cs typeface="VNNUOS+PingFang-SC-Medium"/>
              </a:rPr>
              <a:t>机器人电池容量升级到</a:t>
            </a:r>
            <a:r>
              <a:rPr sz="1000" spc="139">
                <a:solidFill>
                  <a:srgbClr val="FFFFFF"/>
                </a:solidFill>
                <a:latin typeface="VNNUOS+PingFang-SC-Medium"/>
                <a:cs typeface="VNNUOS+PingFang-SC-Medium"/>
              </a:rPr>
              <a:t> </a:t>
            </a:r>
            <a:r>
              <a:rPr sz="1000" spc="12">
                <a:solidFill>
                  <a:srgbClr val="FFFFFF"/>
                </a:solidFill>
                <a:latin typeface="VNNUOS+PingFang-SC-Medium"/>
                <a:cs typeface="VNNUOS+PingFang-SC-Medium"/>
              </a:rPr>
              <a:t>8000mAh，可选</a:t>
            </a:r>
          </a:p>
          <a:p>
            <a:pPr marL="0" marR="0">
              <a:lnSpc>
                <a:spcPts val="1400"/>
              </a:lnSpc>
              <a:spcBef>
                <a:spcPts val="200"/>
              </a:spcBef>
              <a:spcAft>
                <a:spcPct val="0"/>
              </a:spcAft>
            </a:pPr>
            <a:r>
              <a:rPr sz="1000" spc="10">
                <a:solidFill>
                  <a:srgbClr val="FFFFFF"/>
                </a:solidFill>
                <a:latin typeface="VNNUOS+PingFang-SC-Medium"/>
                <a:cs typeface="VNNUOS+PingFang-SC-Medium"/>
              </a:rPr>
              <a:t>15000mAh</a:t>
            </a:r>
            <a:r>
              <a:rPr sz="1000" spc="-28">
                <a:solidFill>
                  <a:srgbClr val="FFFFFF"/>
                </a:solidFill>
                <a:latin typeface="VNNUOS+PingFang-SC-Medium"/>
                <a:cs typeface="VNNUOS+PingFang-SC-Medium"/>
              </a:rPr>
              <a:t> </a:t>
            </a:r>
            <a:r>
              <a:rPr sz="1000" spc="10">
                <a:solidFill>
                  <a:srgbClr val="FFFFFF"/>
                </a:solidFill>
                <a:latin typeface="VNNUOS+PingFang-SC-Medium"/>
                <a:cs typeface="VNNUOS+PingFang-SC-Medium"/>
              </a:rPr>
              <a:t>超长续航电池，电压升级到</a:t>
            </a:r>
            <a:r>
              <a:rPr sz="1000" spc="-27">
                <a:solidFill>
                  <a:srgbClr val="FFFFFF"/>
                </a:solidFill>
                <a:latin typeface="VNNUOS+PingFang-SC-Medium"/>
                <a:cs typeface="VNNUOS+PingFang-SC-Medium"/>
              </a:rPr>
              <a:t> </a:t>
            </a:r>
            <a:r>
              <a:rPr sz="1000" spc="10">
                <a:solidFill>
                  <a:srgbClr val="FFFFFF"/>
                </a:solidFill>
                <a:latin typeface="VNNUOS+PingFang-SC-Medium"/>
                <a:cs typeface="VNNUOS+PingFang-SC-Medium"/>
              </a:rPr>
              <a:t>28.8V,</a:t>
            </a:r>
          </a:p>
          <a:p>
            <a:pPr marL="0" marR="0">
              <a:lnSpc>
                <a:spcPts val="1400"/>
              </a:lnSpc>
              <a:spcBef>
                <a:spcPts val="200"/>
              </a:spcBef>
              <a:spcAft>
                <a:spcPct val="0"/>
              </a:spcAft>
            </a:pPr>
            <a:r>
              <a:rPr sz="1000" spc="10">
                <a:solidFill>
                  <a:srgbClr val="FFFFFF"/>
                </a:solidFill>
                <a:latin typeface="VNNUOS+PingFang-SC-Medium"/>
                <a:cs typeface="VNNUOS+PingFang-SC-Medium"/>
              </a:rPr>
              <a:t>提高电机工作效率和稳定性。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991222" y="8378495"/>
            <a:ext cx="1381760" cy="3225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239"/>
              </a:lnSpc>
              <a:spcBef>
                <a:spcPct val="0"/>
              </a:spcBef>
              <a:spcAft>
                <a:spcPct val="0"/>
              </a:spcAft>
            </a:pPr>
            <a:r>
              <a:rPr sz="1600" spc="15">
                <a:solidFill>
                  <a:srgbClr val="FFFFFF"/>
                </a:solidFill>
                <a:latin typeface="TMNKTU+PingFang-SC-Bold"/>
                <a:cs typeface="TMNKTU+PingFang-SC-Bold"/>
              </a:rPr>
              <a:t>丰富动作姿态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3991222" y="8751926"/>
            <a:ext cx="3073400" cy="419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400"/>
              </a:lnSpc>
              <a:spcBef>
                <a:spcPct val="0"/>
              </a:spcBef>
              <a:spcAft>
                <a:spcPct val="0"/>
              </a:spcAft>
            </a:pPr>
            <a:r>
              <a:rPr sz="1000" spc="-91">
                <a:solidFill>
                  <a:srgbClr val="FFFFFF"/>
                </a:solidFill>
                <a:latin typeface="VNNUOS+PingFang-SC-Medium"/>
                <a:cs typeface="VNNUOS+PingFang-SC-Medium"/>
              </a:rPr>
              <a:t>可执行跳跃、伸懒腰、握手、开心、扑人、坐下等多</a:t>
            </a:r>
          </a:p>
          <a:p>
            <a:pPr marL="0" marR="0">
              <a:lnSpc>
                <a:spcPts val="1400"/>
              </a:lnSpc>
              <a:spcBef>
                <a:spcPts val="200"/>
              </a:spcBef>
              <a:spcAft>
                <a:spcPct val="0"/>
              </a:spcAft>
            </a:pPr>
            <a:r>
              <a:rPr sz="1000" spc="-20">
                <a:solidFill>
                  <a:srgbClr val="FFFFFF"/>
                </a:solidFill>
                <a:latin typeface="VNNUOS+PingFang-SC-Medium"/>
                <a:cs typeface="VNNUOS+PingFang-SC-Medium"/>
              </a:rPr>
              <a:t>种动作姿态。</a:t>
            </a:r>
          </a:p>
        </p:txBody>
      </p:sp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object 1"/>
          <p:cNvSpPr/>
          <p:nvPr/>
        </p:nvSpPr>
        <p:spPr>
          <a:xfrm>
            <a:off x="0" y="0"/>
            <a:ext cx="7556500" cy="102489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896763" y="441898"/>
            <a:ext cx="2374544" cy="6690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12" marR="0">
              <a:lnSpc>
                <a:spcPts val="2939"/>
              </a:lnSpc>
              <a:spcBef>
                <a:spcPct val="0"/>
              </a:spcBef>
              <a:spcAft>
                <a:spcPct val="0"/>
              </a:spcAft>
            </a:pPr>
            <a:r>
              <a:rPr sz="2100" spc="20">
                <a:solidFill>
                  <a:srgbClr val="FFFFFF"/>
                </a:solidFill>
                <a:latin typeface="DMUJIB+PingFang-SC-Heavy"/>
                <a:cs typeface="DMUJIB+PingFang-SC-Heavy"/>
              </a:rPr>
              <a:t>APP智能交互</a:t>
            </a:r>
          </a:p>
          <a:p>
            <a:pPr marL="0" marR="0">
              <a:lnSpc>
                <a:spcPts val="1679"/>
              </a:lnSpc>
              <a:spcBef>
                <a:spcPts val="398"/>
              </a:spcBef>
              <a:spcAft>
                <a:spcPct val="0"/>
              </a:spcAft>
            </a:pPr>
            <a:r>
              <a:rPr sz="1200" spc="11">
                <a:solidFill>
                  <a:srgbClr val="FFFFFF"/>
                </a:solidFill>
                <a:latin typeface="HVLFDD+PingFang-SC-Medium"/>
                <a:cs typeface="HVLFDD+PingFang-SC-Medium"/>
              </a:rPr>
              <a:t>全新升级</a:t>
            </a:r>
            <a:r>
              <a:rPr sz="1200" spc="-100">
                <a:solidFill>
                  <a:srgbClr val="FFFFFF"/>
                </a:solidFill>
                <a:latin typeface="HVLFDD+PingFang-SC-Medium"/>
                <a:cs typeface="HVLFDD+PingFang-SC-Medium"/>
              </a:rPr>
              <a:t> </a:t>
            </a:r>
            <a:r>
              <a:rPr sz="1200" spc="11">
                <a:solidFill>
                  <a:srgbClr val="FFFFFF"/>
                </a:solidFill>
                <a:latin typeface="HVLFDD+PingFang-SC-Medium"/>
                <a:cs typeface="HVLFDD+PingFang-SC-Medium"/>
              </a:rPr>
              <a:t>APP</a:t>
            </a:r>
            <a:r>
              <a:rPr sz="1200" spc="-100">
                <a:solidFill>
                  <a:srgbClr val="FFFFFF"/>
                </a:solidFill>
                <a:latin typeface="HVLFDD+PingFang-SC-Medium"/>
                <a:cs typeface="HVLFDD+PingFang-SC-Medium"/>
              </a:rPr>
              <a:t> </a:t>
            </a:r>
            <a:r>
              <a:rPr sz="1200" spc="11">
                <a:solidFill>
                  <a:srgbClr val="FFFFFF"/>
                </a:solidFill>
                <a:latin typeface="HVLFDD+PingFang-SC-Medium"/>
                <a:cs typeface="HVLFDD+PingFang-SC-Medium"/>
              </a:rPr>
              <a:t>感受掌上无限乐趣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96205" y="2847017"/>
            <a:ext cx="1827809" cy="287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60"/>
              </a:lnSpc>
              <a:spcBef>
                <a:spcPct val="0"/>
              </a:spcBef>
              <a:spcAft>
                <a:spcPct val="0"/>
              </a:spcAft>
            </a:pPr>
            <a:r>
              <a:rPr sz="1400" spc="14">
                <a:solidFill>
                  <a:srgbClr val="FFFFFF"/>
                </a:solidFill>
                <a:latin typeface="DMUJIB+PingFang-SC-Heavy"/>
                <a:cs typeface="DMUJIB+PingFang-SC-Heavy"/>
              </a:rPr>
              <a:t>智能避障</a:t>
            </a:r>
            <a:r>
              <a:rPr sz="1400" spc="12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14">
                <a:solidFill>
                  <a:srgbClr val="FFFFFF"/>
                </a:solidFill>
                <a:latin typeface="FLDTCB+PingFang-SC-Regular"/>
                <a:cs typeface="FLDTCB+PingFang-SC-Regular"/>
              </a:rPr>
              <a:t>精准且灵敏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107681" y="2847012"/>
            <a:ext cx="1827809" cy="287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60"/>
              </a:lnSpc>
              <a:spcBef>
                <a:spcPct val="0"/>
              </a:spcBef>
              <a:spcAft>
                <a:spcPct val="0"/>
              </a:spcAft>
            </a:pPr>
            <a:r>
              <a:rPr sz="1400" spc="14">
                <a:solidFill>
                  <a:srgbClr val="FFFFFF"/>
                </a:solidFill>
                <a:latin typeface="DMUJIB+PingFang-SC-Heavy"/>
                <a:cs typeface="DMUJIB+PingFang-SC-Heavy"/>
              </a:rPr>
              <a:t>图形编程</a:t>
            </a:r>
            <a:r>
              <a:rPr sz="1400" spc="12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14">
                <a:solidFill>
                  <a:srgbClr val="FFFFFF"/>
                </a:solidFill>
                <a:latin typeface="FLDTCB+PingFang-SC-Regular"/>
                <a:cs typeface="FLDTCB+PingFang-SC-Regular"/>
              </a:rPr>
              <a:t>简单更智能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96205" y="3164973"/>
            <a:ext cx="2802216" cy="4013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 spc="-14">
                <a:solidFill>
                  <a:srgbClr val="FFFFFF"/>
                </a:solidFill>
                <a:latin typeface="HVLFDD+PingFang-SC-Medium"/>
                <a:cs typeface="HVLFDD+PingFang-SC-Medium"/>
              </a:rPr>
              <a:t>敏锐的探测，配有</a:t>
            </a:r>
            <a:r>
              <a:rPr sz="900" spc="-51">
                <a:solidFill>
                  <a:srgbClr val="FFFFFF"/>
                </a:solidFill>
                <a:latin typeface="HVLFDD+PingFang-SC-Medium"/>
                <a:cs typeface="HVLFDD+PingFang-SC-Medium"/>
              </a:rPr>
              <a:t> </a:t>
            </a:r>
            <a:r>
              <a:rPr sz="900">
                <a:solidFill>
                  <a:srgbClr val="FFFFFF"/>
                </a:solidFill>
                <a:latin typeface="HVLFDD+PingFang-SC-Medium"/>
                <a:cs typeface="HVLFDD+PingFang-SC-Medium"/>
              </a:rPr>
              <a:t>4D LiDAR L1，为主人探索前行、</a:t>
            </a:r>
          </a:p>
          <a:p>
            <a:pPr marL="0" marR="0">
              <a:lnSpc>
                <a:spcPts val="1260"/>
              </a:lnSpc>
              <a:spcBef>
                <a:spcPts val="340"/>
              </a:spcBef>
              <a:spcAft>
                <a:spcPct val="0"/>
              </a:spcAft>
            </a:pPr>
            <a:r>
              <a:rPr sz="900" spc="-38">
                <a:solidFill>
                  <a:srgbClr val="FFFFFF"/>
                </a:solidFill>
                <a:latin typeface="HVLFDD+PingFang-SC-Medium"/>
                <a:cs typeface="HVLFDD+PingFang-SC-Medium"/>
              </a:rPr>
              <a:t>智能避障，精准捕获、绘制三维真实世界。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07686" y="3164947"/>
            <a:ext cx="2781300" cy="4013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 spc="-27">
                <a:solidFill>
                  <a:srgbClr val="FFFFFF"/>
                </a:solidFill>
                <a:latin typeface="HVLFDD+PingFang-SC-Medium"/>
                <a:cs typeface="HVLFDD+PingFang-SC-Medium"/>
              </a:rPr>
              <a:t>优化图形化编程功能，简单易懂，拖拽连接即可完成</a:t>
            </a:r>
          </a:p>
          <a:p>
            <a:pPr marL="0" marR="0">
              <a:lnSpc>
                <a:spcPts val="1260"/>
              </a:lnSpc>
              <a:spcBef>
                <a:spcPts val="340"/>
              </a:spcBef>
              <a:spcAft>
                <a:spcPct val="0"/>
              </a:spcAft>
            </a:pPr>
            <a:r>
              <a:rPr sz="900" spc="-31">
                <a:solidFill>
                  <a:srgbClr val="FFFFFF"/>
                </a:solidFill>
                <a:latin typeface="HVLFDD+PingFang-SC-Medium"/>
                <a:cs typeface="HVLFDD+PingFang-SC-Medium"/>
              </a:rPr>
              <a:t>程序设计，让编程初学者轻松入门，创新更便捷。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96205" y="5370343"/>
            <a:ext cx="1975675" cy="287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60"/>
              </a:lnSpc>
              <a:spcBef>
                <a:spcPct val="0"/>
              </a:spcBef>
              <a:spcAft>
                <a:spcPct val="0"/>
              </a:spcAft>
            </a:pPr>
            <a:r>
              <a:rPr sz="1400" spc="14">
                <a:solidFill>
                  <a:srgbClr val="FFFFFF"/>
                </a:solidFill>
                <a:latin typeface="DMUJIB+PingFang-SC-Heavy"/>
                <a:cs typeface="DMUJIB+PingFang-SC-Heavy"/>
              </a:rPr>
              <a:t>高清画质</a:t>
            </a:r>
            <a:r>
              <a:rPr sz="1400" spc="12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14">
                <a:solidFill>
                  <a:srgbClr val="FFFFFF"/>
                </a:solidFill>
                <a:latin typeface="FLDTCB+PingFang-SC-Regular"/>
                <a:cs typeface="FLDTCB+PingFang-SC-Regular"/>
              </a:rPr>
              <a:t>实时而稳定</a:t>
            </a:r>
            <a:r>
              <a:rPr sz="1400" spc="-1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050" baseline="-2">
                <a:solidFill>
                  <a:srgbClr val="FFFFFF"/>
                </a:solidFill>
                <a:latin typeface="HVLFDD+PingFang-SC-Medium"/>
                <a:cs typeface="HVLFDD+PingFang-SC-Medium"/>
              </a:rPr>
              <a:t>[1]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107681" y="5370343"/>
            <a:ext cx="1841855" cy="287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60"/>
              </a:lnSpc>
              <a:spcBef>
                <a:spcPct val="0"/>
              </a:spcBef>
              <a:spcAft>
                <a:spcPct val="0"/>
              </a:spcAft>
            </a:pPr>
            <a:r>
              <a:rPr sz="1400" spc="14">
                <a:solidFill>
                  <a:srgbClr val="FFFFFF"/>
                </a:solidFill>
                <a:latin typeface="DMUJIB+PingFang-SC-Heavy"/>
                <a:cs typeface="DMUJIB+PingFang-SC-Heavy"/>
              </a:rPr>
              <a:t>OTA升级</a:t>
            </a:r>
            <a:r>
              <a:rPr sz="1400" spc="12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14">
                <a:solidFill>
                  <a:srgbClr val="FFFFFF"/>
                </a:solidFill>
                <a:latin typeface="FLDTCB+PingFang-SC-Regular"/>
                <a:cs typeface="FLDTCB+PingFang-SC-Regular"/>
              </a:rPr>
              <a:t>高阶更智能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96205" y="5688285"/>
            <a:ext cx="2744952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HVLFDD+PingFang-SC-Medium"/>
                <a:cs typeface="HVLFDD+PingFang-SC-Medium"/>
              </a:rPr>
              <a:t>全新</a:t>
            </a:r>
            <a:r>
              <a:rPr sz="900" spc="-75">
                <a:solidFill>
                  <a:srgbClr val="FFFFFF"/>
                </a:solidFill>
                <a:latin typeface="HVLFDD+PingFang-SC-Medium"/>
                <a:cs typeface="HVLFDD+PingFang-SC-Medium"/>
              </a:rPr>
              <a:t> </a:t>
            </a:r>
            <a:r>
              <a:rPr sz="900">
                <a:solidFill>
                  <a:srgbClr val="FFFFFF"/>
                </a:solidFill>
                <a:latin typeface="HVLFDD+PingFang-SC-Medium"/>
                <a:cs typeface="HVLFDD+PingFang-SC-Medium"/>
              </a:rPr>
              <a:t>APP</a:t>
            </a:r>
            <a:r>
              <a:rPr sz="900" spc="-75">
                <a:solidFill>
                  <a:srgbClr val="FFFFFF"/>
                </a:solidFill>
                <a:latin typeface="HVLFDD+PingFang-SC-Medium"/>
                <a:cs typeface="HVLFDD+PingFang-SC-Medium"/>
              </a:rPr>
              <a:t> </a:t>
            </a:r>
            <a:r>
              <a:rPr sz="900" spc="-38">
                <a:solidFill>
                  <a:srgbClr val="FFFFFF"/>
                </a:solidFill>
                <a:latin typeface="HVLFDD+PingFang-SC-Medium"/>
                <a:cs typeface="HVLFDD+PingFang-SC-Medium"/>
              </a:rPr>
              <a:t>高清图传、实时查看拍摄画面，内置</a:t>
            </a:r>
            <a:r>
              <a:rPr sz="900" spc="-27">
                <a:solidFill>
                  <a:srgbClr val="FFFFFF"/>
                </a:solidFill>
                <a:latin typeface="HVLFDD+PingFang-SC-Medium"/>
                <a:cs typeface="HVLFDD+PingFang-SC-Medium"/>
              </a:rPr>
              <a:t> </a:t>
            </a:r>
            <a:r>
              <a:rPr sz="900">
                <a:solidFill>
                  <a:srgbClr val="FFFFFF"/>
                </a:solidFill>
                <a:latin typeface="HVLFDD+PingFang-SC-Medium"/>
                <a:cs typeface="HVLFDD+PingFang-SC-Medium"/>
              </a:rPr>
              <a:t>4G</a:t>
            </a:r>
            <a:r>
              <a:rPr sz="900" spc="-75">
                <a:solidFill>
                  <a:srgbClr val="FFFFFF"/>
                </a:solidFill>
                <a:latin typeface="HVLFDD+PingFang-SC-Medium"/>
                <a:cs typeface="HVLFDD+PingFang-SC-Medium"/>
              </a:rPr>
              <a:t> </a:t>
            </a:r>
            <a:r>
              <a:rPr sz="900">
                <a:solidFill>
                  <a:srgbClr val="FFFFFF"/>
                </a:solidFill>
                <a:latin typeface="HVLFDD+PingFang-SC-Medium"/>
                <a:cs typeface="HVLFDD+PingFang-SC-Medium"/>
              </a:rPr>
              <a:t>及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107686" y="5688291"/>
            <a:ext cx="2786214" cy="4013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 spc="-37">
                <a:solidFill>
                  <a:srgbClr val="FFFFFF"/>
                </a:solidFill>
                <a:latin typeface="HVLFDD+PingFang-SC-Medium"/>
                <a:cs typeface="HVLFDD+PingFang-SC-Medium"/>
              </a:rPr>
              <a:t>在用户授权后，机器人自动连接云端</a:t>
            </a:r>
            <a:r>
              <a:rPr sz="900" spc="-51">
                <a:solidFill>
                  <a:srgbClr val="FFFFFF"/>
                </a:solidFill>
                <a:latin typeface="HVLFDD+PingFang-SC-Medium"/>
                <a:cs typeface="HVLFDD+PingFang-SC-Medium"/>
              </a:rPr>
              <a:t> </a:t>
            </a:r>
            <a:r>
              <a:rPr sz="900" spc="-15">
                <a:solidFill>
                  <a:srgbClr val="FFFFFF"/>
                </a:solidFill>
                <a:latin typeface="HVLFDD+PingFang-SC-Medium"/>
                <a:cs typeface="HVLFDD+PingFang-SC-Medium"/>
              </a:rPr>
              <a:t>OTA</a:t>
            </a:r>
            <a:r>
              <a:rPr sz="900" spc="-75">
                <a:solidFill>
                  <a:srgbClr val="FFFFFF"/>
                </a:solidFill>
                <a:latin typeface="HVLFDD+PingFang-SC-Medium"/>
                <a:cs typeface="HVLFDD+PingFang-SC-Medium"/>
              </a:rPr>
              <a:t> </a:t>
            </a:r>
            <a:r>
              <a:rPr sz="900" spc="-87">
                <a:solidFill>
                  <a:srgbClr val="FFFFFF"/>
                </a:solidFill>
                <a:latin typeface="HVLFDD+PingFang-SC-Medium"/>
                <a:cs typeface="HVLFDD+PingFang-SC-Medium"/>
              </a:rPr>
              <a:t>服务，来对</a:t>
            </a:r>
          </a:p>
          <a:p>
            <a:pPr marL="0" marR="0">
              <a:lnSpc>
                <a:spcPts val="1260"/>
              </a:lnSpc>
              <a:spcBef>
                <a:spcPts val="340"/>
              </a:spcBef>
              <a:spcAft>
                <a:spcPct val="0"/>
              </a:spcAft>
            </a:pPr>
            <a:r>
              <a:rPr sz="900" spc="-34">
                <a:solidFill>
                  <a:srgbClr val="FFFFFF"/>
                </a:solidFill>
                <a:latin typeface="HVLFDD+PingFang-SC-Medium"/>
                <a:cs typeface="HVLFDD+PingFang-SC-Medium"/>
              </a:rPr>
              <a:t>自身程序进行升级和优化，从而持续提升用户体验。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996205" y="5891510"/>
            <a:ext cx="190187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 spc="-43">
                <a:solidFill>
                  <a:srgbClr val="FFFFFF"/>
                </a:solidFill>
                <a:latin typeface="HVLFDD+PingFang-SC-Medium"/>
                <a:cs typeface="HVLFDD+PingFang-SC-Medium"/>
              </a:rPr>
              <a:t>eSIM，更稳定连接、远距离控制。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996205" y="6102416"/>
            <a:ext cx="1544269" cy="1447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839"/>
              </a:lnSpc>
              <a:spcBef>
                <a:spcPct val="0"/>
              </a:spcBef>
              <a:spcAft>
                <a:spcPct val="0"/>
              </a:spcAft>
            </a:pPr>
            <a:r>
              <a:rPr sz="600">
                <a:solidFill>
                  <a:srgbClr val="FFFFFF"/>
                </a:solidFill>
                <a:latin typeface="HVLFDD+PingFang-SC-Medium"/>
                <a:cs typeface="HVLFDD+PingFang-SC-Medium"/>
              </a:rPr>
              <a:t>[1]</a:t>
            </a:r>
            <a:r>
              <a:rPr sz="600" spc="-50">
                <a:solidFill>
                  <a:srgbClr val="FFFFFF"/>
                </a:solidFill>
                <a:latin typeface="HVLFDD+PingFang-SC-Medium"/>
                <a:cs typeface="HVLFDD+PingFang-SC-Medium"/>
              </a:rPr>
              <a:t> </a:t>
            </a:r>
            <a:r>
              <a:rPr sz="600" spc="-11">
                <a:solidFill>
                  <a:srgbClr val="FFFFFF"/>
                </a:solidFill>
                <a:latin typeface="HVLFDD+PingFang-SC-Medium"/>
                <a:cs typeface="HVLFDD+PingFang-SC-Medium"/>
              </a:rPr>
              <a:t>不同无线网络环境下，会有比较大差异</a:t>
            </a:r>
          </a:p>
        </p:txBody>
      </p:sp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8" name="object 1"/>
          <p:cNvSpPr/>
          <p:nvPr/>
        </p:nvSpPr>
        <p:spPr>
          <a:xfrm>
            <a:off x="3848" y="0"/>
            <a:ext cx="7552652" cy="1024834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904081" y="457643"/>
            <a:ext cx="688466" cy="411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939"/>
              </a:lnSpc>
              <a:spcBef>
                <a:spcPct val="0"/>
              </a:spcBef>
              <a:spcAft>
                <a:spcPct val="0"/>
              </a:spcAft>
            </a:pPr>
            <a:r>
              <a:rPr sz="2100" spc="20">
                <a:solidFill>
                  <a:srgbClr val="FFFFFF"/>
                </a:solidFill>
                <a:latin typeface="FEKOQF+PingFang-SC-Heavy"/>
                <a:cs typeface="FEKOQF+PingFang-SC-Heavy"/>
              </a:rPr>
              <a:t>参数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92640" y="1077153"/>
            <a:ext cx="636814" cy="2514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679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GCPTIG+PingFang-SC-Bold"/>
                <a:cs typeface="GCPTIG+PingFang-SC-Bold"/>
              </a:rPr>
              <a:t>机</a:t>
            </a:r>
            <a:r>
              <a:rPr sz="1000" spc="15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spc="11">
                <a:solidFill>
                  <a:srgbClr val="FFFFFF"/>
                </a:solidFill>
                <a:latin typeface="FEKOQF+PingFang-SC-Heavy"/>
                <a:cs typeface="FEKOQF+PingFang-SC-Heavy"/>
              </a:rPr>
              <a:t>型号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968467" y="1077915"/>
            <a:ext cx="404317" cy="2514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679"/>
              </a:lnSpc>
              <a:spcBef>
                <a:spcPct val="0"/>
              </a:spcBef>
              <a:spcAft>
                <a:spcPct val="0"/>
              </a:spcAft>
            </a:pPr>
            <a:r>
              <a:rPr sz="1200" spc="11">
                <a:solidFill>
                  <a:srgbClr val="FFFFFF"/>
                </a:solidFill>
                <a:latin typeface="QEACHG+PingFang-SC-Heavy"/>
                <a:cs typeface="QEACHG+PingFang-SC-Heavy"/>
              </a:rPr>
              <a:t>AIR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343572" y="1077915"/>
            <a:ext cx="479602" cy="2514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679"/>
              </a:lnSpc>
              <a:spcBef>
                <a:spcPct val="0"/>
              </a:spcBef>
              <a:spcAft>
                <a:spcPct val="0"/>
              </a:spcAft>
            </a:pPr>
            <a:r>
              <a:rPr sz="1200" spc="11">
                <a:solidFill>
                  <a:srgbClr val="FFFFFF"/>
                </a:solidFill>
                <a:latin typeface="QEACHG+PingFang-SC-Heavy"/>
                <a:cs typeface="QEACHG+PingFang-SC-Heavy"/>
              </a:rPr>
              <a:t>PRO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835111" y="1077915"/>
            <a:ext cx="474878" cy="2514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679"/>
              </a:lnSpc>
              <a:spcBef>
                <a:spcPct val="0"/>
              </a:spcBef>
              <a:spcAft>
                <a:spcPct val="0"/>
              </a:spcAft>
            </a:pPr>
            <a:r>
              <a:rPr sz="1200" spc="11">
                <a:solidFill>
                  <a:srgbClr val="FFFFFF"/>
                </a:solidFill>
                <a:latin typeface="FEKOQF+PingFang-SC-Heavy"/>
                <a:cs typeface="FEKOQF+PingFang-SC-Heavy"/>
              </a:rPr>
              <a:t>EDU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92640" y="1238245"/>
            <a:ext cx="27940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400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GCPTIG+PingFang-SC-Bold"/>
                <a:cs typeface="GCPTIG+PingFang-SC-Bold"/>
              </a:rPr>
              <a:t>械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58037" y="1346845"/>
            <a:ext cx="613028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站立尺寸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48799" y="1347190"/>
            <a:ext cx="869746" cy="4013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MCQQEM+PingFang-SC-Regular"/>
                <a:cs typeface="MCQQEM+PingFang-SC-Regular"/>
              </a:rPr>
              <a:t>70×31×40cm</a:t>
            </a:r>
          </a:p>
          <a:p>
            <a:pPr marL="167792" marR="0">
              <a:lnSpc>
                <a:spcPts val="1260"/>
              </a:lnSpc>
              <a:spcBef>
                <a:spcPts val="3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UNRSSC+PingFang-SC-Regular"/>
                <a:cs typeface="UNRSSC+PingFang-SC-Regular"/>
              </a:rPr>
              <a:t>约15kg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092640" y="1371595"/>
            <a:ext cx="27940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400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GCPTIG+PingFang-SC-Bold"/>
                <a:cs typeface="GCPTIG+PingFang-SC-Bold"/>
              </a:rPr>
              <a:t>与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092640" y="1504945"/>
            <a:ext cx="27940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400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GCPTIG+PingFang-SC-Bold"/>
                <a:cs typeface="GCPTIG+PingFang-SC-Bold"/>
              </a:rPr>
              <a:t>电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258037" y="1550070"/>
            <a:ext cx="959358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重量（含电池）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92640" y="1638294"/>
            <a:ext cx="27940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400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GCPTIG+PingFang-SC-Bold"/>
                <a:cs typeface="GCPTIG+PingFang-SC-Bold"/>
              </a:rPr>
              <a:t>气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092640" y="1753296"/>
            <a:ext cx="778426" cy="2342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400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GCPTIG+PingFang-SC-Bold"/>
                <a:cs typeface="GCPTIG+PingFang-SC-Bold"/>
              </a:rPr>
              <a:t>参</a:t>
            </a:r>
            <a:r>
              <a:rPr sz="1000" spc="5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材质信息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3895624" y="1753641"/>
            <a:ext cx="1375981" cy="4013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UNRSSC+PingFang-SC-Regular"/>
                <a:cs typeface="UNRSSC+PingFang-SC-Regular"/>
              </a:rPr>
              <a:t>铝合金+高强度工程塑料</a:t>
            </a:r>
          </a:p>
          <a:p>
            <a:pPr marL="320840" marR="0">
              <a:lnSpc>
                <a:spcPts val="1260"/>
              </a:lnSpc>
              <a:spcBef>
                <a:spcPts val="3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MCQQEM+PingFang-SC-Regular"/>
                <a:cs typeface="MCQQEM+PingFang-SC-Regular"/>
              </a:rPr>
              <a:t>28V~33.6V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092640" y="1904994"/>
            <a:ext cx="27940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400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GCPTIG+PingFang-SC-Bold"/>
                <a:cs typeface="GCPTIG+PingFang-SC-Bold"/>
              </a:rPr>
              <a:t>数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258037" y="1956522"/>
            <a:ext cx="613028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供电电压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1258037" y="2159747"/>
            <a:ext cx="84391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工作最大功率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4257841" y="2160092"/>
            <a:ext cx="651547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UNRSSC+PingFang-SC-Regular"/>
                <a:cs typeface="UNRSSC+PingFang-SC-Regular"/>
              </a:rPr>
              <a:t>约3000W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258037" y="2401149"/>
            <a:ext cx="382142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载荷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2518309" y="2401494"/>
            <a:ext cx="1305001" cy="4013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UNRSSC+PingFang-SC-Regular"/>
                <a:cs typeface="UNRSSC+PingFang-SC-Regular"/>
              </a:rPr>
              <a:t>≈7kg（极限 ~</a:t>
            </a:r>
            <a:r>
              <a:rPr sz="900" spc="18">
                <a:solidFill>
                  <a:srgbClr val="FFFFFF"/>
                </a:solidFill>
                <a:latin typeface="UNRSSC+PingFang-SC-Regular"/>
                <a:cs typeface="UNRSSC+PingFang-SC-Regular"/>
              </a:rPr>
              <a:t> </a:t>
            </a:r>
            <a:r>
              <a:rPr sz="900">
                <a:solidFill>
                  <a:srgbClr val="FFFFFF"/>
                </a:solidFill>
                <a:latin typeface="UNRSSC+PingFang-SC-Regular"/>
                <a:cs typeface="UNRSSC+PingFang-SC-Regular"/>
              </a:rPr>
              <a:t>10kg）</a:t>
            </a:r>
          </a:p>
          <a:p>
            <a:pPr marL="321525" marR="0">
              <a:lnSpc>
                <a:spcPts val="1260"/>
              </a:lnSpc>
              <a:spcBef>
                <a:spcPts val="3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UNRSSC+PingFang-SC-Regular"/>
                <a:cs typeface="UNRSSC+PingFang-SC-Regular"/>
              </a:rPr>
              <a:t>0~2.5m/s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3930943" y="2401837"/>
            <a:ext cx="1305001" cy="4013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UNRSSC+PingFang-SC-Regular"/>
                <a:cs typeface="UNRSSC+PingFang-SC-Regular"/>
              </a:rPr>
              <a:t>≈8kg（极限 ~</a:t>
            </a:r>
            <a:r>
              <a:rPr sz="900" spc="18">
                <a:solidFill>
                  <a:srgbClr val="FFFFFF"/>
                </a:solidFill>
                <a:latin typeface="UNRSSC+PingFang-SC-Regular"/>
                <a:cs typeface="UNRSSC+PingFang-SC-Regular"/>
              </a:rPr>
              <a:t> </a:t>
            </a:r>
            <a:r>
              <a:rPr sz="900">
                <a:solidFill>
                  <a:srgbClr val="FFFFFF"/>
                </a:solidFill>
                <a:latin typeface="UNRSSC+PingFang-SC-Regular"/>
                <a:cs typeface="UNRSSC+PingFang-SC-Regular"/>
              </a:rPr>
              <a:t>10kg）</a:t>
            </a:r>
          </a:p>
          <a:p>
            <a:pPr marL="321525" marR="0">
              <a:lnSpc>
                <a:spcPts val="1260"/>
              </a:lnSpc>
              <a:spcBef>
                <a:spcPts val="3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UNRSSC+PingFang-SC-Regular"/>
                <a:cs typeface="UNRSSC+PingFang-SC-Regular"/>
              </a:rPr>
              <a:t>0~3.5m/s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5340262" y="2401952"/>
            <a:ext cx="1464563" cy="6045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9781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UNRSSC+PingFang-SC-Regular"/>
                <a:cs typeface="UNRSSC+PingFang-SC-Regular"/>
              </a:rPr>
              <a:t>≈8kg（极限 ~</a:t>
            </a:r>
            <a:r>
              <a:rPr sz="900" spc="18">
                <a:solidFill>
                  <a:srgbClr val="FFFFFF"/>
                </a:solidFill>
                <a:latin typeface="UNRSSC+PingFang-SC-Regular"/>
                <a:cs typeface="UNRSSC+PingFang-SC-Regular"/>
              </a:rPr>
              <a:t> </a:t>
            </a:r>
            <a:r>
              <a:rPr sz="900">
                <a:solidFill>
                  <a:srgbClr val="FFFFFF"/>
                </a:solidFill>
                <a:latin typeface="UNRSSC+PingFang-SC-Regular"/>
                <a:cs typeface="UNRSSC+PingFang-SC-Regular"/>
              </a:rPr>
              <a:t>12kg）</a:t>
            </a:r>
          </a:p>
          <a:p>
            <a:pPr marL="0" marR="0">
              <a:lnSpc>
                <a:spcPts val="1260"/>
              </a:lnSpc>
              <a:spcBef>
                <a:spcPts val="3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UNRSSC+PingFang-SC-Regular"/>
                <a:cs typeface="UNRSSC+PingFang-SC-Regular"/>
              </a:rPr>
              <a:t>0~3.7m/s（极限~5m/s）</a:t>
            </a:r>
          </a:p>
          <a:p>
            <a:pPr marL="449427" marR="0">
              <a:lnSpc>
                <a:spcPts val="1260"/>
              </a:lnSpc>
              <a:spcBef>
                <a:spcPts val="3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UNRSSC+PingFang-SC-Regular"/>
                <a:cs typeface="UNRSSC+PingFang-SC-Regular"/>
              </a:rPr>
              <a:t>约16cm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1092640" y="2436871"/>
            <a:ext cx="27940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400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GCPTIG+PingFang-SC-Bold"/>
                <a:cs typeface="GCPTIG+PingFang-SC-Bold"/>
              </a:rPr>
              <a:t>性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092640" y="2601971"/>
            <a:ext cx="778426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400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GCPTIG+PingFang-SC-Bold"/>
                <a:cs typeface="GCPTIG+PingFang-SC-Bold"/>
              </a:rPr>
              <a:t>能</a:t>
            </a:r>
            <a:r>
              <a:rPr sz="1000" spc="5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运动速度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092640" y="2767071"/>
            <a:ext cx="279400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400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GCPTIG+PingFang-SC-Bold"/>
                <a:cs typeface="GCPTIG+PingFang-SC-Bold"/>
              </a:rPr>
              <a:t>参</a:t>
            </a:r>
          </a:p>
          <a:p>
            <a:pPr marL="0" marR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GCPTIG+PingFang-SC-Bold"/>
                <a:cs typeface="GCPTIG+PingFang-SC-Bold"/>
              </a:rPr>
              <a:t>数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1258037" y="2807600"/>
            <a:ext cx="1074801" cy="6045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最大攀爬落差高度</a:t>
            </a:r>
          </a:p>
          <a:p>
            <a:pPr marL="0" marR="0">
              <a:lnSpc>
                <a:spcPts val="1260"/>
              </a:lnSpc>
              <a:spcBef>
                <a:spcPts val="3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最大攀爬斜坡角度</a:t>
            </a:r>
          </a:p>
          <a:p>
            <a:pPr marL="0" marR="0">
              <a:lnSpc>
                <a:spcPts val="1260"/>
              </a:lnSpc>
              <a:spcBef>
                <a:spcPts val="3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基础算力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2887955" y="2807945"/>
            <a:ext cx="565708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UNRSSC+PingFang-SC-Regular"/>
                <a:cs typeface="UNRSSC+PingFang-SC-Regular"/>
              </a:rPr>
              <a:t>约15cm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4300589" y="2808288"/>
            <a:ext cx="565708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UNRSSC+PingFang-SC-Regular"/>
                <a:cs typeface="UNRSSC+PingFang-SC-Regular"/>
              </a:rPr>
              <a:t>约16cm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3006142" y="3011171"/>
            <a:ext cx="329336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MCQQEM+PingFang-SC-Regular"/>
                <a:cs typeface="MCQQEM+PingFang-SC-Regular"/>
              </a:rPr>
              <a:t>30°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4418775" y="3011514"/>
            <a:ext cx="329336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MCQQEM+PingFang-SC-Regular"/>
                <a:cs typeface="MCQQEM+PingFang-SC-Regular"/>
              </a:rPr>
              <a:t>40°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5907875" y="3011629"/>
            <a:ext cx="329336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MCQQEM+PingFang-SC-Regular"/>
                <a:cs typeface="MCQQEM+PingFang-SC-Regular"/>
              </a:rPr>
              <a:t>40°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4099650" y="3214740"/>
            <a:ext cx="967473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UNRSSC+PingFang-SC-Regular"/>
                <a:cs typeface="UNRSSC+PingFang-SC-Regular"/>
              </a:rPr>
              <a:t>八核高性能CPU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5588750" y="3214854"/>
            <a:ext cx="967473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UNRSSC+PingFang-SC-Regular"/>
                <a:cs typeface="UNRSSC+PingFang-SC-Regular"/>
              </a:rPr>
              <a:t>八核高性能CPU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1092640" y="3363463"/>
            <a:ext cx="279400" cy="711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400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GCPTIG+PingFang-SC-Bold"/>
                <a:cs typeface="GCPTIG+PingFang-SC-Bold"/>
              </a:rPr>
              <a:t>关</a:t>
            </a:r>
          </a:p>
          <a:p>
            <a:pPr marL="0" marR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GCPTIG+PingFang-SC-Bold"/>
                <a:cs typeface="GCPTIG+PingFang-SC-Bold"/>
              </a:rPr>
              <a:t>节</a:t>
            </a:r>
          </a:p>
          <a:p>
            <a:pPr marL="0" marR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GCPTIG+PingFang-SC-Bold"/>
                <a:cs typeface="GCPTIG+PingFang-SC-Bold"/>
              </a:rPr>
              <a:t>参</a:t>
            </a:r>
          </a:p>
          <a:p>
            <a:pPr marL="0" marR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GCPTIG+PingFang-SC-Bold"/>
                <a:cs typeface="GCPTIG+PingFang-SC-Bold"/>
              </a:rPr>
              <a:t>数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1258037" y="3440571"/>
            <a:ext cx="856373" cy="658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最大关节扭矩</a:t>
            </a:r>
          </a:p>
          <a:p>
            <a:pPr marL="12458" marR="0">
              <a:lnSpc>
                <a:spcPts val="1260"/>
              </a:lnSpc>
              <a:spcBef>
                <a:spcPts val="446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关节运动空间</a:t>
            </a:r>
          </a:p>
          <a:p>
            <a:pPr marL="0" marR="0">
              <a:lnSpc>
                <a:spcPts val="1260"/>
              </a:lnSpc>
              <a:spcBef>
                <a:spcPts val="611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膝关节内走线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4275557" y="3440571"/>
            <a:ext cx="616229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UNRSSC+PingFang-SC-Regular"/>
                <a:cs typeface="UNRSSC+PingFang-SC-Regular"/>
              </a:rPr>
              <a:t>约45N.m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5764658" y="3440571"/>
            <a:ext cx="616229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UNRSSC+PingFang-SC-Regular"/>
                <a:cs typeface="UNRSSC+PingFang-SC-Regular"/>
              </a:rPr>
              <a:t>约45N.m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1996932" y="3459818"/>
            <a:ext cx="247675" cy="162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980"/>
              </a:lnSpc>
              <a:spcBef>
                <a:spcPct val="0"/>
              </a:spcBef>
              <a:spcAft>
                <a:spcPct val="0"/>
              </a:spcAft>
            </a:pPr>
            <a:r>
              <a:rPr sz="700">
                <a:solidFill>
                  <a:srgbClr val="FFFFFF"/>
                </a:solidFill>
                <a:latin typeface="QBWGMW+PingFang-SC-Medium"/>
                <a:cs typeface="QBWGMW+PingFang-SC-Medium"/>
              </a:rPr>
              <a:t>[1]</a:t>
            </a:r>
          </a:p>
        </p:txBody>
      </p:sp>
      <p:sp>
        <p:nvSpPr>
          <p:cNvPr id="41" name="object 41"/>
          <p:cNvSpPr txBox="1"/>
          <p:nvPr/>
        </p:nvSpPr>
        <p:spPr>
          <a:xfrm>
            <a:off x="2877783" y="3664054"/>
            <a:ext cx="982332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UNRSSC+PingFang-SC-Regular"/>
                <a:cs typeface="UNRSSC+PingFang-SC-Regular"/>
              </a:rPr>
              <a:t>机身：-48°~48°</a:t>
            </a:r>
          </a:p>
        </p:txBody>
      </p:sp>
      <p:sp>
        <p:nvSpPr>
          <p:cNvPr id="42" name="object 42"/>
          <p:cNvSpPr txBox="1"/>
          <p:nvPr/>
        </p:nvSpPr>
        <p:spPr>
          <a:xfrm>
            <a:off x="3983292" y="3664054"/>
            <a:ext cx="105205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UNRSSC+PingFang-SC-Regular"/>
                <a:cs typeface="UNRSSC+PingFang-SC-Regular"/>
              </a:rPr>
              <a:t>大腿：-200°~90°</a:t>
            </a:r>
          </a:p>
        </p:txBody>
      </p:sp>
      <p:sp>
        <p:nvSpPr>
          <p:cNvPr id="43" name="object 43"/>
          <p:cNvSpPr txBox="1"/>
          <p:nvPr/>
        </p:nvSpPr>
        <p:spPr>
          <a:xfrm>
            <a:off x="5236935" y="3664054"/>
            <a:ext cx="105205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UNRSSC+PingFang-SC-Regular"/>
                <a:cs typeface="UNRSSC+PingFang-SC-Regular"/>
              </a:rPr>
              <a:t>小腿：-156°~48°</a:t>
            </a:r>
          </a:p>
        </p:txBody>
      </p:sp>
      <p:sp>
        <p:nvSpPr>
          <p:cNvPr id="44" name="object 44"/>
          <p:cNvSpPr txBox="1"/>
          <p:nvPr/>
        </p:nvSpPr>
        <p:spPr>
          <a:xfrm>
            <a:off x="1258037" y="4104563"/>
            <a:ext cx="1074801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关节热管辅助散热</a:t>
            </a:r>
          </a:p>
        </p:txBody>
      </p:sp>
      <p:sp>
        <p:nvSpPr>
          <p:cNvPr id="45" name="object 45"/>
          <p:cNvSpPr txBox="1"/>
          <p:nvPr/>
        </p:nvSpPr>
        <p:spPr>
          <a:xfrm>
            <a:off x="1092640" y="4243954"/>
            <a:ext cx="279400" cy="774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400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GCPTIG+PingFang-SC-Bold"/>
                <a:cs typeface="GCPTIG+PingFang-SC-Bold"/>
              </a:rPr>
              <a:t>传</a:t>
            </a:r>
          </a:p>
          <a:p>
            <a:pPr marL="0" marR="0">
              <a:lnSpc>
                <a:spcPts val="1100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GCPTIG+PingFang-SC-Bold"/>
                <a:cs typeface="GCPTIG+PingFang-SC-Bold"/>
              </a:rPr>
              <a:t>感</a:t>
            </a:r>
          </a:p>
          <a:p>
            <a:pPr marL="0" marR="0">
              <a:lnSpc>
                <a:spcPts val="1100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GCPTIG+PingFang-SC-Bold"/>
                <a:cs typeface="GCPTIG+PingFang-SC-Bold"/>
              </a:rPr>
              <a:t>器</a:t>
            </a:r>
          </a:p>
          <a:p>
            <a:pPr marL="0" marR="0">
              <a:lnSpc>
                <a:spcPts val="1100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GCPTIG+PingFang-SC-Bold"/>
                <a:cs typeface="GCPTIG+PingFang-SC-Bold"/>
              </a:rPr>
              <a:t>参</a:t>
            </a:r>
          </a:p>
          <a:p>
            <a:pPr marL="0" marR="0">
              <a:lnSpc>
                <a:spcPts val="1100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GCPTIG+PingFang-SC-Bold"/>
                <a:cs typeface="GCPTIG+PingFang-SC-Bold"/>
              </a:rPr>
              <a:t>数</a:t>
            </a:r>
          </a:p>
        </p:txBody>
      </p:sp>
      <p:sp>
        <p:nvSpPr>
          <p:cNvPr id="46" name="object 46"/>
          <p:cNvSpPr txBox="1"/>
          <p:nvPr/>
        </p:nvSpPr>
        <p:spPr>
          <a:xfrm>
            <a:off x="1258037" y="4344364"/>
            <a:ext cx="1295400" cy="6045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超广角3D激光雷达</a:t>
            </a:r>
          </a:p>
          <a:p>
            <a:pPr marL="0" marR="0">
              <a:lnSpc>
                <a:spcPts val="1260"/>
              </a:lnSpc>
              <a:spcBef>
                <a:spcPts val="340"/>
              </a:spcBef>
              <a:spcAft>
                <a:spcPct val="0"/>
              </a:spcAft>
            </a:pPr>
            <a:r>
              <a:rPr sz="900" spc="-67">
                <a:solidFill>
                  <a:srgbClr val="FFFFFF"/>
                </a:solidFill>
                <a:latin typeface="QBWGMW+PingFang-SC-Medium"/>
                <a:cs typeface="QBWGMW+PingFang-SC-Medium"/>
              </a:rPr>
              <a:t>无线矢量定位伴随模组</a:t>
            </a:r>
          </a:p>
          <a:p>
            <a:pPr marL="0" marR="0">
              <a:lnSpc>
                <a:spcPts val="1260"/>
              </a:lnSpc>
              <a:spcBef>
                <a:spcPts val="3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高清广角相机</a:t>
            </a:r>
          </a:p>
        </p:txBody>
      </p:sp>
      <p:sp>
        <p:nvSpPr>
          <p:cNvPr id="47" name="object 47"/>
          <p:cNvSpPr txBox="1"/>
          <p:nvPr/>
        </p:nvSpPr>
        <p:spPr>
          <a:xfrm>
            <a:off x="1258037" y="4954041"/>
            <a:ext cx="84391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足端力传感器</a:t>
            </a:r>
          </a:p>
        </p:txBody>
      </p:sp>
      <p:sp>
        <p:nvSpPr>
          <p:cNvPr id="48" name="object 48"/>
          <p:cNvSpPr txBox="1"/>
          <p:nvPr/>
        </p:nvSpPr>
        <p:spPr>
          <a:xfrm>
            <a:off x="1257809" y="5190415"/>
            <a:ext cx="1074801" cy="10110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基本运动、舞蹈等</a:t>
            </a:r>
          </a:p>
          <a:p>
            <a:pPr marL="0" marR="0">
              <a:lnSpc>
                <a:spcPts val="1260"/>
              </a:lnSpc>
              <a:spcBef>
                <a:spcPts val="3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自动伸缩提手带</a:t>
            </a:r>
          </a:p>
          <a:p>
            <a:pPr marL="0" marR="0">
              <a:lnSpc>
                <a:spcPts val="1260"/>
              </a:lnSpc>
              <a:spcBef>
                <a:spcPts val="3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智能OTA升级</a:t>
            </a:r>
          </a:p>
          <a:p>
            <a:pPr marL="0" marR="0">
              <a:lnSpc>
                <a:spcPts val="1260"/>
              </a:lnSpc>
              <a:spcBef>
                <a:spcPts val="3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RTT2.0 图传</a:t>
            </a:r>
          </a:p>
          <a:p>
            <a:pPr marL="0" marR="0">
              <a:lnSpc>
                <a:spcPts val="1260"/>
              </a:lnSpc>
              <a:spcBef>
                <a:spcPts val="3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图形化编程</a:t>
            </a:r>
          </a:p>
        </p:txBody>
      </p:sp>
      <p:sp>
        <p:nvSpPr>
          <p:cNvPr id="49" name="object 49"/>
          <p:cNvSpPr txBox="1"/>
          <p:nvPr/>
        </p:nvSpPr>
        <p:spPr>
          <a:xfrm>
            <a:off x="1092640" y="5959089"/>
            <a:ext cx="279400" cy="787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400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GCPTIG+PingFang-SC-Bold"/>
                <a:cs typeface="GCPTIG+PingFang-SC-Bold"/>
              </a:rPr>
              <a:t>功</a:t>
            </a:r>
          </a:p>
          <a:p>
            <a:pPr marL="0" marR="0">
              <a:lnSpc>
                <a:spcPts val="1400"/>
              </a:lnSpc>
              <a:spcBef>
                <a:spcPts val="10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GCPTIG+PingFang-SC-Bold"/>
                <a:cs typeface="GCPTIG+PingFang-SC-Bold"/>
              </a:rPr>
              <a:t>能</a:t>
            </a:r>
          </a:p>
          <a:p>
            <a:pPr marL="0" marR="0">
              <a:lnSpc>
                <a:spcPts val="1400"/>
              </a:lnSpc>
              <a:spcBef>
                <a:spcPts val="10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GCPTIG+PingFang-SC-Bold"/>
                <a:cs typeface="GCPTIG+PingFang-SC-Bold"/>
              </a:rPr>
              <a:t>列</a:t>
            </a:r>
          </a:p>
          <a:p>
            <a:pPr marL="0" marR="0">
              <a:lnSpc>
                <a:spcPts val="1400"/>
              </a:lnSpc>
              <a:spcBef>
                <a:spcPts val="10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GCPTIG+PingFang-SC-Bold"/>
                <a:cs typeface="GCPTIG+PingFang-SC-Bold"/>
              </a:rPr>
              <a:t>表</a:t>
            </a:r>
          </a:p>
        </p:txBody>
      </p:sp>
      <p:sp>
        <p:nvSpPr>
          <p:cNvPr id="50" name="object 50"/>
          <p:cNvSpPr txBox="1"/>
          <p:nvPr/>
        </p:nvSpPr>
        <p:spPr>
          <a:xfrm>
            <a:off x="1257809" y="6206543"/>
            <a:ext cx="728471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前置照明灯</a:t>
            </a:r>
          </a:p>
        </p:txBody>
      </p:sp>
      <p:sp>
        <p:nvSpPr>
          <p:cNvPr id="51" name="object 51"/>
          <p:cNvSpPr txBox="1"/>
          <p:nvPr/>
        </p:nvSpPr>
        <p:spPr>
          <a:xfrm>
            <a:off x="1257809" y="6409768"/>
            <a:ext cx="1050226" cy="6045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WiFi6双频无线</a:t>
            </a:r>
          </a:p>
          <a:p>
            <a:pPr marL="0" marR="0">
              <a:lnSpc>
                <a:spcPts val="1260"/>
              </a:lnSpc>
              <a:spcBef>
                <a:spcPts val="3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蓝牙 5.2/4.2/2.1</a:t>
            </a:r>
          </a:p>
          <a:p>
            <a:pPr marL="0" marR="0">
              <a:lnSpc>
                <a:spcPts val="1260"/>
              </a:lnSpc>
              <a:spcBef>
                <a:spcPts val="3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4G模组</a:t>
            </a:r>
          </a:p>
        </p:txBody>
      </p:sp>
      <p:sp>
        <p:nvSpPr>
          <p:cNvPr id="52" name="object 52"/>
          <p:cNvSpPr txBox="1"/>
          <p:nvPr/>
        </p:nvSpPr>
        <p:spPr>
          <a:xfrm>
            <a:off x="1257809" y="7019445"/>
            <a:ext cx="613028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语音功能</a:t>
            </a:r>
          </a:p>
        </p:txBody>
      </p:sp>
      <p:sp>
        <p:nvSpPr>
          <p:cNvPr id="53" name="object 53"/>
          <p:cNvSpPr txBox="1"/>
          <p:nvPr/>
        </p:nvSpPr>
        <p:spPr>
          <a:xfrm>
            <a:off x="1755747" y="7038577"/>
            <a:ext cx="247675" cy="162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980"/>
              </a:lnSpc>
              <a:spcBef>
                <a:spcPct val="0"/>
              </a:spcBef>
              <a:spcAft>
                <a:spcPct val="0"/>
              </a:spcAft>
            </a:pPr>
            <a:r>
              <a:rPr sz="700">
                <a:solidFill>
                  <a:srgbClr val="FFFFFF"/>
                </a:solidFill>
                <a:latin typeface="QBWGMW+PingFang-SC-Medium"/>
                <a:cs typeface="QBWGMW+PingFang-SC-Medium"/>
              </a:rPr>
              <a:t>[2]</a:t>
            </a:r>
          </a:p>
        </p:txBody>
      </p:sp>
      <p:sp>
        <p:nvSpPr>
          <p:cNvPr id="54" name="object 54"/>
          <p:cNvSpPr txBox="1"/>
          <p:nvPr/>
        </p:nvSpPr>
        <p:spPr>
          <a:xfrm>
            <a:off x="1257809" y="7222671"/>
            <a:ext cx="1037196" cy="4013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ISS 2.0 智能伴随</a:t>
            </a:r>
          </a:p>
          <a:p>
            <a:pPr marL="0" marR="0">
              <a:lnSpc>
                <a:spcPts val="1260"/>
              </a:lnSpc>
              <a:spcBef>
                <a:spcPts val="3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探物避障</a:t>
            </a:r>
          </a:p>
        </p:txBody>
      </p:sp>
      <p:sp>
        <p:nvSpPr>
          <p:cNvPr id="55" name="object 55"/>
          <p:cNvSpPr txBox="1"/>
          <p:nvPr/>
        </p:nvSpPr>
        <p:spPr>
          <a:xfrm>
            <a:off x="1257809" y="7629121"/>
            <a:ext cx="728471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充电桩支持</a:t>
            </a:r>
          </a:p>
        </p:txBody>
      </p:sp>
      <p:sp>
        <p:nvSpPr>
          <p:cNvPr id="56" name="object 56"/>
          <p:cNvSpPr txBox="1"/>
          <p:nvPr/>
        </p:nvSpPr>
        <p:spPr>
          <a:xfrm>
            <a:off x="1257809" y="7832347"/>
            <a:ext cx="613028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二次开发</a:t>
            </a:r>
          </a:p>
        </p:txBody>
      </p:sp>
      <p:sp>
        <p:nvSpPr>
          <p:cNvPr id="57" name="object 57"/>
          <p:cNvSpPr txBox="1"/>
          <p:nvPr/>
        </p:nvSpPr>
        <p:spPr>
          <a:xfrm>
            <a:off x="1755747" y="7856635"/>
            <a:ext cx="247675" cy="162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980"/>
              </a:lnSpc>
              <a:spcBef>
                <a:spcPct val="0"/>
              </a:spcBef>
              <a:spcAft>
                <a:spcPct val="0"/>
              </a:spcAft>
            </a:pPr>
            <a:r>
              <a:rPr sz="700">
                <a:solidFill>
                  <a:srgbClr val="FFFFFF"/>
                </a:solidFill>
                <a:latin typeface="QBWGMW+PingFang-SC-Medium"/>
                <a:cs typeface="QBWGMW+PingFang-SC-Medium"/>
              </a:rPr>
              <a:t>[3]</a:t>
            </a:r>
          </a:p>
        </p:txBody>
      </p:sp>
      <p:sp>
        <p:nvSpPr>
          <p:cNvPr id="58" name="object 58"/>
          <p:cNvSpPr txBox="1"/>
          <p:nvPr/>
        </p:nvSpPr>
        <p:spPr>
          <a:xfrm>
            <a:off x="1257809" y="8067576"/>
            <a:ext cx="728471" cy="4013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双手遥控器</a:t>
            </a:r>
          </a:p>
          <a:p>
            <a:pPr marL="0" marR="0">
              <a:lnSpc>
                <a:spcPts val="1260"/>
              </a:lnSpc>
              <a:spcBef>
                <a:spcPts val="3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拓展坞</a:t>
            </a:r>
          </a:p>
        </p:txBody>
      </p:sp>
      <p:sp>
        <p:nvSpPr>
          <p:cNvPr id="59" name="object 59"/>
          <p:cNvSpPr txBox="1"/>
          <p:nvPr/>
        </p:nvSpPr>
        <p:spPr>
          <a:xfrm>
            <a:off x="3640849" y="8066888"/>
            <a:ext cx="382142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UNRSSC+PingFang-SC-Regular"/>
                <a:cs typeface="UNRSSC+PingFang-SC-Regular"/>
              </a:rPr>
              <a:t>选配</a:t>
            </a:r>
          </a:p>
        </p:txBody>
      </p:sp>
      <p:sp>
        <p:nvSpPr>
          <p:cNvPr id="60" name="object 60"/>
          <p:cNvSpPr txBox="1"/>
          <p:nvPr/>
        </p:nvSpPr>
        <p:spPr>
          <a:xfrm>
            <a:off x="5870614" y="8067002"/>
            <a:ext cx="382142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UNRSSC+PingFang-SC-Regular"/>
                <a:cs typeface="UNRSSC+PingFang-SC-Regular"/>
              </a:rPr>
              <a:t>标配</a:t>
            </a:r>
          </a:p>
        </p:txBody>
      </p:sp>
      <p:sp>
        <p:nvSpPr>
          <p:cNvPr id="61" name="object 61"/>
          <p:cNvSpPr txBox="1"/>
          <p:nvPr/>
        </p:nvSpPr>
        <p:spPr>
          <a:xfrm>
            <a:off x="1092640" y="8208894"/>
            <a:ext cx="279400" cy="406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400"/>
              </a:lnSpc>
              <a:spcBef>
                <a:spcPct val="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GCPTIG+PingFang-SC-Bold"/>
                <a:cs typeface="GCPTIG+PingFang-SC-Bold"/>
              </a:rPr>
              <a:t>配</a:t>
            </a:r>
          </a:p>
          <a:p>
            <a:pPr marL="0" marR="0">
              <a:lnSpc>
                <a:spcPts val="1400"/>
              </a:lnSpc>
              <a:spcBef>
                <a:spcPts val="100"/>
              </a:spcBef>
              <a:spcAft>
                <a:spcPct val="0"/>
              </a:spcAft>
            </a:pPr>
            <a:r>
              <a:rPr sz="1000">
                <a:solidFill>
                  <a:srgbClr val="FFFFFF"/>
                </a:solidFill>
                <a:latin typeface="GCPTIG+PingFang-SC-Bold"/>
                <a:cs typeface="GCPTIG+PingFang-SC-Bold"/>
              </a:rPr>
              <a:t>件</a:t>
            </a:r>
          </a:p>
        </p:txBody>
      </p:sp>
      <p:sp>
        <p:nvSpPr>
          <p:cNvPr id="62" name="object 62"/>
          <p:cNvSpPr txBox="1"/>
          <p:nvPr/>
        </p:nvSpPr>
        <p:spPr>
          <a:xfrm>
            <a:off x="5380153" y="8270228"/>
            <a:ext cx="1363066" cy="6045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UNRSSC+PingFang-SC-Regular"/>
                <a:cs typeface="UNRSSC+PingFang-SC-Regular"/>
              </a:rPr>
              <a:t>选配Nvidia Jetson Orin</a:t>
            </a:r>
          </a:p>
          <a:p>
            <a:pPr marL="25374" marR="0">
              <a:lnSpc>
                <a:spcPts val="1260"/>
              </a:lnSpc>
              <a:spcBef>
                <a:spcPts val="3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UNRSSC+PingFang-SC-Regular"/>
                <a:cs typeface="UNRSSC+PingFang-SC-Regular"/>
              </a:rPr>
              <a:t>长续航（15000mAh）</a:t>
            </a:r>
          </a:p>
          <a:p>
            <a:pPr marL="411479" marR="0">
              <a:lnSpc>
                <a:spcPts val="1260"/>
              </a:lnSpc>
              <a:spcBef>
                <a:spcPts val="3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UNRSSC+PingFang-SC-Regular"/>
                <a:cs typeface="UNRSSC+PingFang-SC-Regular"/>
              </a:rPr>
              <a:t>约2-4h</a:t>
            </a:r>
          </a:p>
        </p:txBody>
      </p:sp>
      <p:sp>
        <p:nvSpPr>
          <p:cNvPr id="63" name="object 63"/>
          <p:cNvSpPr txBox="1"/>
          <p:nvPr/>
        </p:nvSpPr>
        <p:spPr>
          <a:xfrm>
            <a:off x="1257809" y="8474027"/>
            <a:ext cx="613028" cy="6045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智能电池</a:t>
            </a:r>
          </a:p>
          <a:p>
            <a:pPr marL="0" marR="0">
              <a:lnSpc>
                <a:spcPts val="1260"/>
              </a:lnSpc>
              <a:spcBef>
                <a:spcPts val="3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续航时间</a:t>
            </a:r>
          </a:p>
          <a:p>
            <a:pPr marL="0" marR="0">
              <a:lnSpc>
                <a:spcPts val="1260"/>
              </a:lnSpc>
              <a:spcBef>
                <a:spcPts val="3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BWGMW+PingFang-SC-Medium"/>
                <a:cs typeface="QBWGMW+PingFang-SC-Medium"/>
              </a:rPr>
              <a:t>充电器</a:t>
            </a:r>
          </a:p>
        </p:txBody>
      </p:sp>
      <p:sp>
        <p:nvSpPr>
          <p:cNvPr id="64" name="object 64"/>
          <p:cNvSpPr txBox="1"/>
          <p:nvPr/>
        </p:nvSpPr>
        <p:spPr>
          <a:xfrm>
            <a:off x="3268460" y="8473339"/>
            <a:ext cx="1127036" cy="4013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UNRSSC+PingFang-SC-Regular"/>
                <a:cs typeface="UNRSSC+PingFang-SC-Regular"/>
              </a:rPr>
              <a:t>标准（8000mAh）</a:t>
            </a:r>
          </a:p>
          <a:p>
            <a:pPr marL="293522" marR="0">
              <a:lnSpc>
                <a:spcPts val="1260"/>
              </a:lnSpc>
              <a:spcBef>
                <a:spcPts val="3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UNRSSC+PingFang-SC-Regular"/>
                <a:cs typeface="UNRSSC+PingFang-SC-Regular"/>
              </a:rPr>
              <a:t>约1-2h</a:t>
            </a:r>
          </a:p>
        </p:txBody>
      </p:sp>
      <p:sp>
        <p:nvSpPr>
          <p:cNvPr id="65" name="object 65"/>
          <p:cNvSpPr txBox="1"/>
          <p:nvPr/>
        </p:nvSpPr>
        <p:spPr>
          <a:xfrm>
            <a:off x="3227084" y="8879790"/>
            <a:ext cx="120967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UNRSSC+PingFang-SC-Regular"/>
                <a:cs typeface="UNRSSC+PingFang-SC-Regular"/>
              </a:rPr>
              <a:t>标准（33.6V 3.5A）</a:t>
            </a:r>
          </a:p>
        </p:txBody>
      </p:sp>
      <p:sp>
        <p:nvSpPr>
          <p:cNvPr id="66" name="object 66"/>
          <p:cNvSpPr txBox="1"/>
          <p:nvPr/>
        </p:nvSpPr>
        <p:spPr>
          <a:xfrm>
            <a:off x="5506911" y="8879904"/>
            <a:ext cx="1109319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UNRSSC+PingFang-SC-Regular"/>
                <a:cs typeface="UNRSSC+PingFang-SC-Regular"/>
              </a:rPr>
              <a:t>快充（33.6V 9A）</a:t>
            </a:r>
          </a:p>
        </p:txBody>
      </p:sp>
      <p:sp>
        <p:nvSpPr>
          <p:cNvPr id="67" name="object 67"/>
          <p:cNvSpPr txBox="1"/>
          <p:nvPr/>
        </p:nvSpPr>
        <p:spPr>
          <a:xfrm>
            <a:off x="904074" y="9102921"/>
            <a:ext cx="4102225" cy="6270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980"/>
              </a:lnSpc>
              <a:spcBef>
                <a:spcPct val="0"/>
              </a:spcBef>
              <a:spcAft>
                <a:spcPct val="0"/>
              </a:spcAft>
            </a:pPr>
            <a:r>
              <a:rPr sz="700">
                <a:solidFill>
                  <a:srgbClr val="DCDDDD"/>
                </a:solidFill>
                <a:latin typeface="UNRSSC+PingFang-SC-Regular"/>
                <a:cs typeface="UNRSSC+PingFang-SC-Regular"/>
              </a:rPr>
              <a:t>※注：以上参数，在不同业务场景、不同型号参数配置等情况，在应用中有所差异，请以实际为准。</a:t>
            </a:r>
          </a:p>
          <a:p>
            <a:pPr marL="0" marR="0">
              <a:lnSpc>
                <a:spcPts val="900"/>
              </a:lnSpc>
              <a:spcBef>
                <a:spcPct val="0"/>
              </a:spcBef>
              <a:spcAft>
                <a:spcPct val="0"/>
              </a:spcAft>
            </a:pPr>
            <a:r>
              <a:rPr sz="700">
                <a:solidFill>
                  <a:srgbClr val="DCDDDD"/>
                </a:solidFill>
                <a:latin typeface="UNRSSC+PingFang-SC-Regular"/>
                <a:cs typeface="UNRSSC+PingFang-SC-Regular"/>
              </a:rPr>
              <a:t>产品外观后续可能会有略微调整，届时请以实物为准。</a:t>
            </a:r>
          </a:p>
          <a:p>
            <a:pPr marL="3467" marR="0">
              <a:lnSpc>
                <a:spcPts val="956"/>
              </a:lnSpc>
              <a:spcBef>
                <a:spcPct val="0"/>
              </a:spcBef>
              <a:spcAft>
                <a:spcPct val="0"/>
              </a:spcAft>
            </a:pPr>
            <a:r>
              <a:rPr sz="700">
                <a:solidFill>
                  <a:srgbClr val="DCDDDD"/>
                </a:solidFill>
                <a:latin typeface="UNRSSC+PingFang-SC-Regular"/>
                <a:cs typeface="UNRSSC+PingFang-SC-Regular"/>
              </a:rPr>
              <a:t>[1] 12个关节电机，最大扭矩有差异，此为其中最大关节电机的最大扭矩</a:t>
            </a:r>
          </a:p>
          <a:p>
            <a:pPr marL="3467" marR="0">
              <a:lnSpc>
                <a:spcPts val="900"/>
              </a:lnSpc>
              <a:spcBef>
                <a:spcPct val="0"/>
              </a:spcBef>
              <a:spcAft>
                <a:spcPct val="0"/>
              </a:spcAft>
            </a:pPr>
            <a:r>
              <a:rPr sz="700">
                <a:solidFill>
                  <a:srgbClr val="DCDDDD"/>
                </a:solidFill>
                <a:latin typeface="UNRSSC+PingFang-SC-Regular"/>
                <a:cs typeface="UNRSSC+PingFang-SC-Regular"/>
              </a:rPr>
              <a:t>[2] 语音功能具体指离线式语音交互及指令、语音对讲、音乐播放</a:t>
            </a:r>
          </a:p>
          <a:p>
            <a:pPr marL="3467" marR="0">
              <a:lnSpc>
                <a:spcPts val="900"/>
              </a:lnSpc>
              <a:spcBef>
                <a:spcPct val="0"/>
              </a:spcBef>
              <a:spcAft>
                <a:spcPct val="0"/>
              </a:spcAft>
            </a:pPr>
            <a:r>
              <a:rPr sz="700">
                <a:solidFill>
                  <a:srgbClr val="DCDDDD"/>
                </a:solidFill>
                <a:latin typeface="UNRSSC+PingFang-SC-Regular"/>
                <a:cs typeface="UNRSSC+PingFang-SC-Regular"/>
              </a:rPr>
              <a:t>[3] 详细功能，请查看二次开发手册</a:t>
            </a:r>
          </a:p>
        </p:txBody>
      </p:sp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0" name="object 1"/>
          <p:cNvSpPr/>
          <p:nvPr/>
        </p:nvSpPr>
        <p:spPr>
          <a:xfrm>
            <a:off x="0" y="0"/>
            <a:ext cx="7556500" cy="102489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892149" y="465307"/>
            <a:ext cx="1227201" cy="411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939"/>
              </a:lnSpc>
              <a:spcBef>
                <a:spcPct val="0"/>
              </a:spcBef>
              <a:spcAft>
                <a:spcPct val="0"/>
              </a:spcAft>
            </a:pPr>
            <a:r>
              <a:rPr sz="2100" spc="20">
                <a:solidFill>
                  <a:srgbClr val="FFFFFF"/>
                </a:solidFill>
                <a:latin typeface="IKDMNA+PingFang-SC-Heavy"/>
                <a:cs typeface="IKDMNA+PingFang-SC-Heavy"/>
              </a:rPr>
              <a:t>搭载模块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98276" y="1073821"/>
            <a:ext cx="1187805" cy="2514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679"/>
              </a:lnSpc>
              <a:spcBef>
                <a:spcPct val="0"/>
              </a:spcBef>
              <a:spcAft>
                <a:spcPct val="0"/>
              </a:spcAft>
            </a:pPr>
            <a:r>
              <a:rPr sz="1200" spc="11">
                <a:solidFill>
                  <a:srgbClr val="FFFFFF"/>
                </a:solidFill>
                <a:latin typeface="VCITEJ+PingFang-SC-Bold"/>
                <a:cs typeface="VCITEJ+PingFang-SC-Bold"/>
              </a:rPr>
              <a:t>XT16</a:t>
            </a:r>
            <a:r>
              <a:rPr sz="12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spc="11">
                <a:solidFill>
                  <a:srgbClr val="FFFFFF"/>
                </a:solidFill>
                <a:latin typeface="VCITEJ+PingFang-SC-Bold"/>
                <a:cs typeface="VCITEJ+PingFang-SC-Bold"/>
              </a:rPr>
              <a:t>激光雷达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128293" y="1073451"/>
            <a:ext cx="1372666" cy="2514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679"/>
              </a:lnSpc>
              <a:spcBef>
                <a:spcPct val="0"/>
              </a:spcBef>
              <a:spcAft>
                <a:spcPct val="0"/>
              </a:spcAft>
            </a:pPr>
            <a:r>
              <a:rPr sz="1200" spc="11">
                <a:solidFill>
                  <a:srgbClr val="FFFFFF"/>
                </a:solidFill>
                <a:latin typeface="VCITEJ+PingFang-SC-Bold"/>
                <a:cs typeface="VCITEJ+PingFang-SC-Bold"/>
              </a:rPr>
              <a:t>MID360</a:t>
            </a:r>
            <a:r>
              <a:rPr sz="12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spc="11">
                <a:solidFill>
                  <a:srgbClr val="FFFFFF"/>
                </a:solidFill>
                <a:latin typeface="VCITEJ+PingFang-SC-Bold"/>
                <a:cs typeface="VCITEJ+PingFang-SC-Bold"/>
              </a:rPr>
              <a:t>激光雷达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41337" y="1833687"/>
            <a:ext cx="38100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型号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874025" y="1833687"/>
            <a:ext cx="43152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XT16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971354" y="1833315"/>
            <a:ext cx="38100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型号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001769" y="1833315"/>
            <a:ext cx="632117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MID-360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41337" y="2062287"/>
            <a:ext cx="2530068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尺寸(不含支架)</a:t>
            </a:r>
            <a:r>
              <a:rPr sz="900" spc="111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Φ100.0 / 103.0 mm*76mm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971354" y="2061915"/>
            <a:ext cx="914324" cy="655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尺寸(不含支架)</a:t>
            </a:r>
          </a:p>
          <a:p>
            <a:pPr marL="0" marR="0">
              <a:lnSpc>
                <a:spcPts val="1260"/>
              </a:lnSpc>
              <a:spcBef>
                <a:spcPts val="539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供电电压范围</a:t>
            </a:r>
          </a:p>
          <a:p>
            <a:pPr marL="0" marR="0">
              <a:lnSpc>
                <a:spcPts val="1260"/>
              </a:lnSpc>
              <a:spcBef>
                <a:spcPts val="539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激光波长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001769" y="2061915"/>
            <a:ext cx="1252880" cy="426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65mm*65mm*60mm</a:t>
            </a:r>
          </a:p>
          <a:p>
            <a:pPr marL="0" marR="0">
              <a:lnSpc>
                <a:spcPts val="1260"/>
              </a:lnSpc>
              <a:spcBef>
                <a:spcPts val="539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9-27V DC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941337" y="2290887"/>
            <a:ext cx="838200" cy="655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供电电压范围</a:t>
            </a:r>
          </a:p>
          <a:p>
            <a:pPr marL="0" marR="0">
              <a:lnSpc>
                <a:spcPts val="1260"/>
              </a:lnSpc>
              <a:spcBef>
                <a:spcPts val="539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激光波长</a:t>
            </a:r>
          </a:p>
          <a:p>
            <a:pPr marL="0" marR="0">
              <a:lnSpc>
                <a:spcPts val="1260"/>
              </a:lnSpc>
              <a:spcBef>
                <a:spcPts val="539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KKUPRF+PingFang-SC-Bold"/>
                <a:cs typeface="KKUPRF+PingFang-SC-Bold"/>
              </a:rPr>
              <a:t>FOV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874025" y="2290887"/>
            <a:ext cx="699668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9-36V DC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874025" y="2519487"/>
            <a:ext cx="516331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905nm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5001769" y="2519115"/>
            <a:ext cx="516331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905nm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874025" y="2748087"/>
            <a:ext cx="1953196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水平 360°，垂直30°（-15°~+15°）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3971354" y="2747715"/>
            <a:ext cx="381914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KKUPRF+PingFang-SC-Bold"/>
                <a:cs typeface="KKUPRF+PingFang-SC-Bold"/>
              </a:rPr>
              <a:t>FOV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001769" y="2747715"/>
            <a:ext cx="1374152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水平360°，竖直-7°~52°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1098276" y="3569992"/>
            <a:ext cx="766572" cy="2514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679"/>
              </a:lnSpc>
              <a:spcBef>
                <a:spcPct val="0"/>
              </a:spcBef>
              <a:spcAft>
                <a:spcPct val="0"/>
              </a:spcAft>
            </a:pPr>
            <a:r>
              <a:rPr sz="1200" spc="11">
                <a:solidFill>
                  <a:srgbClr val="FFFFFF"/>
                </a:solidFill>
                <a:latin typeface="VCITEJ+PingFang-SC-Bold"/>
                <a:cs typeface="VCITEJ+PingFang-SC-Bold"/>
              </a:rPr>
              <a:t>深度相机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128293" y="3569614"/>
            <a:ext cx="612647" cy="2514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679"/>
              </a:lnSpc>
              <a:spcBef>
                <a:spcPct val="0"/>
              </a:spcBef>
              <a:spcAft>
                <a:spcPct val="0"/>
              </a:spcAft>
            </a:pPr>
            <a:r>
              <a:rPr sz="1200" spc="11">
                <a:solidFill>
                  <a:srgbClr val="FFFFFF"/>
                </a:solidFill>
                <a:latin typeface="VCITEJ+PingFang-SC-Bold"/>
                <a:cs typeface="VCITEJ+PingFang-SC-Bold"/>
              </a:rPr>
              <a:t>拓展坞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65391" y="4329856"/>
            <a:ext cx="38100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型号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937513" y="4329856"/>
            <a:ext cx="466039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D435i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3971354" y="4329484"/>
            <a:ext cx="38100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型号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5001769" y="4329484"/>
            <a:ext cx="1701965" cy="426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 spc="-34">
                <a:solidFill>
                  <a:srgbClr val="FFFFFF"/>
                </a:solidFill>
                <a:latin typeface="JWNDIR+PingFang-SC-Regular"/>
                <a:cs typeface="JWNDIR+PingFang-SC-Regular"/>
              </a:rPr>
              <a:t>Orin Nano 8GB、Orin NX 16GB</a:t>
            </a:r>
          </a:p>
          <a:p>
            <a:pPr marL="0" marR="0">
              <a:lnSpc>
                <a:spcPts val="1260"/>
              </a:lnSpc>
              <a:spcBef>
                <a:spcPts val="539"/>
              </a:spcBef>
              <a:spcAft>
                <a:spcPct val="0"/>
              </a:spcAft>
            </a:pPr>
            <a:r>
              <a:rPr sz="900" spc="-34">
                <a:solidFill>
                  <a:srgbClr val="FFFFFF"/>
                </a:solidFill>
                <a:latin typeface="JWNDIR+PingFang-SC-Regular"/>
                <a:cs typeface="JWNDIR+PingFang-SC-Regular"/>
              </a:rPr>
              <a:t>16-60V DC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965391" y="4558456"/>
            <a:ext cx="38100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尺寸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937513" y="4558456"/>
            <a:ext cx="1321460" cy="426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124mm*29mm*26mm</a:t>
            </a:r>
          </a:p>
          <a:p>
            <a:pPr marL="0" marR="0">
              <a:lnSpc>
                <a:spcPts val="1260"/>
              </a:lnSpc>
              <a:spcBef>
                <a:spcPts val="539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0.105m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3971354" y="4558084"/>
            <a:ext cx="838200" cy="426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供电电压范围</a:t>
            </a:r>
          </a:p>
          <a:p>
            <a:pPr marL="0" marR="0">
              <a:lnSpc>
                <a:spcPts val="1260"/>
              </a:lnSpc>
              <a:spcBef>
                <a:spcPts val="539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算力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965391" y="4787056"/>
            <a:ext cx="952500" cy="426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最小深度距离</a:t>
            </a:r>
          </a:p>
          <a:p>
            <a:pPr marL="0" marR="0">
              <a:lnSpc>
                <a:spcPts val="1260"/>
              </a:lnSpc>
              <a:spcBef>
                <a:spcPts val="539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深度图像分辨率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5001769" y="4786684"/>
            <a:ext cx="1507540" cy="655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 spc="-34">
                <a:solidFill>
                  <a:srgbClr val="FFFFFF"/>
                </a:solidFill>
                <a:latin typeface="JWNDIR+PingFang-SC-Regular"/>
                <a:cs typeface="JWNDIR+PingFang-SC-Regular"/>
              </a:rPr>
              <a:t>Nano支持可达40Tops算力</a:t>
            </a:r>
          </a:p>
          <a:p>
            <a:pPr marL="0" marR="0">
              <a:lnSpc>
                <a:spcPts val="1260"/>
              </a:lnSpc>
              <a:spcBef>
                <a:spcPts val="539"/>
              </a:spcBef>
              <a:spcAft>
                <a:spcPct val="0"/>
              </a:spcAft>
            </a:pPr>
            <a:r>
              <a:rPr sz="900" spc="-34">
                <a:solidFill>
                  <a:srgbClr val="FFFFFF"/>
                </a:solidFill>
                <a:latin typeface="JWNDIR+PingFang-SC-Regular"/>
                <a:cs typeface="JWNDIR+PingFang-SC-Regular"/>
              </a:rPr>
              <a:t>NX支持可达100Tops算力</a:t>
            </a:r>
          </a:p>
          <a:p>
            <a:pPr marL="0" marR="0">
              <a:lnSpc>
                <a:spcPts val="1260"/>
              </a:lnSpc>
              <a:spcBef>
                <a:spcPts val="539"/>
              </a:spcBef>
              <a:spcAft>
                <a:spcPct val="0"/>
              </a:spcAft>
            </a:pPr>
            <a:r>
              <a:rPr sz="900" spc="-34">
                <a:solidFill>
                  <a:srgbClr val="FFFFFF"/>
                </a:solidFill>
                <a:latin typeface="JWNDIR+PingFang-SC-Regular"/>
                <a:cs typeface="JWNDIR+PingFang-SC-Regular"/>
              </a:rPr>
              <a:t>USB3.0-Type </a:t>
            </a: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A</a:t>
            </a:r>
            <a:r>
              <a:rPr sz="900" spc="-68">
                <a:solidFill>
                  <a:srgbClr val="FFFFFF"/>
                </a:solidFill>
                <a:latin typeface="JWNDIR+PingFang-SC-Regular"/>
                <a:cs typeface="JWNDIR+PingFang-SC-Regular"/>
              </a:rPr>
              <a:t> </a:t>
            </a:r>
            <a:r>
              <a:rPr sz="900" spc="-34">
                <a:solidFill>
                  <a:srgbClr val="FFFFFF"/>
                </a:solidFill>
                <a:latin typeface="JWNDIR+PingFang-SC-Regular"/>
                <a:cs typeface="JWNDIR+PingFang-SC-Regular"/>
              </a:rPr>
              <a:t>X1、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937513" y="5015656"/>
            <a:ext cx="1279169" cy="655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1280*720 @ 30fps；</a:t>
            </a:r>
          </a:p>
          <a:p>
            <a:pPr marL="0" marR="0">
              <a:lnSpc>
                <a:spcPts val="1260"/>
              </a:lnSpc>
              <a:spcBef>
                <a:spcPts val="539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848*480 @ 90 fps</a:t>
            </a:r>
          </a:p>
          <a:p>
            <a:pPr marL="0" marR="0">
              <a:lnSpc>
                <a:spcPts val="1260"/>
              </a:lnSpc>
              <a:spcBef>
                <a:spcPts val="539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86° * 57° （±3°）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3971354" y="5243884"/>
            <a:ext cx="60960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拓展接口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65391" y="5472856"/>
            <a:ext cx="72390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深度视场角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5001769" y="5472484"/>
            <a:ext cx="1925078" cy="883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 spc="-34">
                <a:solidFill>
                  <a:srgbClr val="FFFFFF"/>
                </a:solidFill>
                <a:latin typeface="JWNDIR+PingFang-SC-Regular"/>
                <a:cs typeface="JWNDIR+PingFang-SC-Regular"/>
              </a:rPr>
              <a:t>USB3.0-Type </a:t>
            </a: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C</a:t>
            </a:r>
            <a:r>
              <a:rPr sz="900" spc="-68">
                <a:solidFill>
                  <a:srgbClr val="FFFFFF"/>
                </a:solidFill>
                <a:latin typeface="JWNDIR+PingFang-SC-Regular"/>
                <a:cs typeface="JWNDIR+PingFang-SC-Regular"/>
              </a:rPr>
              <a:t> </a:t>
            </a:r>
            <a:r>
              <a:rPr sz="900" spc="-34">
                <a:solidFill>
                  <a:srgbClr val="FFFFFF"/>
                </a:solidFill>
                <a:latin typeface="JWNDIR+PingFang-SC-Regular"/>
                <a:cs typeface="JWNDIR+PingFang-SC-Regular"/>
              </a:rPr>
              <a:t>X2 </a:t>
            </a: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、</a:t>
            </a:r>
          </a:p>
          <a:p>
            <a:pPr marL="0" marR="0">
              <a:lnSpc>
                <a:spcPts val="1260"/>
              </a:lnSpc>
              <a:spcBef>
                <a:spcPts val="539"/>
              </a:spcBef>
              <a:spcAft>
                <a:spcPct val="0"/>
              </a:spcAft>
            </a:pPr>
            <a:r>
              <a:rPr sz="900" spc="-34">
                <a:solidFill>
                  <a:srgbClr val="FFFFFF"/>
                </a:solidFill>
                <a:latin typeface="JWNDIR+PingFang-SC-Regular"/>
                <a:cs typeface="JWNDIR+PingFang-SC-Regular"/>
              </a:rPr>
              <a:t>千兆以太网口（标准RJ45）X2、</a:t>
            </a:r>
          </a:p>
          <a:p>
            <a:pPr marL="0" marR="0">
              <a:lnSpc>
                <a:spcPts val="1260"/>
              </a:lnSpc>
              <a:spcBef>
                <a:spcPts val="539"/>
              </a:spcBef>
              <a:spcAft>
                <a:spcPct val="0"/>
              </a:spcAft>
            </a:pPr>
            <a:r>
              <a:rPr sz="900" spc="-34">
                <a:solidFill>
                  <a:srgbClr val="FFFFFF"/>
                </a:solidFill>
                <a:latin typeface="JWNDIR+PingFang-SC-Regular"/>
                <a:cs typeface="JWNDIR+PingFang-SC-Regular"/>
              </a:rPr>
              <a:t>百兆以太网（GH1.25-4PIN）X1、</a:t>
            </a:r>
          </a:p>
          <a:p>
            <a:pPr marL="0" marR="0">
              <a:lnSpc>
                <a:spcPts val="1260"/>
              </a:lnSpc>
              <a:spcBef>
                <a:spcPts val="539"/>
              </a:spcBef>
              <a:spcAft>
                <a:spcPct val="0"/>
              </a:spcAft>
            </a:pPr>
            <a:r>
              <a:rPr sz="900" spc="-34">
                <a:solidFill>
                  <a:srgbClr val="FFFFFF"/>
                </a:solidFill>
                <a:latin typeface="JWNDIR+PingFang-SC-Regular"/>
                <a:cs typeface="JWNDIR+PingFang-SC-Regular"/>
              </a:rPr>
              <a:t>M8航插接口X1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1098276" y="6301738"/>
            <a:ext cx="920495" cy="2514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679"/>
              </a:lnSpc>
              <a:spcBef>
                <a:spcPct val="0"/>
              </a:spcBef>
              <a:spcAft>
                <a:spcPct val="0"/>
              </a:spcAft>
            </a:pPr>
            <a:r>
              <a:rPr sz="1200" spc="11">
                <a:solidFill>
                  <a:srgbClr val="FFFFFF"/>
                </a:solidFill>
                <a:latin typeface="VCITEJ+PingFang-SC-Bold"/>
                <a:cs typeface="VCITEJ+PingFang-SC-Bold"/>
              </a:rPr>
              <a:t>舵机机械臂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4128293" y="6515729"/>
            <a:ext cx="1244345" cy="4546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679"/>
              </a:lnSpc>
              <a:spcBef>
                <a:spcPct val="0"/>
              </a:spcBef>
              <a:spcAft>
                <a:spcPct val="0"/>
              </a:spcAft>
            </a:pPr>
            <a:r>
              <a:rPr sz="1200" spc="11">
                <a:solidFill>
                  <a:srgbClr val="FFFFFF"/>
                </a:solidFill>
                <a:latin typeface="VCITEJ+PingFang-SC-Bold"/>
                <a:cs typeface="VCITEJ+PingFang-SC-Bold"/>
              </a:rPr>
              <a:t>带屏遥控器</a:t>
            </a:r>
          </a:p>
          <a:p>
            <a:pPr marL="0" marR="0">
              <a:lnSpc>
                <a:spcPts val="1599"/>
              </a:lnSpc>
              <a:spcBef>
                <a:spcPct val="0"/>
              </a:spcBef>
              <a:spcAft>
                <a:spcPct val="0"/>
              </a:spcAft>
            </a:pPr>
            <a:r>
              <a:rPr sz="1200" spc="11">
                <a:solidFill>
                  <a:srgbClr val="FFFFFF"/>
                </a:solidFill>
                <a:latin typeface="VCITEJ+PingFang-SC-Bold"/>
                <a:cs typeface="VCITEJ+PingFang-SC-Bold"/>
              </a:rPr>
              <a:t>双相机</a:t>
            </a:r>
            <a:r>
              <a:rPr sz="12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>
                <a:solidFill>
                  <a:srgbClr val="FFFFFF"/>
                </a:solidFill>
                <a:latin typeface="VCITEJ+PingFang-SC-Bold"/>
                <a:cs typeface="VCITEJ+PingFang-SC-Bold"/>
              </a:rPr>
              <a:t>+</a:t>
            </a:r>
            <a:r>
              <a:rPr sz="1200" spc="1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spc="11">
                <a:solidFill>
                  <a:srgbClr val="FFFFFF"/>
                </a:solidFill>
                <a:latin typeface="VCITEJ+PingFang-SC-Bold"/>
                <a:cs typeface="VCITEJ+PingFang-SC-Bold"/>
              </a:rPr>
              <a:t>三合一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944698" y="7150187"/>
            <a:ext cx="38100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型号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1877386" y="7154760"/>
            <a:ext cx="300761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D1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944698" y="7378787"/>
            <a:ext cx="38100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重量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1877386" y="7383360"/>
            <a:ext cx="62754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约2.37kg</a:t>
            </a:r>
          </a:p>
        </p:txBody>
      </p:sp>
      <p:sp>
        <p:nvSpPr>
          <p:cNvPr id="41" name="object 41"/>
          <p:cNvSpPr txBox="1"/>
          <p:nvPr/>
        </p:nvSpPr>
        <p:spPr>
          <a:xfrm>
            <a:off x="944698" y="7607387"/>
            <a:ext cx="495300" cy="4267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自由度</a:t>
            </a:r>
          </a:p>
          <a:p>
            <a:pPr marL="0" marR="0">
              <a:lnSpc>
                <a:spcPts val="1260"/>
              </a:lnSpc>
              <a:spcBef>
                <a:spcPts val="5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负载</a:t>
            </a:r>
          </a:p>
        </p:txBody>
      </p:sp>
      <p:sp>
        <p:nvSpPr>
          <p:cNvPr id="42" name="object 42"/>
          <p:cNvSpPr txBox="1"/>
          <p:nvPr/>
        </p:nvSpPr>
        <p:spPr>
          <a:xfrm>
            <a:off x="1877386" y="7611960"/>
            <a:ext cx="220979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6</a:t>
            </a:r>
          </a:p>
        </p:txBody>
      </p:sp>
      <p:sp>
        <p:nvSpPr>
          <p:cNvPr id="43" name="object 43"/>
          <p:cNvSpPr txBox="1"/>
          <p:nvPr/>
        </p:nvSpPr>
        <p:spPr>
          <a:xfrm>
            <a:off x="1877386" y="7840560"/>
            <a:ext cx="539191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约500g</a:t>
            </a:r>
          </a:p>
        </p:txBody>
      </p:sp>
      <p:sp>
        <p:nvSpPr>
          <p:cNvPr id="44" name="object 44"/>
          <p:cNvSpPr txBox="1"/>
          <p:nvPr/>
        </p:nvSpPr>
        <p:spPr>
          <a:xfrm>
            <a:off x="3971354" y="7835987"/>
            <a:ext cx="72390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摄像头数量</a:t>
            </a:r>
          </a:p>
        </p:txBody>
      </p:sp>
      <p:sp>
        <p:nvSpPr>
          <p:cNvPr id="45" name="object 45"/>
          <p:cNvSpPr txBox="1"/>
          <p:nvPr/>
        </p:nvSpPr>
        <p:spPr>
          <a:xfrm>
            <a:off x="5001769" y="7840560"/>
            <a:ext cx="220979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2</a:t>
            </a:r>
          </a:p>
        </p:txBody>
      </p:sp>
      <p:sp>
        <p:nvSpPr>
          <p:cNvPr id="46" name="object 46"/>
          <p:cNvSpPr txBox="1"/>
          <p:nvPr/>
        </p:nvSpPr>
        <p:spPr>
          <a:xfrm>
            <a:off x="944698" y="8064587"/>
            <a:ext cx="838200" cy="8839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最大臂展</a:t>
            </a:r>
          </a:p>
          <a:p>
            <a:pPr marL="0" marR="0">
              <a:lnSpc>
                <a:spcPts val="1260"/>
              </a:lnSpc>
              <a:spcBef>
                <a:spcPts val="5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重复定位精度</a:t>
            </a:r>
          </a:p>
          <a:p>
            <a:pPr marL="0" marR="0">
              <a:lnSpc>
                <a:spcPts val="1260"/>
              </a:lnSpc>
              <a:spcBef>
                <a:spcPts val="5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电源需求</a:t>
            </a:r>
          </a:p>
          <a:p>
            <a:pPr marL="0" marR="0">
              <a:lnSpc>
                <a:spcPts val="1260"/>
              </a:lnSpc>
              <a:spcBef>
                <a:spcPts val="5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接口</a:t>
            </a:r>
          </a:p>
        </p:txBody>
      </p:sp>
      <p:sp>
        <p:nvSpPr>
          <p:cNvPr id="47" name="object 47"/>
          <p:cNvSpPr txBox="1"/>
          <p:nvPr/>
        </p:nvSpPr>
        <p:spPr>
          <a:xfrm>
            <a:off x="1877386" y="8069160"/>
            <a:ext cx="1083030" cy="4267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670mm (含夹爪）</a:t>
            </a:r>
          </a:p>
          <a:p>
            <a:pPr marL="0" marR="0">
              <a:lnSpc>
                <a:spcPts val="1260"/>
              </a:lnSpc>
              <a:spcBef>
                <a:spcPts val="5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约0.2 cm</a:t>
            </a:r>
          </a:p>
        </p:txBody>
      </p:sp>
      <p:sp>
        <p:nvSpPr>
          <p:cNvPr id="48" name="object 48"/>
          <p:cNvSpPr txBox="1"/>
          <p:nvPr/>
        </p:nvSpPr>
        <p:spPr>
          <a:xfrm>
            <a:off x="3971354" y="8064587"/>
            <a:ext cx="838200" cy="11125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摄像头分辨率</a:t>
            </a:r>
          </a:p>
          <a:p>
            <a:pPr marL="0" marR="0">
              <a:lnSpc>
                <a:spcPts val="1260"/>
              </a:lnSpc>
              <a:spcBef>
                <a:spcPts val="5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无线频率</a:t>
            </a:r>
          </a:p>
          <a:p>
            <a:pPr marL="0" marR="0">
              <a:lnSpc>
                <a:spcPts val="1260"/>
              </a:lnSpc>
              <a:spcBef>
                <a:spcPts val="5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探照灯功率</a:t>
            </a:r>
          </a:p>
          <a:p>
            <a:pPr marL="0" marR="0">
              <a:lnSpc>
                <a:spcPts val="1260"/>
              </a:lnSpc>
              <a:spcBef>
                <a:spcPts val="5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喇叭功率</a:t>
            </a:r>
          </a:p>
          <a:p>
            <a:pPr marL="0" marR="0">
              <a:lnSpc>
                <a:spcPts val="1260"/>
              </a:lnSpc>
              <a:spcBef>
                <a:spcPts val="5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警灯</a:t>
            </a:r>
          </a:p>
        </p:txBody>
      </p:sp>
      <p:sp>
        <p:nvSpPr>
          <p:cNvPr id="49" name="object 49"/>
          <p:cNvSpPr txBox="1"/>
          <p:nvPr/>
        </p:nvSpPr>
        <p:spPr>
          <a:xfrm>
            <a:off x="5001769" y="8069160"/>
            <a:ext cx="757389" cy="6553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1920x1080</a:t>
            </a:r>
          </a:p>
          <a:p>
            <a:pPr marL="0" marR="0">
              <a:lnSpc>
                <a:spcPts val="1260"/>
              </a:lnSpc>
              <a:spcBef>
                <a:spcPts val="5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2.4GHz</a:t>
            </a:r>
          </a:p>
          <a:p>
            <a:pPr marL="0" marR="0">
              <a:lnSpc>
                <a:spcPts val="1260"/>
              </a:lnSpc>
              <a:spcBef>
                <a:spcPts val="5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30W</a:t>
            </a:r>
          </a:p>
        </p:txBody>
      </p:sp>
      <p:sp>
        <p:nvSpPr>
          <p:cNvPr id="50" name="object 50"/>
          <p:cNvSpPr txBox="1"/>
          <p:nvPr/>
        </p:nvSpPr>
        <p:spPr>
          <a:xfrm>
            <a:off x="1877386" y="8526360"/>
            <a:ext cx="1177899" cy="4267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24V 2.5A (MAX 5A)</a:t>
            </a:r>
          </a:p>
          <a:p>
            <a:pPr marL="0" marR="0">
              <a:lnSpc>
                <a:spcPts val="1260"/>
              </a:lnSpc>
              <a:spcBef>
                <a:spcPts val="5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DC5.5-2.1</a:t>
            </a:r>
          </a:p>
        </p:txBody>
      </p:sp>
      <p:sp>
        <p:nvSpPr>
          <p:cNvPr id="51" name="object 51"/>
          <p:cNvSpPr txBox="1"/>
          <p:nvPr/>
        </p:nvSpPr>
        <p:spPr>
          <a:xfrm>
            <a:off x="5001769" y="8754960"/>
            <a:ext cx="394373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30W</a:t>
            </a:r>
          </a:p>
        </p:txBody>
      </p:sp>
      <p:sp>
        <p:nvSpPr>
          <p:cNvPr id="52" name="object 52"/>
          <p:cNvSpPr txBox="1"/>
          <p:nvPr/>
        </p:nvSpPr>
        <p:spPr>
          <a:xfrm>
            <a:off x="944698" y="8978987"/>
            <a:ext cx="609600" cy="4267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电机类型</a:t>
            </a:r>
          </a:p>
          <a:p>
            <a:pPr marL="0" marR="0">
              <a:lnSpc>
                <a:spcPts val="1260"/>
              </a:lnSpc>
              <a:spcBef>
                <a:spcPts val="5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功率</a:t>
            </a:r>
          </a:p>
        </p:txBody>
      </p:sp>
      <p:sp>
        <p:nvSpPr>
          <p:cNvPr id="53" name="object 53"/>
          <p:cNvSpPr txBox="1"/>
          <p:nvPr/>
        </p:nvSpPr>
        <p:spPr>
          <a:xfrm>
            <a:off x="1877386" y="8983560"/>
            <a:ext cx="38100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舵机</a:t>
            </a:r>
          </a:p>
        </p:txBody>
      </p:sp>
      <p:sp>
        <p:nvSpPr>
          <p:cNvPr id="54" name="object 54"/>
          <p:cNvSpPr txBox="1"/>
          <p:nvPr/>
        </p:nvSpPr>
        <p:spPr>
          <a:xfrm>
            <a:off x="5001769" y="8983560"/>
            <a:ext cx="609600" cy="4267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红蓝爆闪</a:t>
            </a:r>
          </a:p>
          <a:p>
            <a:pPr marL="0" marR="0">
              <a:lnSpc>
                <a:spcPts val="1260"/>
              </a:lnSpc>
              <a:spcBef>
                <a:spcPts val="54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MK15</a:t>
            </a:r>
          </a:p>
        </p:txBody>
      </p:sp>
      <p:sp>
        <p:nvSpPr>
          <p:cNvPr id="55" name="object 55"/>
          <p:cNvSpPr txBox="1"/>
          <p:nvPr/>
        </p:nvSpPr>
        <p:spPr>
          <a:xfrm>
            <a:off x="1877386" y="9212160"/>
            <a:ext cx="394373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60W</a:t>
            </a:r>
          </a:p>
        </p:txBody>
      </p:sp>
      <p:sp>
        <p:nvSpPr>
          <p:cNvPr id="56" name="object 56"/>
          <p:cNvSpPr txBox="1"/>
          <p:nvPr/>
        </p:nvSpPr>
        <p:spPr>
          <a:xfrm>
            <a:off x="3971354" y="9207587"/>
            <a:ext cx="72390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带屏遥控器</a:t>
            </a:r>
          </a:p>
        </p:txBody>
      </p:sp>
      <p:sp>
        <p:nvSpPr>
          <p:cNvPr id="57" name="object 57"/>
          <p:cNvSpPr txBox="1"/>
          <p:nvPr/>
        </p:nvSpPr>
        <p:spPr>
          <a:xfrm>
            <a:off x="944698" y="9436187"/>
            <a:ext cx="60960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控制接口</a:t>
            </a:r>
          </a:p>
        </p:txBody>
      </p:sp>
      <p:sp>
        <p:nvSpPr>
          <p:cNvPr id="58" name="object 58"/>
          <p:cNvSpPr txBox="1"/>
          <p:nvPr/>
        </p:nvSpPr>
        <p:spPr>
          <a:xfrm>
            <a:off x="1877386" y="9440760"/>
            <a:ext cx="1638643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控制通信接口 RJ45 （ETH）</a:t>
            </a:r>
          </a:p>
        </p:txBody>
      </p:sp>
      <p:sp>
        <p:nvSpPr>
          <p:cNvPr id="59" name="object 59"/>
          <p:cNvSpPr txBox="1"/>
          <p:nvPr/>
        </p:nvSpPr>
        <p:spPr>
          <a:xfrm>
            <a:off x="3971354" y="9436187"/>
            <a:ext cx="1484338" cy="2026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260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VCITEJ+PingFang-SC-Bold"/>
                <a:cs typeface="VCITEJ+PingFang-SC-Bold"/>
              </a:rPr>
              <a:t>声音最大传输距离</a:t>
            </a:r>
            <a:r>
              <a:rPr sz="900" spc="688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00">
                <a:solidFill>
                  <a:srgbClr val="FFFFFF"/>
                </a:solidFill>
                <a:latin typeface="JWNDIR+PingFang-SC-Regular"/>
                <a:cs typeface="JWNDIR+PingFang-SC-Regular"/>
              </a:rPr>
              <a:t>800m</a:t>
            </a:r>
          </a:p>
        </p:txBody>
      </p:sp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" name="object 1"/>
          <p:cNvSpPr/>
          <p:nvPr/>
        </p:nvSpPr>
        <p:spPr>
          <a:xfrm>
            <a:off x="0" y="0"/>
            <a:ext cx="7556500" cy="102489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910282" y="6635043"/>
            <a:ext cx="1244956" cy="6370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716"/>
              </a:lnSpc>
              <a:spcBef>
                <a:spcPct val="0"/>
              </a:spcBef>
              <a:spcAft>
                <a:spcPct val="0"/>
              </a:spcAft>
            </a:pPr>
            <a:r>
              <a:rPr sz="1650">
                <a:solidFill>
                  <a:srgbClr val="FFFFFF"/>
                </a:solidFill>
                <a:latin typeface="RGBLVF+SourceHanSansCN-Medium"/>
                <a:cs typeface="RGBLVF+SourceHanSansCN-Medium"/>
              </a:rPr>
              <a:t>Contact </a:t>
            </a:r>
            <a:r>
              <a:rPr sz="1650">
                <a:solidFill>
                  <a:srgbClr val="CCCCCC"/>
                </a:solidFill>
                <a:latin typeface="RGBLVF+SourceHanSansCN-Medium"/>
                <a:cs typeface="RGBLVF+SourceHanSansCN-Medium"/>
              </a:rPr>
              <a:t>Us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10282" y="7211184"/>
            <a:ext cx="846820" cy="267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803"/>
              </a:lnSpc>
              <a:spcBef>
                <a:spcPct val="0"/>
              </a:spcBef>
              <a:spcAft>
                <a:spcPct val="0"/>
              </a:spcAft>
            </a:pPr>
            <a:r>
              <a:rPr sz="1350" spc="17">
                <a:solidFill>
                  <a:srgbClr val="FFFFFF"/>
                </a:solidFill>
                <a:latin typeface="VRTBEI+OPPOSans-B"/>
                <a:cs typeface="VRTBEI+OPPOSans-B"/>
              </a:rPr>
              <a:t>联系我们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10319" y="7701762"/>
            <a:ext cx="2319070" cy="392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187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CLBKF+OPPOSans-M"/>
                <a:cs typeface="QCLBKF+OPPOSans-M"/>
              </a:rPr>
              <a:t>了解更多详情请登录：www.unitree.com</a:t>
            </a:r>
          </a:p>
          <a:p>
            <a:pPr marL="0" marR="0">
              <a:lnSpc>
                <a:spcPts val="1187"/>
              </a:lnSpc>
              <a:spcBef>
                <a:spcPts val="414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CLBKF+OPPOSans-M"/>
                <a:cs typeface="QCLBKF+OPPOSans-M"/>
              </a:rPr>
              <a:t>全国服务热线：400 626 6518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302359" y="7701768"/>
            <a:ext cx="1752600" cy="1888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187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CLBKF+OPPOSans-M"/>
                <a:cs typeface="QCLBKF+OPPOSans-M"/>
              </a:rPr>
              <a:t>制造商：杭州宇树科技有限公司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302359" y="7917795"/>
            <a:ext cx="3382060" cy="3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187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CLBKF+OPPOSans-M"/>
                <a:cs typeface="QCLBKF+OPPOSans-M"/>
              </a:rPr>
              <a:t>地</a:t>
            </a:r>
            <a:r>
              <a:rPr sz="900" spc="400">
                <a:solidFill>
                  <a:srgbClr val="FFFFFF"/>
                </a:solidFill>
                <a:latin typeface="QCLBKF+OPPOSans-M"/>
                <a:cs typeface="QCLBKF+OPPOSans-M"/>
              </a:rPr>
              <a:t> </a:t>
            </a:r>
            <a:r>
              <a:rPr sz="900" spc="44">
                <a:solidFill>
                  <a:srgbClr val="FFFFFF"/>
                </a:solidFill>
                <a:latin typeface="QCLBKF+OPPOSans-M"/>
                <a:cs typeface="QCLBKF+OPPOSans-M"/>
              </a:rPr>
              <a:t>址：浙江省杭州市滨江区西兴街道东流路88号峰达创意园</a:t>
            </a:r>
          </a:p>
          <a:p>
            <a:pPr marL="511149" marR="0">
              <a:lnSpc>
                <a:spcPts val="1187"/>
              </a:lnSpc>
              <a:spcBef>
                <a:spcPts val="213"/>
              </a:spcBef>
              <a:spcAft>
                <a:spcPct val="0"/>
              </a:spcAft>
            </a:pPr>
            <a:r>
              <a:rPr sz="900" spc="44">
                <a:solidFill>
                  <a:srgbClr val="FFFFFF"/>
                </a:solidFill>
                <a:latin typeface="QCLBKF+OPPOSans-M"/>
                <a:cs typeface="QCLBKF+OPPOSans-M"/>
              </a:rPr>
              <a:t>1号楼三楼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10319" y="8099069"/>
            <a:ext cx="1603552" cy="1888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187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CLBKF+OPPOSans-M"/>
                <a:cs typeface="QCLBKF+OPPOSans-M"/>
              </a:rPr>
              <a:t>邮箱：laikago@unitree.cc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43179" y="9558019"/>
            <a:ext cx="1038943" cy="1895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192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CLBKF+OPPOSans-M"/>
                <a:cs typeface="QCLBKF+OPPOSans-M"/>
              </a:rPr>
              <a:t>Unitree宇树科技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2260883" y="9558019"/>
            <a:ext cx="844471" cy="1895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192"/>
              </a:lnSpc>
              <a:spcBef>
                <a:spcPct val="0"/>
              </a:spcBef>
              <a:spcAft>
                <a:spcPct val="0"/>
              </a:spcAft>
            </a:pPr>
            <a:r>
              <a:rPr sz="900">
                <a:solidFill>
                  <a:srgbClr val="FFFFFF"/>
                </a:solidFill>
                <a:latin typeface="QCLBKF+OPPOSans-M"/>
                <a:cs typeface="QCLBKF+OPPOSans-M"/>
              </a:rPr>
              <a:t>宇树生态合作</a:t>
            </a:r>
          </a:p>
        </p:txBody>
      </p:sp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2.0.50727.9061"/>
  <p:tag name="AS_OS" val="Microsoft Windows NT 6.2.9200.0"/>
  <p:tag name="AS_RELEASE_DATE" val="2021.05.14"/>
  <p:tag name="AS_TITLE" val="Aspose.Slides for .NET 2.0"/>
  <p:tag name="AS_VERSION" val="21.5"/>
</p:tagLst>
</file>

<file path=ppt/theme/theme1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r="http://schemas.openxmlformats.org/officeDocument/2006/relationships"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Arial" pitchFamily="34" charset="0"/>
        <a:cs typeface="Arial" pitchFamily="34" charset="0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 pitchFamily="34" charset="0"/>
        <a:cs typeface="Arial" pitchFamily="34" charset="0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3.xml><?xml version="1.0" encoding="utf-8"?>
<a:theme xmlns:r="http://schemas.openxmlformats.org/officeDocument/2006/relationships"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Arial" pitchFamily="34" charset="0"/>
        <a:cs typeface="Arial" pitchFamily="34" charset="0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 pitchFamily="34" charset="0"/>
        <a:cs typeface="Arial" pitchFamily="34" charset="0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4.xml><?xml version="1.0" encoding="utf-8"?>
<a:theme xmlns:r="http://schemas.openxmlformats.org/officeDocument/2006/relationships"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Arial" pitchFamily="34" charset="0"/>
        <a:cs typeface="Arial" pitchFamily="34" charset="0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 pitchFamily="34" charset="0"/>
        <a:cs typeface="Arial" pitchFamily="34" charset="0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5.xml><?xml version="1.0" encoding="utf-8"?>
<a:theme xmlns:r="http://schemas.openxmlformats.org/officeDocument/2006/relationships"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Arial" pitchFamily="34" charset="0"/>
        <a:cs typeface="Arial" pitchFamily="34" charset="0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 pitchFamily="34" charset="0"/>
        <a:cs typeface="Arial" pitchFamily="34" charset="0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6.xml><?xml version="1.0" encoding="utf-8"?>
<a:theme xmlns:r="http://schemas.openxmlformats.org/officeDocument/2006/relationships"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Arial" pitchFamily="34" charset="0"/>
        <a:cs typeface="Arial" pitchFamily="34" charset="0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 pitchFamily="34" charset="0"/>
        <a:cs typeface="Arial" pitchFamily="34" charset="0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7.xml><?xml version="1.0" encoding="utf-8"?>
<a:theme xmlns:r="http://schemas.openxmlformats.org/officeDocument/2006/relationships"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Arial" pitchFamily="34" charset="0"/>
        <a:cs typeface="Arial" pitchFamily="34" charset="0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 pitchFamily="34" charset="0"/>
        <a:cs typeface="Arial" pitchFamily="34" charset="0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8.xml><?xml version="1.0" encoding="utf-8"?>
<a:theme xmlns:r="http://schemas.openxmlformats.org/officeDocument/2006/relationships"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Arial" pitchFamily="34" charset="0"/>
        <a:cs typeface="Arial" pitchFamily="34" charset="0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 pitchFamily="34" charset="0"/>
        <a:cs typeface="Arial" pitchFamily="34" charset="0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9.xml><?xml version="1.0" encoding="utf-8"?>
<a:theme xmlns:r="http://schemas.openxmlformats.org/officeDocument/2006/relationships"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Arial" pitchFamily="34" charset="0"/>
        <a:cs typeface="Arial" pitchFamily="34" charset="0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 pitchFamily="34" charset="0"/>
        <a:cs typeface="Arial" pitchFamily="34" charset="0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On-screen Show (4:3)</PresentationFormat>
  <Paragraphs>288</Paragraphs>
  <Slides>8</Slides>
  <Notes>0</Notes>
  <TotalTime>1</TotalTime>
  <HiddenSlides>0</HiddenSlides>
  <MMClips>0</MMClips>
  <ScaleCrop>0</ScaleCrop>
  <HeadingPairs>
    <vt:vector baseType="variant" size="6">
      <vt:variant>
        <vt:lpstr>Fonts used</vt:lpstr>
      </vt:variant>
      <vt:variant>
        <vt:i4>31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baseType="lpstr" size="40">
      <vt:lpstr>Arial</vt:lpstr>
      <vt:lpstr>Calibri</vt:lpstr>
      <vt:lpstr>HOELLU+PingFang-SC-Bold</vt:lpstr>
      <vt:lpstr>RSGRTV+PingFang-SC-Heavy</vt:lpstr>
      <vt:lpstr>UQKIWO+PingFang-SC-Medium</vt:lpstr>
      <vt:lpstr>IGDODS+PingFang-SC-Heavy</vt:lpstr>
      <vt:lpstr>IAHJWT+PingFang-SC-Medium</vt:lpstr>
      <vt:lpstr>DDIRHP+PingFang-SC-Bold</vt:lpstr>
      <vt:lpstr>FHLVFU+PingFang-SC-Heavy</vt:lpstr>
      <vt:lpstr>MOMQNC+PingFang-SC-Bold</vt:lpstr>
      <vt:lpstr>LMJPVN+PingFang-SC-Medium</vt:lpstr>
      <vt:lpstr>AMNPKA+PingFang-SC-Heavy</vt:lpstr>
      <vt:lpstr>TMNKTU+PingFang-SC-Bold</vt:lpstr>
      <vt:lpstr>VNNUOS+PingFang-SC-Medium</vt:lpstr>
      <vt:lpstr>DMUJIB+PingFang-SC-Heavy</vt:lpstr>
      <vt:lpstr>HVLFDD+PingFang-SC-Medium</vt:lpstr>
      <vt:lpstr>Times New Roman</vt:lpstr>
      <vt:lpstr>FLDTCB+PingFang-SC-Regular</vt:lpstr>
      <vt:lpstr>FEKOQF+PingFang-SC-Heavy</vt:lpstr>
      <vt:lpstr>GCPTIG+PingFang-SC-Bold</vt:lpstr>
      <vt:lpstr>QEACHG+PingFang-SC-Heavy</vt:lpstr>
      <vt:lpstr>QBWGMW+PingFang-SC-Medium</vt:lpstr>
      <vt:lpstr>MCQQEM+PingFang-SC-Regular</vt:lpstr>
      <vt:lpstr>UNRSSC+PingFang-SC-Regular</vt:lpstr>
      <vt:lpstr>IKDMNA+PingFang-SC-Heavy</vt:lpstr>
      <vt:lpstr>VCITEJ+PingFang-SC-Bold</vt:lpstr>
      <vt:lpstr>JWNDIR+PingFang-SC-Regular</vt:lpstr>
      <vt:lpstr>KKUPRF+PingFang-SC-Bold</vt:lpstr>
      <vt:lpstr>RGBLVF+SourceHanSansCN-Medium</vt:lpstr>
      <vt:lpstr>VRTBEI+OPPOSans-B</vt:lpstr>
      <vt:lpstr>QCLBKF+OPPOSans-M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21.0500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cp:revision>1</cp:revision>
  <cp:lastPrinted>2025-03-13T09:19:12.837</cp:lastPrinted>
  <dcterms:created xsi:type="dcterms:W3CDTF">2025-03-13T01:19:12Z</dcterms:created>
  <dcterms:modified xsi:type="dcterms:W3CDTF">2025-03-13T01:19:13Z</dcterms:modified>
</cp:coreProperties>
</file>